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6.png" ContentType="image/png"/>
  <Override PartName="/ppt/media/image25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23.png" ContentType="image/png"/>
  <Override PartName="/ppt/media/image12.png" ContentType="image/png"/>
  <Override PartName="/ppt/media/image10.png" ContentType="image/png"/>
  <Override PartName="/ppt/media/image22.jpeg" ContentType="image/jpeg"/>
  <Override PartName="/ppt/media/image9.png" ContentType="image/png"/>
  <Override PartName="/ppt/media/image15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47320" y="2052720"/>
            <a:ext cx="5257800" cy="41950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47320" y="2052720"/>
            <a:ext cx="5257800" cy="419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47320" y="2052720"/>
            <a:ext cx="5257800" cy="41950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47320" y="2052720"/>
            <a:ext cx="5257800" cy="419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47320" y="2052720"/>
            <a:ext cx="5257800" cy="419508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47320" y="2052720"/>
            <a:ext cx="5257800" cy="419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>
            <a:fillRect/>
          </a:stretch>
        </p:blipFill>
        <p:spPr>
          <a:xfrm>
            <a:off x="0" y="2669760"/>
            <a:ext cx="4036680" cy="418788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31" t="0" r="0" b="0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50b9c1"/>
              </a:gs>
              <a:gs pos="100000">
                <a:srgbClr val="50b9c1"/>
              </a:gs>
            </a:gsLst>
            <a:path path="circle"/>
          </a:gradFill>
          <a:ln w="9360">
            <a:noFill/>
          </a:ln>
        </p:spPr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297"/>
          <a:stretch>
            <a:fillRect/>
          </a:stretch>
        </p:blipFill>
        <p:spPr>
          <a:xfrm>
            <a:off x="860580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01513"/>
          </a:solidFill>
          <a:ln w="9360">
            <a:noFill/>
          </a:ln>
        </p:spPr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pt-BR" sz="7200">
                <a:solidFill>
                  <a:srgbClr val="ebebeb"/>
                </a:solidFill>
                <a:latin typeface="Century Gothic"/>
              </a:rPr>
              <a:t>Click to edit the title text formatClique para editar o título mestre</a:t>
            </a:r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 lIns="45720" rIns="45720" tIns="91440" bIns="91440"/>
          <a:p>
            <a:pPr>
              <a:lnSpc>
                <a:spcPct val="100000"/>
              </a:lnSpc>
            </a:pPr>
            <a:r>
              <a:rPr lang="en-GB" sz="1100">
                <a:solidFill>
                  <a:srgbClr val="ffffff"/>
                </a:solidFill>
                <a:latin typeface="Century Gothic"/>
              </a:rPr>
              <a:t>12/05/17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lIns="45720" rIns="45720" tIns="91440" bIns="91440" anchor="b"/>
          <a:p>
            <a:endParaRPr/>
          </a:p>
        </p:txBody>
      </p:sp>
      <p:sp>
        <p:nvSpPr>
          <p:cNvPr id="9" name="PlaceHolder 6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A0152FED-D77F-4DED-81FF-52C7E9350493}" type="slidenum">
              <a:rPr lang="en-GB" sz="2800">
                <a:solidFill>
                  <a:srgbClr val="ffffff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2000">
                <a:latin typeface="Century Gothic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1600">
                <a:latin typeface="Century Gothic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1400">
                <a:latin typeface="Century Gothic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1400">
                <a:latin typeface="Century Gothic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entury Gothic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entury Gothic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entury Gothic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 descr=""/>
          <p:cNvPicPr/>
          <p:nvPr/>
        </p:nvPicPr>
        <p:blipFill>
          <a:blip r:embed="rId3"/>
          <a:srcRect l="3610" t="0" r="0" b="0"/>
          <a:stretch>
            <a:fillRect/>
          </a:stretch>
        </p:blipFill>
        <p:spPr>
          <a:xfrm>
            <a:off x="0" y="2669760"/>
            <a:ext cx="4036680" cy="4187880"/>
          </a:xfrm>
          <a:prstGeom prst="rect">
            <a:avLst/>
          </a:prstGeom>
          <a:ln>
            <a:noFill/>
          </a:ln>
        </p:spPr>
      </p:pic>
      <p:pic>
        <p:nvPicPr>
          <p:cNvPr id="46" name="Picture 6" descr=""/>
          <p:cNvPicPr/>
          <p:nvPr/>
        </p:nvPicPr>
        <p:blipFill>
          <a:blip r:embed="rId4"/>
          <a:srcRect l="35631" t="0" r="0" b="0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50b9c1"/>
              </a:gs>
              <a:gs pos="100000">
                <a:srgbClr val="50b9c1"/>
              </a:gs>
            </a:gsLst>
            <a:path path="circle"/>
          </a:gradFill>
          <a:ln w="9360">
            <a:noFill/>
          </a:ln>
        </p:spPr>
      </p:sp>
      <p:pic>
        <p:nvPicPr>
          <p:cNvPr id="48" name="Picture 8" descr=""/>
          <p:cNvPicPr/>
          <p:nvPr/>
        </p:nvPicPr>
        <p:blipFill>
          <a:blip r:embed="rId5"/>
          <a:srcRect l="0" t="28812" r="0" b="0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49" name="Picture 9" descr=""/>
          <p:cNvPicPr/>
          <p:nvPr/>
        </p:nvPicPr>
        <p:blipFill>
          <a:blip r:embed="rId6"/>
          <a:srcRect l="0" t="0" r="0" b="23297"/>
          <a:stretch>
            <a:fillRect/>
          </a:stretch>
        </p:blipFill>
        <p:spPr>
          <a:xfrm>
            <a:off x="860580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0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01513"/>
          </a:solidFill>
          <a:ln w="936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Click to edit the title text formatClique para editar o título mestre</a:t>
            </a:r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Seventh Outline LevelClique para editar o texto mestre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>
                <a:solidFill>
                  <a:srgbClr val="ffffff"/>
                </a:solidFill>
                <a:latin typeface="Century Gothic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 sz="1600">
                <a:solidFill>
                  <a:srgbClr val="ffffff"/>
                </a:solidFill>
                <a:latin typeface="Century Gothic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 sz="1400">
                <a:solidFill>
                  <a:srgbClr val="ffffff"/>
                </a:solidFill>
                <a:latin typeface="Century Gothic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 sz="1400">
                <a:solidFill>
                  <a:srgbClr val="ffffff"/>
                </a:solidFill>
                <a:latin typeface="Century Gothic"/>
              </a:rPr>
              <a:t>Quinto nível</a:t>
            </a:r>
            <a:endParaRPr/>
          </a:p>
        </p:txBody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 lIns="45720" rIns="45720" tIns="91440" bIns="91440"/>
          <a:p>
            <a:pPr>
              <a:lnSpc>
                <a:spcPct val="100000"/>
              </a:lnSpc>
            </a:pPr>
            <a:r>
              <a:rPr lang="en-GB" sz="1100">
                <a:solidFill>
                  <a:srgbClr val="ffffff"/>
                </a:solidFill>
                <a:latin typeface="Century Gothic"/>
              </a:rPr>
              <a:t>12/05/17</a:t>
            </a:r>
            <a:endParaRPr/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lIns="45720" rIns="45720" tIns="91440" bIns="91440" anchor="b"/>
          <a:p>
            <a:endParaRPr/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BBDDE81F-1C14-4CC3-A6CC-D754ECB29B0E}" type="slidenum">
              <a:rPr lang="en-GB" sz="2800">
                <a:solidFill>
                  <a:srgbClr val="ffffff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"/>
          <p:cNvPicPr/>
          <p:nvPr/>
        </p:nvPicPr>
        <p:blipFill>
          <a:blip r:embed="rId3"/>
          <a:srcRect l="3610" t="0" r="0" b="0"/>
          <a:stretch>
            <a:fillRect/>
          </a:stretch>
        </p:blipFill>
        <p:spPr>
          <a:xfrm>
            <a:off x="0" y="2669760"/>
            <a:ext cx="4036680" cy="4187880"/>
          </a:xfrm>
          <a:prstGeom prst="rect">
            <a:avLst/>
          </a:prstGeom>
          <a:ln>
            <a:noFill/>
          </a:ln>
        </p:spPr>
      </p:pic>
      <p:pic>
        <p:nvPicPr>
          <p:cNvPr id="91" name="Picture 6" descr=""/>
          <p:cNvPicPr/>
          <p:nvPr/>
        </p:nvPicPr>
        <p:blipFill>
          <a:blip r:embed="rId4"/>
          <a:srcRect l="35631" t="0" r="0" b="0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50b9c1"/>
              </a:gs>
              <a:gs pos="100000">
                <a:srgbClr val="50b9c1"/>
              </a:gs>
            </a:gsLst>
            <a:path path="circle"/>
          </a:gradFill>
          <a:ln w="9360">
            <a:noFill/>
          </a:ln>
        </p:spPr>
      </p:sp>
      <p:pic>
        <p:nvPicPr>
          <p:cNvPr id="93" name="Picture 8" descr=""/>
          <p:cNvPicPr/>
          <p:nvPr/>
        </p:nvPicPr>
        <p:blipFill>
          <a:blip r:embed="rId5"/>
          <a:srcRect l="0" t="28812" r="0" b="0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94" name="Picture 9" descr=""/>
          <p:cNvPicPr/>
          <p:nvPr/>
        </p:nvPicPr>
        <p:blipFill>
          <a:blip r:embed="rId6"/>
          <a:srcRect l="0" t="0" r="0" b="23297"/>
          <a:stretch>
            <a:fillRect/>
          </a:stretch>
        </p:blipFill>
        <p:spPr>
          <a:xfrm>
            <a:off x="860580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01513"/>
          </a:solidFill>
          <a:ln w="9360">
            <a:noFill/>
          </a:ln>
        </p:spPr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 lIns="45720" rIns="45720" tIns="91440" bIns="91440"/>
          <a:p>
            <a:pPr>
              <a:lnSpc>
                <a:spcPct val="100000"/>
              </a:lnSpc>
            </a:pPr>
            <a:r>
              <a:rPr lang="en-GB" sz="1100">
                <a:solidFill>
                  <a:srgbClr val="ffffff"/>
                </a:solidFill>
                <a:latin typeface="Century Gothic"/>
              </a:rPr>
              <a:t>12/05/17</a:t>
            </a:r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lIns="45720" rIns="45720" tIns="91440" bIns="91440" anchor="b"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C191BE97-3788-41EB-9849-7A61ED582A44}" type="slidenum">
              <a:rPr lang="en-GB" sz="2800">
                <a:solidFill>
                  <a:srgbClr val="ffffff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99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Century Gothic"/>
              </a:rPr>
              <a:t>Click to edit the title text format</a:t>
            </a:r>
            <a:endParaRPr/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2000">
                <a:latin typeface="Century Gothic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1600">
                <a:latin typeface="Century Gothic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1400">
                <a:latin typeface="Century Gothic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1400">
                <a:latin typeface="Century Gothic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entury Gothic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entury Gothic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entury Gothic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2588400" y="1613520"/>
            <a:ext cx="9143640" cy="23871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pt-BR" sz="7200">
                <a:solidFill>
                  <a:srgbClr val="ebebeb"/>
                </a:solidFill>
                <a:latin typeface="Century Gothic"/>
              </a:rPr>
              <a:t>Copernicanismo na visão de Kuhn e na de Lakatos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Função da ciência normal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400">
                <a:solidFill>
                  <a:srgbClr val="ffffff"/>
                </a:solidFill>
                <a:latin typeface="Century Gothic"/>
              </a:rPr>
              <a:t>A principal característica da ciência normal para Kuhn é a de auxiliar o paradigma na sua relação com o conhecimento da natureza. 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ffffff"/>
                </a:solidFill>
                <a:latin typeface="Century Gothic"/>
              </a:rPr>
              <a:t>Por outro lado, na ciência, um paradigma raramente é suscetível de reprodução. Tal como uma decisão judicial aceita no direito costumeiro, o paradigma é um objeto a ser melhor articulado e precisado em condições novas ou mais rigorosas.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ffffff"/>
                </a:solidFill>
                <a:latin typeface="Century Gothic"/>
              </a:rPr>
              <a:t>“</a:t>
            </a:r>
            <a:r>
              <a:rPr lang="pt-BR" sz="2400">
                <a:solidFill>
                  <a:srgbClr val="ffffff"/>
                </a:solidFill>
                <a:latin typeface="Century Gothic"/>
              </a:rPr>
              <a:t>(...) de início, o sucesso de um paradigma – seja a análise aristotélica do movimento, os cálculos ptolomaicos das posições planetárias, o emprego da balança por Lavosier ou a matematização do campo eletromagnético por Maxwell – é, em grande parte, uma promessa de sucesso que pode ser descoberta em exemplos selecionados e ainda incompletos. A ciência normal consiste na atualização dessa promessa, atualização que se obtém ampliando-se o conhecimento daqueles fatos que o paradigma apresenta como particularmente relevantes, aumentando-se a correlação entre esses fatos e as predições do paradigma e articulando-se ainda mais o próprio paradigma. (Kuhn, p. 44).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65440" y="993240"/>
            <a:ext cx="10515240" cy="43509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ffffff"/>
                </a:solidFill>
                <a:latin typeface="Century Gothic"/>
              </a:rPr>
              <a:t>Em síntese, a ciência normal é uma atividade de resolução de problemas, ou de quebra-cabeças, como Kuhn a caracterizou na primeira edição das </a:t>
            </a:r>
            <a:r>
              <a:rPr i="1" lang="pt-BR" sz="3200">
                <a:solidFill>
                  <a:srgbClr val="ffffff"/>
                </a:solidFill>
                <a:latin typeface="Century Gothic"/>
              </a:rPr>
              <a:t>Revoluções</a:t>
            </a:r>
            <a:r>
              <a:rPr lang="pt-BR" sz="3200">
                <a:solidFill>
                  <a:srgbClr val="ffffff"/>
                </a:solidFill>
                <a:latin typeface="Century Gothic"/>
              </a:rPr>
              <a:t> (cap. 3). O paradigma deve fornecer as condições para que o cientista que trabalha com a ciência normal resolva os problemas. Fracasso nessa fase, é um fracasso pessoal, do cientista, e não do paradigma. Também o cientista não pode ser um crítico do paradigma.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ffffff"/>
                </a:solidFill>
                <a:latin typeface="Century Gothic"/>
              </a:rPr>
              <a:t>Em termos gerais, a ciência normal é a ciência do dia-a-dia, a feita nos laboratórios, nos centros de pesquisa, em trabalhos de campo etc.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Crise e revolução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São as anomalias que levam a ciência normal a um período de crise e, depois, à mudança do paradigma. Mas não são com anomalias isoladas que isto ocorre, mas com um conjunto específico de condições que determinam a ruptura com o paradigma. Somente com anomalias que atacam seriamente o paradigma e que suportam as tentativas dos cientistas presos ao paradigma de solucioná-las. Exemplo, os cometas que colocaram a divisão aristotélica entre mudos em forte questionamento e, após isto, em seu abandono. Outros fatores, como necessidades sociais, como o calendário na época de Copérnico, podem influenciar na crise.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Com o desenvolvimento do período de crise, os cientistas começam a debater questões metafísicas e filosóficas, intentando defender suas posições. A crise se desenvolve e, quando os cientistas já não conseguem adequar qualquer coisa ao antigo paradigma, provém o período de revolução. 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Kuhn não admite critérios lógicos, como o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modos tollens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 popperiano para a rejeição de teorias. Alias, as teorias trabalham dentro do escopo do paradigma e esse é o centro de defesa e de garantia da pesquisa científica.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Com um novo paradigma, a crise atinge um grau elevado.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Os paradigmas entendem o mundo de maneiras distintas;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Exemplo: paradigma aristotélico, mundos divididos em regiões distintas, mundo heterogêneo; mudo copernicano, mundo uniforme, homogêneo, sem divisões em camadas ou dignidades.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As questões tornam-se legitimas ou não de acordo com o paradigma. Na astronomia ptolomaica, havia sentido em se falar de movimentos retrógrados, na astronomia copernicana, isto não ocorre, pois a retrogradação é somente variações de velocidades e distâncias dos planetas.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Paradigmas envolvem padrões e metodologias distintos.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A adesão aos paradigmas não é exatamente lógica, mas de confiança do cientista naquele novo paradigma.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O copernicanismo para Kuhn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ffffff"/>
                </a:solidFill>
                <a:latin typeface="Century Gothic"/>
              </a:rPr>
              <a:t>Distintamente da visão tradicional de sua época, Kuhn entende o copernicanimo como distinto e não comensurável com o geocentrismo. Como são paradigmas distintos, não há maneiras de julgá-los em termos de uma medida neutra.  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Distinções 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Paradigma geocêntrico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Metafísica: Há dois mundos: o celeste, com o movimento natural circular e uniforme, e o éter como o elemento que rege este mundo; o terrestre, com o movimento retilíneo como movimento natural, e a teoria aristotélica dos quatro elementos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Metodologia: na astronomia geocêntrica, há uma distinção entre a física celeste, na qual impera-se o instrumentalismo, com a física terrestre, na qual rege o realismo.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000">
                <a:solidFill>
                  <a:srgbClr val="ffffff"/>
                </a:solidFill>
                <a:latin typeface="Century Gothic"/>
              </a:rPr>
              <a:t>Impossibilidade de matematizar os fenômenos terrestres. 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Paradigma heliocêntrico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Metafísica: um único mundo, no qual as leis servem tanto para os fenômenos celestes como os terrestres. Não há distinção entre um mundo perfeito (celestes) e um mundo imperfeito (terrestre)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Metodologia”: única para os dois mundos.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Possibilidade de matematizar o mundo. 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00240" y="588960"/>
            <a:ext cx="6408360" cy="55083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08600" y="404640"/>
            <a:ext cx="3927240" cy="55447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Problema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Com o Positivismo Lógico e com Popper, a história da ciência é entendida como o repositório de acontecimentos e etapas que culmina na situação atual de conhecimentos; assim, no caso da astronomia, o copernicanismo é fruto de desenvolvimentos lineares dentro do campo de estudos astronômicos e cosmológicos. É o resultado das conquistas prévias, de maneira que as teses de centralidade do Sol e de movimentos da Terra representam o desenvolvimento de posturas anteriores, como o geocentrismo. Foi o avanço do conhecimento astronômico e cosmológico que desencadeou as novas propostas copernicanas.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95680" y="785880"/>
            <a:ext cx="5111280" cy="511128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79880" y="549360"/>
            <a:ext cx="4051080" cy="54669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Equante Ptolomaico</a:t>
            </a:r>
            <a:endParaRPr/>
          </a:p>
        </p:txBody>
      </p:sp>
      <p:pic>
        <p:nvPicPr>
          <p:cNvPr id="170" name="Espaço Reservado para Conteúdo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34040" y="3093480"/>
            <a:ext cx="2485440" cy="211392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O equante ptolomaico objetivava determinar ângulos iguais em tempos iguais, isto é, o planeta realizaria um movimento uniforme não mais sobre o centro do deferente, ou sobre o centro do círculo excêntrico, mas sobre o equante. Nessa figura, O é a Terra, C o centro do deferente, E o equante. A é o apogeu, II é o perigeu, K é o centro do epiciclo, P é um planeta. P perfaz um movimento uniforme e circular, salvando a primeira e a segunda desigualdades, conjuntamente, fazendo movimento epicíclicos, tendo como centro do movimento o ponto E, que é um ponto fictício (geométrico). Desta forma, por E o planeta move-se com velocidade angular constante. Figura extraída de Evans, J. “Fonctions et origine probable du point equant de Ptolémée”,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Revue d’Histoire des Sciences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, p. 194.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Mudança de Paradigmas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“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Ptolomeu foi bem sucedido na determinação dos movimentos das estrelas e dos planetas; mas nunca conseguiu uma adequação precisa com os dados disponíveis. Seguidores de Ptolomeu serviram-se de seus modelos para os problemas de pesquisa por muito tempo, para a ciência astronômica normal; quando de uma discrepância, os astrônomos a reduziam aos círculos de sua teoria, “Mas, com o decorrer do tempo, alguém que examinasse o resultado acabado do esforço de pesquisa normal de muitos astrônomos, poderia observar que a complexidade da Astronomia estava aumentando mais rapidamente que sua precisão e que as discrepâncias corrigidas em um ponto provavelmente reapareceriam em outro” (p. 96). Isto se deu por um longo tempo, e o seu reconhecimento foi um pré-requisito para a rejeição de Ptolomeu por parte de Copérnico, tal como é exposto no prefácio do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Das revoluções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 e,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02800" y="2030400"/>
            <a:ext cx="10515240" cy="43509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“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Certamente o fracasso da atividade técnica normal de resolução de quebra-cabeças não foi o único ingrediente da crise astronômica com a qual Copérnico se confrontou. Um estudo amplo discutiria igualmente a pressão social para a reforma do calendário, pressão que tornou particularmente premente o problema da precessão dos equinócios. A par disso, uma explicação mais completa levaria em consideração a crítica medieval a Aristóteles, a ascensão do neoplatonismo na Renascença, bem como outros elementos históricos significativos. Mas ainda assim o fracasso técnico permaneceria como o cerne da crise. Numa ciência amadurecida – a Astronomia alcançara esse estágio já na Antiguidade – fatores externos como os acima citados possuem importância especial na determinação do momento do fracasso do paradigma, da facilidade como que pode ser reconhecido e da área onde, devido a uma concentração da atenção, ocorre pela primeira vez o fracasso. Embora sejam imensamente importantes, questões dessa natureza estão além dos limites deste ensaio” (p. 97).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“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Mas somente a crise não é suficiente. É igualmente necessário que exista uma base para a fé no candidato específico escolhido, embora não precise ser, nem racional, nem correta. Deve haver algo que pelo menos faça alguns cientistas sentirem que a nova proposta está no caminho certo e em alguns casos somente considerações estéticas pessoais e inarticuladas podem realizar isso. Homens foram convertidos por essas considerações em épocas nas quais a maioria dos argumentos técnicos apontava noutra direção. Nem a teoria astronômica de Copérnico, nem a teoria da matéria de De Broglie possuíam muitos outros atrativos significativos quando foram apresentadas” (p. 198-9).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Problema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ffffff"/>
                </a:solidFill>
                <a:latin typeface="Century Gothic"/>
              </a:rPr>
              <a:t>A filosofia da ciência de Kuhn traz o problema da possibilidade de escolhas científicas não serem “racionais”, isto é, pode haver elementos não científicos que determinem as escolhas científicas (estéticos, sociais, psicológicos etc.).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ffffff"/>
                </a:solidFill>
                <a:latin typeface="Century Gothic"/>
              </a:rPr>
              <a:t>Neste sentido, a filosofia de Lakatos é uma resposta ao possível irracionalismo kuhniano.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Lakatos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Century Gothic"/>
              </a:rPr>
              <a:t>Principal problema da filosofia da ciência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: explicitar as condições universais sob as quais uma teoria é científica (Lose). Isto é, um problema relacionado à questão da racionalidade científica. Determinar as condições pelas quais uma teoria está ligada aos critérios racionais do debate científico.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Para Lakatos, existem critérios racionais para a aceitação e escolha das teorias científicas.  Esses critérios têm como alicerce a metodologia científica utilizada, que admite uma espécie de aproximação com a verdade, ou com a realidade científica.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Century Gothic"/>
              </a:rPr>
              <a:t>Metodologia do programa de investigação científica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: visa a aproximação com a realidade científica.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Tese epistemológica (e histórica): a ciência progride pela competição de programas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Tese metodológica: critério progressivo para os programas, envolvendo uma maior coerência e a determinação de novas predições.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Positivismo e  Falibilismo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3600">
                <a:solidFill>
                  <a:srgbClr val="ffffff"/>
                </a:solidFill>
                <a:latin typeface="Century Gothic"/>
              </a:rPr>
              <a:t>Positivismo lógico: conhecimento é dado pelo indutivismo, de maneira que nossas hipóteses podem ser verificadas por qualquer indivíduo que tenha acesso aos dados sensíveis. Uma hipótese pode ser verificada.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600">
                <a:solidFill>
                  <a:srgbClr val="ffffff"/>
                </a:solidFill>
                <a:latin typeface="Century Gothic"/>
              </a:rPr>
              <a:t>Popper: conhecimento se dá mediante o falibilismo, de modo que nossas hipóteses científicas são, com o tempo, falseadas e teremos hipóteses ainda não falseadas, de maneira ininterruptas.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A metodologia lakatiana é demarcacionista (para uma definição universal de progresso), que visa a não estar sujeita às críticas relativistas dadas aos critérios de demarcação positivista e popperiano 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Metodologia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Elementos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A ciência se desenvolve por séries de crescimento, que mantêm certas continuidade 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heurística negativa, elabora os caminhos de pesquisa que devem ser evitados.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heurística positiva, os caminhos que devem ser procurados.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pt-BR" sz="4200">
                <a:solidFill>
                  <a:srgbClr val="ebebeb"/>
                </a:solidFill>
                <a:latin typeface="Century Gothic"/>
              </a:rPr>
              <a:t>Núcleo duro e a heurística negativa</a:t>
            </a:r>
            <a:r>
              <a:rPr lang="pt-BR" sz="4200">
                <a:solidFill>
                  <a:srgbClr val="ebebeb"/>
                </a:solidFill>
                <a:latin typeface="Century Gothic"/>
              </a:rPr>
              <a:t>:</a:t>
            </a:r>
            <a:r>
              <a:rPr lang="pt-BR" sz="4200">
                <a:solidFill>
                  <a:srgbClr val="ebebeb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Todos os programas de pesquisa científica podem ser caracterizados pelo “núcleo”. A heurística negativa do programa nos proíbe dirigir o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modus tollens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 para esse “núcleo”. Ao invés disso, precisamos utilizar o nosso engenho para articular ou mesmo inventar “hipóteses auxiliares”, que forma um cinto de proteção em torno do núcleo, e precisamos redirigir o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modus tollens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 para elas. É esse cinto de proteção de hipóteses auxiliares que tem de suportar o impacto dos testes e ir se ajustando e reajustando, ou mesmo ser completamente substituído, para fortalecer o núcleo assim fortalecido. O programa de pesquisa será bem-sucedido se tudo isso conduzir a uma transferência progressiva de problemas, porém mal sucedido se conduzir a uma transferência degenerativa de problemas. (Lakatos,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A crítica e o desenvolvimento do conhecimento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, p. 163).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 </a:t>
            </a:r>
            <a:endParaRPr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565200" y="1730160"/>
            <a:ext cx="10515240" cy="43509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O principal componente, ou pelo menos aquilo que deve ser protegido, é o núcleo duro. Ele é irrefutável por decisão metodológica dos cientistas envolvidos com o programa de pesqusisa. Não falseamos o núcleo duro: assim, no copernicanismo, não podemos falsear as hipóteses centrais de movimentos da Terra e centralidade do Sol, elas são irrefutáveis. Por outro lado, criamos um escudo protetor de hipóteses auxiliares (e daí o caráter de articular e inventar hipóteses) que visam salvaguardar o núcleo duro, mas essas hipóteses auxiliares podem ser testadas, podemos aplicar o teste de falseamento para elas: as leis de Kepler para os movimentos planetários e as de Galileu para os movimentos da Terra podem ser entendidas como essas hipóteses, e, também, a hipótese vicária kepleriana, que foi refutada ao longo do processo de obtenção das leis de Kepler.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pt-BR" sz="4200">
                <a:solidFill>
                  <a:srgbClr val="ebebeb"/>
                </a:solidFill>
                <a:latin typeface="Century Gothic"/>
              </a:rPr>
              <a:t>Heurística positiva</a:t>
            </a:r>
            <a:r>
              <a:rPr lang="pt-BR" sz="4200">
                <a:solidFill>
                  <a:srgbClr val="ebebeb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A heurística negativa especifica o “núcleo” do programa, que é irrefutável por decisão metodológica dos seus protagonistas; a heurística positiva consiste num conjunto parcialmente articulados de sugestões ou palpites sobre como mudar ou desenvolver as “variantes refutáveis” do programa de pesquisa, e sobre como modificar e sofisticar o cinto de proteção “refutável” (Lakatos, p. 165).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A heurística positiva tem um caráter metafísico (Lakatos, A crítica... p. 167). Ela trata do conteúdo que auxiliam o desenvolvimento do programa.  Como o uso das matemáticas, por exemplo, nas teorias físicas do newtonianismo.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Por essa passagem de Lakatos, vemos que um programa de pesquisa tem como principal função proteger o núcleo duro, inviolável e irrefutável. A heurística negativa serve como proteção e é a parte do programa em que se desenvolve as pesquisas (criação de teorias que venham a: 1) desenvolver o programa, o núcleo duro; 2) elaborar conjecturas que são refutáveis, que podem ser substituídas). A heurística positiva é a parte que desenvolve técnicas e modelos para o desenvolvimento do programa.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Vemos dois aspectos. Primeiro, o pensamento de Popper de que existem substituições de teorias quando uma é refutada e outra, que ainda não foi, é aceita, faz parte da heurística negativa.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pt-BR" sz="4200">
                <a:solidFill>
                  <a:srgbClr val="ebebeb"/>
                </a:solidFill>
                <a:latin typeface="Century Gothic"/>
              </a:rPr>
              <a:t>Questão da aceitação e negação de programas</a:t>
            </a:r>
            <a:r>
              <a:rPr lang="pt-BR" sz="4200">
                <a:solidFill>
                  <a:srgbClr val="ebebeb"/>
                </a:solidFill>
                <a:latin typeface="Century Gothic"/>
              </a:rPr>
              <a:t>:</a:t>
            </a:r>
            <a:r>
              <a:rPr lang="pt-BR" sz="4200">
                <a:solidFill>
                  <a:srgbClr val="ebebeb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As teorias que contém o programa podem ser refutadas. Mas o abandono inteiro do programa é algo que é mais complexo. Isto envolve a questão dos termos progressivos e degenerativos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Segundo Lakatos, os programas de pesquisa podem ser progressivos e degenerativos, e podem ser designados como se segue: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“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Tendo especificado que a unidade da ciência em completo desenvolvimento é um programa de investigação, passarei agora a estabelecer as leis para a apreciação de programas. Um pro­grama de investigação é ou progressivo ou degenerativo. </a:t>
            </a:r>
            <a:r>
              <a:rPr b="1" lang="pt-BR" sz="2000">
                <a:solidFill>
                  <a:srgbClr val="ffffff"/>
                </a:solidFill>
                <a:latin typeface="Century Gothic"/>
              </a:rPr>
              <a:t>É </a:t>
            </a:r>
            <a:r>
              <a:rPr b="1" i="1" lang="pt-BR" sz="2000">
                <a:solidFill>
                  <a:srgbClr val="ffffff"/>
                </a:solidFill>
                <a:latin typeface="Century Gothic"/>
              </a:rPr>
              <a:t>teo­ricamente progressivo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 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se cada modificação conduzir a novas e inesperadas predições, e é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empiricamente progressivo 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se pelo menos algumas destas novas predições forem corroboradas. É sempre fácil para o cientista lidar com uma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dada 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anomalia levando a cabo ajustamentos adequados no seu programa (por exemplo, juntando um novo epiciclo). Tais manobras são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ad hoc, 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e </a:t>
            </a:r>
            <a:r>
              <a:rPr b="1" lang="pt-BR" sz="2000">
                <a:solidFill>
                  <a:srgbClr val="ffffff"/>
                </a:solidFill>
                <a:latin typeface="Century Gothic"/>
              </a:rPr>
              <a:t>o programa é </a:t>
            </a:r>
            <a:r>
              <a:rPr b="1" i="1" lang="pt-BR" sz="2000">
                <a:solidFill>
                  <a:srgbClr val="ffffff"/>
                </a:solidFill>
                <a:latin typeface="Century Gothic"/>
              </a:rPr>
              <a:t>degenerativo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, 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a menos que elas expliquem não só os factos dados que visavam explicar, mas predigam também algum facto novo. O exemplo supremo de um programa pro­gressivo é-nos oferecido pelo programa de Newton. Antecipou com êxito factos novos, como o regresso do cometa de Halley, a existência e a trajectória de Neptuno e o abaulamento da Terra” (Lakatos, p. 91).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Teoricamente progressivo: novas e inesperadas predições;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Empiricamente progressivo: se algumas dessas novas predições forem corroboradas;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Degenerativo: quando se utilizam manobras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ad hoc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, exceto se essas levarem a predizer algo novo.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Isso determina a aceitação ou não de programas de pesquisa. Não expressa uma refutação contundente do programa degenerado, mas uma escolha feita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Kuhn, </a:t>
            </a:r>
            <a:r>
              <a:rPr i="1" lang="pt-BR" sz="4200">
                <a:solidFill>
                  <a:srgbClr val="ebebeb"/>
                </a:solidFill>
                <a:latin typeface="Century Gothic"/>
              </a:rPr>
              <a:t>A estrutura das revoluções científicas</a:t>
            </a:r>
            <a:r>
              <a:rPr lang="pt-BR" sz="4200">
                <a:solidFill>
                  <a:srgbClr val="ebebeb"/>
                </a:solidFill>
                <a:latin typeface="Century Gothic"/>
              </a:rPr>
              <a:t>, 1962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4000">
                <a:solidFill>
                  <a:srgbClr val="ffffff"/>
                </a:solidFill>
                <a:latin typeface="Century Gothic"/>
              </a:rPr>
              <a:t>Tese: o indutivismo ou o falibilismo não suportam o exame histórico. Fora isto, temos várias estratégias para eliminar tanto a corroboração quanto o falseamento, no sentido pretendido por Popper, das teorias.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Um programa é degenerativo quando não consegue mais resolver anomalias e tem um caráter preditivo menor que um programa competidor e, fora isto, não agrada mais os cientistas.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Caso: Os modelos de Ptolomeu para os movimentos dos planetas já estava desgastado, pelo uso de expedientes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ad hoc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 como o equante. Segundo Lakatos, tanto Ptolomeu quanto Copérnico tinham um compromisso com o axioma platônico, que pode ser entendido como o núcleo duro. Mas as hipóteses de centralidade da Terra (Ptolomeu) e centralidade do Sol (Copérnico) apresentavam distinções justamente porque a primeira estava em fase de degeneração, não predizia nada de novo e precisava utilizar cada vez mais de recursos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ad  hoc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. O copernicanismo, ao contrário, possibilitava predições novas e inesperadas que sucederam. Houve novos adeptos ao copernicanismo original.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Ciência segue as seguintes etapas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período pré-paradigmático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estipulação do paradigma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ciência normal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crise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revolução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nova ciência normal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nova crise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Etc.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Pré-paradigmático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ffffff"/>
                </a:solidFill>
                <a:latin typeface="Century Gothic"/>
              </a:rPr>
              <a:t>Este período é marcado pela falta de um paradigma que organize as atividades da ciência. É um período marcado por um desacordo a respeito dos fundamentos da ciência. Haverá tantas teorias quanto cientistas, pois eles não têm, ainda, uma espécie de guia para a organização e desenvolvimento da ciência. O exemplo dado por Kuhn é a óptica de Newton. Antes dela, muitas teorias trabalhavam em completo desacordo.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Paradigma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600">
                <a:solidFill>
                  <a:srgbClr val="ffffff"/>
                </a:solidFill>
                <a:latin typeface="Century Gothic"/>
              </a:rPr>
              <a:t>O conceito básico de Kuhn para a organização da ciência é o de </a:t>
            </a:r>
            <a:r>
              <a:rPr i="1" lang="pt-BR" sz="3600">
                <a:solidFill>
                  <a:srgbClr val="ffffff"/>
                </a:solidFill>
                <a:latin typeface="Century Gothic"/>
              </a:rPr>
              <a:t>paradigma</a:t>
            </a:r>
            <a:r>
              <a:rPr lang="pt-BR" sz="3600">
                <a:solidFill>
                  <a:srgbClr val="ffffff"/>
                </a:solidFill>
                <a:latin typeface="Century Gothic"/>
              </a:rPr>
              <a:t>, isto é, a ciência torna-se organizada quando a comunidade científica aceita um paradigma como guia para a sua orientação. Um paradigma é constituído por teorias e técnicas para a elaboração e desenvolvimento da teoria por uma comunidade científica. 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600">
                <a:solidFill>
                  <a:srgbClr val="ffffff"/>
                </a:solidFill>
                <a:latin typeface="Century Gothic"/>
              </a:rPr>
              <a:t>A noção de </a:t>
            </a:r>
            <a:r>
              <a:rPr i="1" lang="pt-BR" sz="3600">
                <a:solidFill>
                  <a:srgbClr val="ffffff"/>
                </a:solidFill>
                <a:latin typeface="Century Gothic"/>
              </a:rPr>
              <a:t>paradigma</a:t>
            </a:r>
            <a:r>
              <a:rPr lang="pt-BR" sz="3600">
                <a:solidFill>
                  <a:srgbClr val="ffffff"/>
                </a:solidFill>
                <a:latin typeface="Century Gothic"/>
              </a:rPr>
              <a:t> é a mais complexa da filosofia de Kuhn (cerca de 22 sentidos distintos podem ser aplicados a esse termo, pela edição de 1962, tanto que na segunda edição, Kuhn procura esclarecer o que é um paradigma). Para Kuhn, paradigma é: 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600">
                <a:solidFill>
                  <a:srgbClr val="ffffff"/>
                </a:solidFill>
                <a:latin typeface="Century Gothic"/>
              </a:rPr>
              <a:t>“</a:t>
            </a:r>
            <a:r>
              <a:rPr lang="pt-BR" sz="3600">
                <a:solidFill>
                  <a:srgbClr val="ffffff"/>
                </a:solidFill>
                <a:latin typeface="Century Gothic"/>
              </a:rPr>
              <a:t>matriz disciplinar”: “disciplinar” porque se refere a uma posse comum aos praticantes de uma disciplina particular; “matriz” porque é composta de elementos ordenados de várias espécies, cada um deles exigindo uma determinação mais pormenorizada” (Kuhn, 1994, p. 226).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600">
                <a:solidFill>
                  <a:srgbClr val="ffffff"/>
                </a:solidFill>
                <a:latin typeface="Century Gothic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Funções do Paradigma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a admissão de um núcleo que coordene as leis e teorias que fazem parte do paradigma;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designar modos de aplicabilidade de técnicas para a resolução de problemas; aplicação das leis que pertencem ao paradigma para a construção de técnicas;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orientação metafísica, que possibilite ao cientista que trabalhe com o paradigma ter condições para a compreensão de situações que parecem confusas;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orientação metodológica. 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- Para Kuhn, quando a ciência está num estágio desenvolvido, é admitido apenas um paradigma.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O estágio subsequente ao de adoção de um paradigma é o de </a:t>
            </a:r>
            <a:r>
              <a:rPr i="1" lang="pt-BR" sz="2000">
                <a:solidFill>
                  <a:srgbClr val="ffffff"/>
                </a:solidFill>
                <a:latin typeface="Century Gothic"/>
              </a:rPr>
              <a:t>ciência normal</a:t>
            </a:r>
            <a:r>
              <a:rPr lang="pt-BR" sz="2000">
                <a:solidFill>
                  <a:srgbClr val="ffffff"/>
                </a:solidFill>
                <a:latin typeface="Century Gothic"/>
              </a:rPr>
              <a:t>.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4200">
                <a:solidFill>
                  <a:srgbClr val="ebebeb"/>
                </a:solidFill>
                <a:latin typeface="Century Gothic"/>
              </a:rPr>
              <a:t>Ciência Normal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1) aumentar a precisão entre a agregação das observações com os cálculos derivados do paradigma;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2) estender o escopo do paradigma para descobrir outros fenômenos;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3) determinar valores para as constantes universais;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4) formular leis quantitativas que estejam articuladas com o paradigma;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entury Gothic"/>
              </a:rPr>
              <a:t>5) decidir quais modos alternativos para aplicar o paradigma para novas áreas de interesse.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