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png" ContentType="image/png"/>
  <Default Extension="gif" ContentType="image/gif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  <p:sldMasterId id="2147483756" r:id="rId11"/>
    <p:sldMasterId id="2147483768" r:id="rId12"/>
    <p:sldMasterId id="2147483780" r:id="rId13"/>
    <p:sldMasterId id="2147483792" r:id="rId14"/>
    <p:sldMasterId id="2147483804" r:id="rId15"/>
    <p:sldMasterId id="2147483816" r:id="rId16"/>
  </p:sldMasterIdLst>
  <p:notesMasterIdLst>
    <p:notesMasterId r:id="rId18"/>
  </p:notesMasterIdLst>
  <p:sldIdLst>
    <p:sldId id="256" r:id="rId17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  <p:sldId id="283" r:id="rId44"/>
    <p:sldId id="284" r:id="rId45"/>
    <p:sldId id="285" r:id="rId46"/>
    <p:sldId id="286" r:id="rId47"/>
    <p:sldId id="287" r:id="rId48"/>
    <p:sldId id="288" r:id="rId49"/>
    <p:sldId id="289" r:id="rId50"/>
    <p:sldId id="290" r:id="rId51"/>
    <p:sldId id="291" r:id="rId52"/>
    <p:sldId id="292" r:id="rId53"/>
    <p:sldId id="293" r:id="rId54"/>
    <p:sldId id="294" r:id="rId55"/>
    <p:sldId id="295" r:id="rId56"/>
    <p:sldId id="296" r:id="rId57"/>
    <p:sldId id="297" r:id="rId58"/>
    <p:sldId id="298" r:id="rId59"/>
    <p:sldId id="299" r:id="rId60"/>
    <p:sldId id="300" r:id="rId61"/>
    <p:sldId id="301" r:id="rId62"/>
    <p:sldId id="302" r:id="rId63"/>
    <p:sldId id="303" r:id="rId64"/>
    <p:sldId id="304" r:id="rId65"/>
    <p:sldId id="305" r:id="rId66"/>
    <p:sldId id="306" r:id="rId67"/>
    <p:sldId id="307" r:id="rId68"/>
    <p:sldId id="308" r:id="rId69"/>
    <p:sldId id="309" r:id="rId70"/>
    <p:sldId id="310" r:id="rId71"/>
    <p:sldId id="311" r:id="rId72"/>
    <p:sldId id="312" r:id="rId73"/>
    <p:sldId id="313" r:id="rId74"/>
    <p:sldId id="314" r:id="rId75"/>
    <p:sldId id="315" r:id="rId76"/>
  </p:sldIdLst>
  <p:sldSz cx="8996680" cy="6840855"/>
  <p:notesSz cx="6858000" cy="9144000"/>
  <p:defaultTextStyle>
    <a:defPPr>
      <a:defRPr lang="en-GB"/>
    </a:defPPr>
    <a:lvl1pPr marL="0" lvl="0" indent="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742950" lvl="1" indent="-28575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2pPr>
    <a:lvl3pPr marL="1143000" lvl="2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3pPr>
    <a:lvl4pPr marL="1600200" lvl="3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4pPr>
    <a:lvl5pPr marL="2057400" lvl="4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5pPr>
    <a:lvl6pPr marL="2286000" lvl="5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6pPr>
    <a:lvl7pPr marL="2743200" lvl="6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7pPr>
    <a:lvl8pPr marL="3200400" lvl="7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8pPr>
    <a:lvl9pPr marL="3657600" lvl="8" indent="-228600" algn="l" defTabSz="449580" rtl="0" eaLnBrk="1" fontAlgn="base" latinLnBrk="0" hangingPunct="1">
      <a:lnSpc>
        <a:spcPct val="100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2400" b="0" i="0" u="none" kern="1200" baseline="0">
        <a:solidFill>
          <a:srgbClr val="000000"/>
        </a:solidFill>
        <a:latin typeface="Arial" panose="020B060402020202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5" d="100"/>
          <a:sy n="85" d="100"/>
        </p:scale>
        <p:origin x="-780" y="-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gridSpacing cx="45006" cy="45006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9" Type="http://schemas.openxmlformats.org/officeDocument/2006/relationships/tableStyles" Target="tableStyles.xml"/><Relationship Id="rId78" Type="http://schemas.openxmlformats.org/officeDocument/2006/relationships/viewProps" Target="viewProps.xml"/><Relationship Id="rId77" Type="http://schemas.openxmlformats.org/officeDocument/2006/relationships/presProps" Target="presProps.xml"/><Relationship Id="rId76" Type="http://schemas.openxmlformats.org/officeDocument/2006/relationships/slide" Target="slides/slide59.xml"/><Relationship Id="rId75" Type="http://schemas.openxmlformats.org/officeDocument/2006/relationships/slide" Target="slides/slide58.xml"/><Relationship Id="rId74" Type="http://schemas.openxmlformats.org/officeDocument/2006/relationships/slide" Target="slides/slide57.xml"/><Relationship Id="rId73" Type="http://schemas.openxmlformats.org/officeDocument/2006/relationships/slide" Target="slides/slide56.xml"/><Relationship Id="rId72" Type="http://schemas.openxmlformats.org/officeDocument/2006/relationships/slide" Target="slides/slide55.xml"/><Relationship Id="rId71" Type="http://schemas.openxmlformats.org/officeDocument/2006/relationships/slide" Target="slides/slide54.xml"/><Relationship Id="rId70" Type="http://schemas.openxmlformats.org/officeDocument/2006/relationships/slide" Target="slides/slide53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52.xml"/><Relationship Id="rId68" Type="http://schemas.openxmlformats.org/officeDocument/2006/relationships/slide" Target="slides/slide51.xml"/><Relationship Id="rId67" Type="http://schemas.openxmlformats.org/officeDocument/2006/relationships/slide" Target="slides/slide50.xml"/><Relationship Id="rId66" Type="http://schemas.openxmlformats.org/officeDocument/2006/relationships/slide" Target="slides/slide49.xml"/><Relationship Id="rId65" Type="http://schemas.openxmlformats.org/officeDocument/2006/relationships/slide" Target="slides/slide48.xml"/><Relationship Id="rId64" Type="http://schemas.openxmlformats.org/officeDocument/2006/relationships/slide" Target="slides/slide47.xml"/><Relationship Id="rId63" Type="http://schemas.openxmlformats.org/officeDocument/2006/relationships/slide" Target="slides/slide46.xml"/><Relationship Id="rId62" Type="http://schemas.openxmlformats.org/officeDocument/2006/relationships/slide" Target="slides/slide45.xml"/><Relationship Id="rId61" Type="http://schemas.openxmlformats.org/officeDocument/2006/relationships/slide" Target="slides/slide44.xml"/><Relationship Id="rId60" Type="http://schemas.openxmlformats.org/officeDocument/2006/relationships/slide" Target="slides/slide43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2.xml"/><Relationship Id="rId58" Type="http://schemas.openxmlformats.org/officeDocument/2006/relationships/slide" Target="slides/slide41.xml"/><Relationship Id="rId57" Type="http://schemas.openxmlformats.org/officeDocument/2006/relationships/slide" Target="slides/slide40.xml"/><Relationship Id="rId56" Type="http://schemas.openxmlformats.org/officeDocument/2006/relationships/slide" Target="slides/slide39.xml"/><Relationship Id="rId55" Type="http://schemas.openxmlformats.org/officeDocument/2006/relationships/slide" Target="slides/slide38.xml"/><Relationship Id="rId54" Type="http://schemas.openxmlformats.org/officeDocument/2006/relationships/slide" Target="slides/slide37.xml"/><Relationship Id="rId53" Type="http://schemas.openxmlformats.org/officeDocument/2006/relationships/slide" Target="slides/slide36.xml"/><Relationship Id="rId52" Type="http://schemas.openxmlformats.org/officeDocument/2006/relationships/slide" Target="slides/slide35.xml"/><Relationship Id="rId51" Type="http://schemas.openxmlformats.org/officeDocument/2006/relationships/slide" Target="slides/slide34.xml"/><Relationship Id="rId50" Type="http://schemas.openxmlformats.org/officeDocument/2006/relationships/slide" Target="slides/slide33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2.xml"/><Relationship Id="rId48" Type="http://schemas.openxmlformats.org/officeDocument/2006/relationships/slide" Target="slides/slide31.xml"/><Relationship Id="rId47" Type="http://schemas.openxmlformats.org/officeDocument/2006/relationships/slide" Target="slides/slide30.xml"/><Relationship Id="rId46" Type="http://schemas.openxmlformats.org/officeDocument/2006/relationships/slide" Target="slides/slide29.xml"/><Relationship Id="rId45" Type="http://schemas.openxmlformats.org/officeDocument/2006/relationships/slide" Target="slides/slide28.xml"/><Relationship Id="rId44" Type="http://schemas.openxmlformats.org/officeDocument/2006/relationships/slide" Target="slides/slide27.xml"/><Relationship Id="rId43" Type="http://schemas.openxmlformats.org/officeDocument/2006/relationships/slide" Target="slides/slide26.xml"/><Relationship Id="rId42" Type="http://schemas.openxmlformats.org/officeDocument/2006/relationships/slide" Target="slides/slide25.xml"/><Relationship Id="rId41" Type="http://schemas.openxmlformats.org/officeDocument/2006/relationships/slide" Target="slides/slide24.xml"/><Relationship Id="rId40" Type="http://schemas.openxmlformats.org/officeDocument/2006/relationships/slide" Target="slides/slide23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2.xml"/><Relationship Id="rId38" Type="http://schemas.openxmlformats.org/officeDocument/2006/relationships/slide" Target="slides/slide21.xml"/><Relationship Id="rId37" Type="http://schemas.openxmlformats.org/officeDocument/2006/relationships/slide" Target="slides/slide20.xml"/><Relationship Id="rId36" Type="http://schemas.openxmlformats.org/officeDocument/2006/relationships/slide" Target="slides/slide19.xml"/><Relationship Id="rId35" Type="http://schemas.openxmlformats.org/officeDocument/2006/relationships/slide" Target="slides/slide18.xml"/><Relationship Id="rId34" Type="http://schemas.openxmlformats.org/officeDocument/2006/relationships/slide" Target="slides/slide17.xml"/><Relationship Id="rId33" Type="http://schemas.openxmlformats.org/officeDocument/2006/relationships/slide" Target="slides/slide16.xml"/><Relationship Id="rId32" Type="http://schemas.openxmlformats.org/officeDocument/2006/relationships/slide" Target="slides/slide15.xml"/><Relationship Id="rId31" Type="http://schemas.openxmlformats.org/officeDocument/2006/relationships/slide" Target="slides/slide14.xml"/><Relationship Id="rId30" Type="http://schemas.openxmlformats.org/officeDocument/2006/relationships/slide" Target="slides/slide13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2.xml"/><Relationship Id="rId28" Type="http://schemas.openxmlformats.org/officeDocument/2006/relationships/slide" Target="slides/slide11.xml"/><Relationship Id="rId27" Type="http://schemas.openxmlformats.org/officeDocument/2006/relationships/slide" Target="slides/slide10.xml"/><Relationship Id="rId26" Type="http://schemas.openxmlformats.org/officeDocument/2006/relationships/slide" Target="slides/slide9.xml"/><Relationship Id="rId25" Type="http://schemas.openxmlformats.org/officeDocument/2006/relationships/slide" Target="slides/slide8.xml"/><Relationship Id="rId24" Type="http://schemas.openxmlformats.org/officeDocument/2006/relationships/slide" Target="slides/slide7.xml"/><Relationship Id="rId23" Type="http://schemas.openxmlformats.org/officeDocument/2006/relationships/slide" Target="slides/slide6.xml"/><Relationship Id="rId22" Type="http://schemas.openxmlformats.org/officeDocument/2006/relationships/slide" Target="slides/slide5.xml"/><Relationship Id="rId21" Type="http://schemas.openxmlformats.org/officeDocument/2006/relationships/slide" Target="slides/slide4.xml"/><Relationship Id="rId20" Type="http://schemas.openxmlformats.org/officeDocument/2006/relationships/slide" Target="slides/slide3.xml"/><Relationship Id="rId2" Type="http://schemas.openxmlformats.org/officeDocument/2006/relationships/theme" Target="theme/theme1.xml"/><Relationship Id="rId19" Type="http://schemas.openxmlformats.org/officeDocument/2006/relationships/slide" Target="slides/slide2.xml"/><Relationship Id="rId18" Type="http://schemas.openxmlformats.org/officeDocument/2006/relationships/notesMaster" Target="notesMasters/notesMaster1.xml"/><Relationship Id="rId17" Type="http://schemas.openxmlformats.org/officeDocument/2006/relationships/slide" Target="slides/slide1.xml"/><Relationship Id="rId16" Type="http://schemas.openxmlformats.org/officeDocument/2006/relationships/slideMaster" Target="slideMasters/slideMaster15.xml"/><Relationship Id="rId15" Type="http://schemas.openxmlformats.org/officeDocument/2006/relationships/slideMaster" Target="slideMasters/slideMaster14.xml"/><Relationship Id="rId14" Type="http://schemas.openxmlformats.org/officeDocument/2006/relationships/slideMaster" Target="slideMasters/slideMaster13.xml"/><Relationship Id="rId13" Type="http://schemas.openxmlformats.org/officeDocument/2006/relationships/slideMaster" Target="slideMasters/slideMaster12.xml"/><Relationship Id="rId12" Type="http://schemas.openxmlformats.org/officeDocument/2006/relationships/slideMaster" Target="slideMasters/slideMaster11.xml"/><Relationship Id="rId11" Type="http://schemas.openxmlformats.org/officeDocument/2006/relationships/slideMaster" Target="slideMasters/slideMaster10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6385" name="Rounded Rectangle 16384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</a:ln>
        </p:spPr>
        <p:txBody>
          <a:bodyPr/>
          <a:p>
            <a:endParaRPr lang="en-US"/>
          </a:p>
        </p:txBody>
      </p:sp>
      <p:sp>
        <p:nvSpPr>
          <p:cNvPr id="16386" name="Rounded Rectangle 16385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6387" name="Rounded Rectangle 16386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6388" name="Rounded Rectangle 16387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6389" name="Rounded Rectangle 16388"/>
          <p:cNvSpPr/>
          <p:nvPr/>
        </p:nvSpPr>
        <p:spPr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6390" name="Slide Image Placeholder 16389"/>
          <p:cNvSpPr>
            <a:spLocks noGrp="1"/>
          </p:cNvSpPr>
          <p:nvPr>
            <p:ph type="sldImg"/>
          </p:nvPr>
        </p:nvSpPr>
        <p:spPr>
          <a:xfrm>
            <a:off x="1003300" y="695325"/>
            <a:ext cx="4838700" cy="34194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</a:p>
        </p:txBody>
      </p:sp>
      <p:sp>
        <p:nvSpPr>
          <p:cNvPr id="16391" name="Text Placeholder 16390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76875" cy="41052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/>
          </a:p>
        </p:txBody>
      </p:sp>
      <p:sp>
        <p:nvSpPr>
          <p:cNvPr id="16392" name="Header Placeholder 16391"/>
          <p:cNvSpPr>
            <a:spLocks noGrp="1"/>
          </p:cNvSpPr>
          <p:nvPr>
            <p:ph type="hdr"/>
          </p:nvPr>
        </p:nvSpPr>
        <p:spPr>
          <a:xfrm>
            <a:off x="0" y="0"/>
            <a:ext cx="2967038" cy="4476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6393" name="Date Placeholder 16392"/>
          <p:cNvSpPr>
            <a:spLocks noGrp="1"/>
          </p:cNvSpPr>
          <p:nvPr>
            <p:ph type="dt"/>
          </p:nvPr>
        </p:nvSpPr>
        <p:spPr>
          <a:xfrm>
            <a:off x="3881438" y="0"/>
            <a:ext cx="2967037" cy="4476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6394" name="Footer Placeholder 16393"/>
          <p:cNvSpPr>
            <a:spLocks noGrp="1"/>
          </p:cNvSpPr>
          <p:nvPr>
            <p:ph type="ftr"/>
          </p:nvPr>
        </p:nvSpPr>
        <p:spPr>
          <a:xfrm>
            <a:off x="0" y="8686800"/>
            <a:ext cx="2967038" cy="4476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p>
            <a:pPr lvl="0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6395" name="Slide Number Placeholder 16394"/>
          <p:cNvSpPr>
            <a:spLocks noGrp="1"/>
          </p:cNvSpPr>
          <p:nvPr>
            <p:ph type="sldNum"/>
          </p:nvPr>
        </p:nvSpPr>
        <p:spPr>
          <a:xfrm>
            <a:off x="3881438" y="8686800"/>
            <a:ext cx="2967037" cy="4476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b" anchorCtr="0"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6" charset="0"/>
      <a:buNone/>
      <a:defRPr sz="1200" b="0" i="0" u="none" kern="1200" baseline="0">
        <a:solidFill>
          <a:srgbClr val="000000"/>
        </a:solidFill>
        <a:latin typeface="Times New Roman" panose="02020603050405020304" pitchFamily="16" charset="0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78849" name="Slide Image Placeholder 78848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78850" name="Text Placeholder 78849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9089" name="Text Box 8908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9090" name="Slide Image Placeholder 89089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9091" name="Text Placeholder 8909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t" anchorCtr="0"/>
          <a:p>
            <a:pPr lvl="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latin typeface="Arial" panose="020B0604020202020204" pitchFamily="34" charset="0"/>
                <a:cs typeface="ヒラギノ角ゴ Pro W3" charset="0"/>
              </a:rPr>
              <a:t>http://physicsweb.org/articles/ world/15/9/1.</a:t>
            </a:r>
            <a:endParaRPr lang="en-US" altLang="x-none" sz="2400" dirty="0" err="1">
              <a:latin typeface="Arial" panose="020B0604020202020204" pitchFamily="34" charset="0"/>
              <a:ea typeface="ヒラギノ角ゴ Pro W3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0113" name="Slide Image Placeholder 90112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0114" name="Text Placeholder 90113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1137" name="Text Box 9113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1138" name="Slide Image Placeholder 91137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1139" name="Text Placeholder 9113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2161" name="Text Box 9216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2162" name="Slide Image Placeholder 92161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2163" name="Text Placeholder 9216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3185" name="Slide Image Placeholder 93184"/>
          <p:cNvSpPr txBox="1"/>
          <p:nvPr>
            <p:ph type="sldImg"/>
          </p:nvPr>
        </p:nvSpPr>
        <p:spPr>
          <a:xfrm>
            <a:off x="1003300" y="695325"/>
            <a:ext cx="4845050" cy="34258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3186" name="Text Placeholder 93185"/>
          <p:cNvSpPr txBox="1"/>
          <p:nvPr>
            <p:ph type="body" idx="1"/>
          </p:nvPr>
        </p:nvSpPr>
        <p:spPr>
          <a:xfrm>
            <a:off x="685800" y="4343400"/>
            <a:ext cx="5483225" cy="41116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4209" name="Text Box 9420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4210" name="Slide Image Placeholder 94209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4211" name="Text Placeholder 9421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5233" name="Slide Image Placeholder 95232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5234" name="Text Placeholder 95233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6257" name="Text Box 9625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6258" name="Slide Image Placeholder 96257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6259" name="Text Placeholder 9625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7281" name="Slide Image Placeholder 97280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7282" name="Text Placeholder 97281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8305" name="Slide Image Placeholder 98304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8306" name="Text Placeholder 98305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0897" name="Slide Image Placeholder 80896"/>
          <p:cNvSpPr txBox="1"/>
          <p:nvPr>
            <p:ph type="sldImg"/>
          </p:nvPr>
        </p:nvSpPr>
        <p:spPr>
          <a:xfrm>
            <a:off x="1003300" y="695325"/>
            <a:ext cx="4848225" cy="34290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0898" name="Text Placeholder 80897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99329" name="Text Box 9932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99330" name="Slide Image Placeholder 99329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99331" name="Text Placeholder 9933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0353" name="Slide Image Placeholder 100352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0354" name="Text Placeholder 100353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1377" name="Text Box 10137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01378" name="Slide Image Placeholder 101377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1379" name="Text Placeholder 10137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2401" name="Text Box 10240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02402" name="Slide Image Placeholder 102401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2403" name="Text Placeholder 10240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3425" name="Text Box 10342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03426" name="Slide Image Placeholder 103425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3427" name="Text Placeholder 10342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4449" name="Slide Image Placeholder 104448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4450" name="Text Placeholder 104449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5473" name="Text Box 10547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05474" name="Slide Image Placeholder 105473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5475" name="Text Placeholder 10547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6497" name="Slide Image Placeholder 106496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6498" name="Text Placeholder 106497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7521" name="Slide Image Placeholder 107520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7522" name="Text Placeholder 107521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8545" name="Slide Image Placeholder 108544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8546" name="Text Placeholder 108545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1921" name="Slide Image Placeholder 81920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1922" name="Text Placeholder 81921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09569" name="Slide Image Placeholder 109568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09570" name="Text Placeholder 109569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0593" name="Slide Image Placeholder 110592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0594" name="Text Placeholder 110593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1617" name="Slide Image Placeholder 111616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1618" name="Text Placeholder 111617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2641" name="Slide Image Placeholder 112640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2642" name="Text Placeholder 112641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3665" name="Text Box 11366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13666" name="Slide Image Placeholder 113665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3667" name="Text Placeholder 11366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4689" name="Text Box 11468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14690" name="Slide Image Placeholder 114689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4691" name="Text Placeholder 11469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5713" name="Slide Image Placeholder 115712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5714" name="Text Placeholder 115713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6737" name="Text Box 11673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16738" name="Slide Image Placeholder 116737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6739" name="Text Placeholder 11673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7761" name="Text Box 11776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17762" name="Slide Image Placeholder 117761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7763" name="Text Placeholder 11776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8785" name="Text Box 11878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18786" name="Slide Image Placeholder 118785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8787" name="Text Placeholder 11878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2945" name="Slide Image Placeholder 82944"/>
          <p:cNvSpPr txBox="1"/>
          <p:nvPr>
            <p:ph type="sldImg"/>
          </p:nvPr>
        </p:nvSpPr>
        <p:spPr>
          <a:xfrm>
            <a:off x="1173163" y="685800"/>
            <a:ext cx="4476750" cy="339407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2946" name="Text Placeholder 82945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19809" name="Text Box 11980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19810" name="Slide Image Placeholder 119809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19811" name="Text Placeholder 11981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0833" name="Text Box 12083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20834" name="Slide Image Placeholder 120833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0835" name="Text Placeholder 12083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1857" name="Text Box 12185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21858" name="Slide Image Placeholder 121857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1859" name="Text Placeholder 12185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2881" name="Slide Image Placeholder 122880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2882" name="Text Placeholder 122881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3905" name="Slide Image Placeholder 123904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3906" name="Text Placeholder 123905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4929" name="Slide Image Placeholder 124928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4930" name="Text Placeholder 124929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5953" name="Text Box 12595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25954" name="Slide Image Placeholder 125953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5955" name="Text Placeholder 12595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6977" name="Text Box 12697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26978" name="Slide Image Placeholder 126977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6979" name="Text Placeholder 12697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8001" name="Slide Image Placeholder 128000"/>
          <p:cNvSpPr txBox="1"/>
          <p:nvPr>
            <p:ph type="sldImg"/>
          </p:nvPr>
        </p:nvSpPr>
        <p:spPr>
          <a:xfrm>
            <a:off x="1003300" y="695325"/>
            <a:ext cx="4787900" cy="3370263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8002" name="Text Placeholder 128001"/>
          <p:cNvSpPr txBox="1"/>
          <p:nvPr>
            <p:ph type="body" idx="1"/>
          </p:nvPr>
        </p:nvSpPr>
        <p:spPr>
          <a:xfrm>
            <a:off x="685800" y="4343400"/>
            <a:ext cx="5426075" cy="405765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29025" name="Slide Image Placeholder 129024"/>
          <p:cNvSpPr txBox="1"/>
          <p:nvPr>
            <p:ph type="sldImg"/>
          </p:nvPr>
        </p:nvSpPr>
        <p:spPr>
          <a:xfrm>
            <a:off x="1003300" y="695325"/>
            <a:ext cx="4803775" cy="33861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29026" name="Text Placeholder 129025"/>
          <p:cNvSpPr txBox="1"/>
          <p:nvPr>
            <p:ph type="body" idx="1"/>
          </p:nvPr>
        </p:nvSpPr>
        <p:spPr>
          <a:xfrm>
            <a:off x="685800" y="4343400"/>
            <a:ext cx="5441950" cy="40735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3969" name="Text Box 8396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3970" name="Slide Image Placeholder 83969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3971" name="Text Placeholder 8397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0049" name="Text Box 130048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30050" name="Slide Image Placeholder 130049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0051" name="Text Placeholder 130050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1073" name="Slide Image Placeholder 131072"/>
          <p:cNvSpPr txBox="1"/>
          <p:nvPr>
            <p:ph type="sldImg"/>
          </p:nvPr>
        </p:nvSpPr>
        <p:spPr>
          <a:xfrm>
            <a:off x="1003300" y="695325"/>
            <a:ext cx="4803775" cy="33861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1074" name="Text Placeholder 131073"/>
          <p:cNvSpPr txBox="1"/>
          <p:nvPr>
            <p:ph type="body" idx="1"/>
          </p:nvPr>
        </p:nvSpPr>
        <p:spPr>
          <a:xfrm>
            <a:off x="685800" y="4343400"/>
            <a:ext cx="5441950" cy="40735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2097" name="Text Box 13209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32098" name="Slide Image Placeholder 132097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2099" name="Text Placeholder 13209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3121" name="Text Box 133120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133122" name="Slide Image Placeholder 133121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3123" name="Text Placeholder 133122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4145" name="Slide Image Placeholder 134144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4146" name="Text Placeholder 134145"/>
          <p:cNvSpPr txBox="1"/>
          <p:nvPr>
            <p:ph type="body" idx="1"/>
          </p:nvPr>
        </p:nvSpPr>
        <p:spPr>
          <a:xfrm>
            <a:off x="914400" y="4343400"/>
            <a:ext cx="5003800" cy="4089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5169" name="Slide Image Placeholder 135168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5170" name="Text Placeholder 135169"/>
          <p:cNvSpPr txBox="1"/>
          <p:nvPr>
            <p:ph type="body" idx="1"/>
          </p:nvPr>
        </p:nvSpPr>
        <p:spPr>
          <a:xfrm>
            <a:off x="914400" y="4343400"/>
            <a:ext cx="5003800" cy="4089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6193" name="Slide Image Placeholder 136192"/>
          <p:cNvSpPr txBox="1"/>
          <p:nvPr>
            <p:ph type="sldImg"/>
          </p:nvPr>
        </p:nvSpPr>
        <p:spPr>
          <a:xfrm>
            <a:off x="1003300" y="695325"/>
            <a:ext cx="4808538" cy="33909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6194" name="Text Placeholder 136193"/>
          <p:cNvSpPr txBox="1"/>
          <p:nvPr>
            <p:ph type="body" idx="1"/>
          </p:nvPr>
        </p:nvSpPr>
        <p:spPr>
          <a:xfrm>
            <a:off x="685800" y="4343400"/>
            <a:ext cx="5446713" cy="407987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7217" name="Slide Image Placeholder 137216"/>
          <p:cNvSpPr txBox="1"/>
          <p:nvPr>
            <p:ph type="sldImg"/>
          </p:nvPr>
        </p:nvSpPr>
        <p:spPr>
          <a:xfrm>
            <a:off x="1003300" y="695325"/>
            <a:ext cx="4803775" cy="338613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7218" name="Text Placeholder 137217"/>
          <p:cNvSpPr txBox="1"/>
          <p:nvPr>
            <p:ph type="body" idx="1"/>
          </p:nvPr>
        </p:nvSpPr>
        <p:spPr>
          <a:xfrm>
            <a:off x="685800" y="4343400"/>
            <a:ext cx="5441950" cy="4073525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8241" name="Slide Image Placeholder 138240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8242" name="Text Placeholder 138241"/>
          <p:cNvSpPr txBox="1"/>
          <p:nvPr>
            <p:ph type="body" idx="1"/>
          </p:nvPr>
        </p:nvSpPr>
        <p:spPr>
          <a:xfrm>
            <a:off x="914400" y="4343400"/>
            <a:ext cx="5003800" cy="4089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139265" name="Slide Image Placeholder 139264"/>
          <p:cNvSpPr txBox="1"/>
          <p:nvPr>
            <p:ph type="sldImg"/>
          </p:nvPr>
        </p:nvSpPr>
        <p:spPr>
          <a:xfrm>
            <a:off x="1173163" y="685800"/>
            <a:ext cx="4486275" cy="34036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39266" name="Text Placeholder 139265"/>
          <p:cNvSpPr txBox="1"/>
          <p:nvPr>
            <p:ph type="body" idx="1"/>
          </p:nvPr>
        </p:nvSpPr>
        <p:spPr>
          <a:xfrm>
            <a:off x="914400" y="4343400"/>
            <a:ext cx="5003800" cy="40894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4993" name="Text Box 84992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4994" name="Slide Image Placeholder 84993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4995" name="Text Placeholder 84994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6017" name="Text Box 86016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6018" name="Slide Image Placeholder 86017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6019" name="Text Placeholder 86018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7041" name="Slide Image Placeholder 87040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7042" name="Text Placeholder 87041"/>
          <p:cNvSpPr txBox="1"/>
          <p:nvPr>
            <p:ph type="body" idx="1"/>
          </p:nvPr>
        </p:nvSpPr>
        <p:spPr>
          <a:xfrm>
            <a:off x="685800" y="4343400"/>
            <a:ext cx="5484813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Slide Number Placeholder 1"/>
          <p:cNvSpPr/>
          <p:nvPr>
            <p:ph type="sldNum" idx="2"/>
          </p:nvPr>
        </p:nvSpPr>
        <p:spPr/>
        <p:txBody>
          <a:bodyPr/>
          <a:p>
            <a:pPr lvl="0" algn="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sz="1400" dirty="0" err="1">
                <a:latin typeface="Times New Roman" panose="02020603050405020304" pitchFamily="16" charset="0"/>
                <a:cs typeface="Arial Unicode MS" charset="0"/>
              </a:rPr>
            </a:fld>
            <a:endParaRPr lang="pt-BR" altLang="x-none" sz="1400" dirty="0" err="1">
              <a:latin typeface="Times New Roman" panose="02020603050405020304" pitchFamily="16" charset="0"/>
              <a:ea typeface="Arial Unicode MS" charset="0"/>
              <a:cs typeface="Arial Unicode MS" charset="0"/>
            </a:endParaRPr>
          </a:p>
        </p:txBody>
      </p:sp>
      <p:sp>
        <p:nvSpPr>
          <p:cNvPr id="88065" name="Text Box 88064"/>
          <p:cNvSpPr txBox="1"/>
          <p:nvPr/>
        </p:nvSpPr>
        <p:spPr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b" anchorCtr="0"/>
          <a:p>
            <a:pPr lvl="0" algn="r"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fr-FR" altLang="x-none" sz="1200" dirty="0" err="1"/>
            </a:fld>
            <a:endParaRPr lang="fr-FR" altLang="x-none" sz="1200" dirty="0" err="1"/>
          </a:p>
        </p:txBody>
      </p:sp>
      <p:sp>
        <p:nvSpPr>
          <p:cNvPr id="88066" name="Slide Image Placeholder 88065"/>
          <p:cNvSpPr txBox="1"/>
          <p:nvPr>
            <p:ph type="sldImg"/>
          </p:nvPr>
        </p:nvSpPr>
        <p:spPr>
          <a:xfrm>
            <a:off x="1173163" y="685800"/>
            <a:ext cx="4483100" cy="3400425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88067" name="Text Placeholder 88066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/>
          <a:p>
            <a:pPr lvl="0" defTabSz="449580" eaLnBrk="0" hangingPunct="0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400" dirty="0" err="1">
              <a:latin typeface="Arial" panose="020B0604020202020204" pitchFamily="34" charset="0"/>
              <a:ea typeface="Arial Unicode M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1855788"/>
            <a:ext cx="3599228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49410" y="1855788"/>
            <a:ext cx="3599228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92466" y="533400"/>
            <a:ext cx="1916509" cy="561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533400"/>
            <a:ext cx="5638426" cy="561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1855788"/>
            <a:ext cx="3610896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1554" y="1855788"/>
            <a:ext cx="3610896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0326" y="533400"/>
            <a:ext cx="1922463" cy="561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533400"/>
            <a:ext cx="5655940" cy="561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3275" y="1855788"/>
            <a:ext cx="3616341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67222" y="1855788"/>
            <a:ext cx="3616341" cy="42910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8660" y="533400"/>
            <a:ext cx="1925241" cy="5613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8" y="533400"/>
            <a:ext cx="5664113" cy="5613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4585" y="1119557"/>
            <a:ext cx="6747510" cy="2381631"/>
          </a:xfrm>
        </p:spPr>
        <p:txBody>
          <a:bodyPr anchor="b"/>
          <a:lstStyle>
            <a:lvl1pPr algn="ctr"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585" y="3593033"/>
            <a:ext cx="6747510" cy="1651623"/>
          </a:xfrm>
        </p:spPr>
        <p:txBody>
          <a:bodyPr/>
          <a:lstStyle>
            <a:lvl1pPr marL="0" indent="0" algn="ctr">
              <a:buNone/>
              <a:defRPr sz="1770"/>
            </a:lvl1pPr>
            <a:lvl2pPr marL="337185" indent="0" algn="ctr">
              <a:buNone/>
              <a:defRPr sz="1475"/>
            </a:lvl2pPr>
            <a:lvl3pPr marL="675005" indent="0" algn="ctr">
              <a:buNone/>
              <a:defRPr sz="1330"/>
            </a:lvl3pPr>
            <a:lvl4pPr marL="1012190" indent="0" algn="ctr">
              <a:buNone/>
              <a:defRPr sz="1180"/>
            </a:lvl4pPr>
            <a:lvl5pPr marL="1349375" indent="0" algn="ctr">
              <a:buNone/>
              <a:defRPr sz="1180"/>
            </a:lvl5pPr>
            <a:lvl6pPr marL="1687195" indent="0" algn="ctr">
              <a:buNone/>
              <a:defRPr sz="1180"/>
            </a:lvl6pPr>
            <a:lvl7pPr marL="2024380" indent="0" algn="ctr">
              <a:buNone/>
              <a:defRPr sz="1180"/>
            </a:lvl7pPr>
            <a:lvl8pPr marL="2361565" indent="0" algn="ctr">
              <a:buNone/>
              <a:defRPr sz="1180"/>
            </a:lvl8pPr>
            <a:lvl9pPr marL="2698750" indent="0" algn="ctr">
              <a:buNone/>
              <a:defRPr sz="118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36" y="1705464"/>
            <a:ext cx="7759637" cy="2845605"/>
          </a:xfrm>
        </p:spPr>
        <p:txBody>
          <a:bodyPr anchor="b"/>
          <a:lstStyle>
            <a:lvl1pPr>
              <a:defRPr sz="443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836" y="4577989"/>
            <a:ext cx="7759637" cy="1496437"/>
          </a:xfrm>
        </p:spPr>
        <p:txBody>
          <a:bodyPr/>
          <a:lstStyle>
            <a:lvl1pPr marL="0" indent="0">
              <a:buNone/>
              <a:defRPr sz="1770">
                <a:solidFill>
                  <a:schemeClr val="tx1">
                    <a:tint val="75000"/>
                  </a:schemeClr>
                </a:solidFill>
              </a:defRPr>
            </a:lvl1pPr>
            <a:lvl2pPr marL="337185" indent="0">
              <a:buNone/>
              <a:defRPr sz="1475">
                <a:solidFill>
                  <a:schemeClr val="tx1">
                    <a:tint val="75000"/>
                  </a:schemeClr>
                </a:solidFill>
              </a:defRPr>
            </a:lvl2pPr>
            <a:lvl3pPr marL="675005" indent="0">
              <a:buNone/>
              <a:defRPr sz="1330">
                <a:solidFill>
                  <a:schemeClr val="tx1">
                    <a:tint val="75000"/>
                  </a:schemeClr>
                </a:solidFill>
              </a:defRPr>
            </a:lvl3pPr>
            <a:lvl4pPr marL="101219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4pPr>
            <a:lvl5pPr marL="134937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5pPr>
            <a:lvl6pPr marL="168719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6pPr>
            <a:lvl7pPr marL="202438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7pPr>
            <a:lvl8pPr marL="2361565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8pPr>
            <a:lvl9pPr marL="2698750" indent="0">
              <a:buNone/>
              <a:defRPr sz="11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4688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1982" y="1976438"/>
            <a:ext cx="3725243" cy="3949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364212"/>
            <a:ext cx="7759637" cy="13222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694" y="1676960"/>
            <a:ext cx="3806017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94" y="2498812"/>
            <a:ext cx="3806017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4569" y="1676960"/>
            <a:ext cx="3824761" cy="821852"/>
          </a:xfrm>
        </p:spPr>
        <p:txBody>
          <a:bodyPr anchor="b"/>
          <a:lstStyle>
            <a:lvl1pPr marL="0" indent="0">
              <a:buNone/>
              <a:defRPr sz="1770" b="1"/>
            </a:lvl1pPr>
            <a:lvl2pPr marL="337185" indent="0">
              <a:buNone/>
              <a:defRPr sz="1475" b="1"/>
            </a:lvl2pPr>
            <a:lvl3pPr marL="675005" indent="0">
              <a:buNone/>
              <a:defRPr sz="1330" b="1"/>
            </a:lvl3pPr>
            <a:lvl4pPr marL="1012190" indent="0">
              <a:buNone/>
              <a:defRPr sz="1180" b="1"/>
            </a:lvl4pPr>
            <a:lvl5pPr marL="1349375" indent="0">
              <a:buNone/>
              <a:defRPr sz="1180" b="1"/>
            </a:lvl5pPr>
            <a:lvl6pPr marL="1687195" indent="0">
              <a:buNone/>
              <a:defRPr sz="1180" b="1"/>
            </a:lvl6pPr>
            <a:lvl7pPr marL="2024380" indent="0">
              <a:buNone/>
              <a:defRPr sz="1180" b="1"/>
            </a:lvl7pPr>
            <a:lvl8pPr marL="2361565" indent="0">
              <a:buNone/>
              <a:defRPr sz="1180" b="1"/>
            </a:lvl8pPr>
            <a:lvl9pPr marL="2698750" indent="0">
              <a:buNone/>
              <a:defRPr sz="118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4569" y="2498812"/>
            <a:ext cx="3824761" cy="367537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>
              <a:defRPr sz="2360"/>
            </a:lvl1pPr>
            <a:lvl2pPr>
              <a:defRPr sz="2065"/>
            </a:lvl2pPr>
            <a:lvl3pPr>
              <a:defRPr sz="1770"/>
            </a:lvl3pPr>
            <a:lvl4pPr>
              <a:defRPr sz="1475"/>
            </a:lvl4pPr>
            <a:lvl5pPr>
              <a:defRPr sz="1475"/>
            </a:lvl5pPr>
            <a:lvl6pPr>
              <a:defRPr sz="1475"/>
            </a:lvl6pPr>
            <a:lvl7pPr>
              <a:defRPr sz="1475"/>
            </a:lvl7pPr>
            <a:lvl8pPr>
              <a:defRPr sz="1475"/>
            </a:lvl8pPr>
            <a:lvl9pPr>
              <a:defRPr sz="1475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694" y="456057"/>
            <a:ext cx="2901663" cy="1596200"/>
          </a:xfrm>
        </p:spPr>
        <p:txBody>
          <a:bodyPr anchor="b"/>
          <a:lstStyle>
            <a:lvl1pPr>
              <a:defRPr sz="236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24761" y="984956"/>
            <a:ext cx="4554569" cy="4861441"/>
          </a:xfrm>
        </p:spPr>
        <p:txBody>
          <a:bodyPr/>
          <a:lstStyle>
            <a:lvl1pPr marL="0" indent="0">
              <a:buNone/>
              <a:defRPr sz="2360"/>
            </a:lvl1pPr>
            <a:lvl2pPr marL="337185" indent="0">
              <a:buNone/>
              <a:defRPr sz="2065"/>
            </a:lvl2pPr>
            <a:lvl3pPr marL="675005" indent="0">
              <a:buNone/>
              <a:defRPr sz="1770"/>
            </a:lvl3pPr>
            <a:lvl4pPr marL="1012190" indent="0">
              <a:buNone/>
              <a:defRPr sz="1475"/>
            </a:lvl4pPr>
            <a:lvl5pPr marL="1349375" indent="0">
              <a:buNone/>
              <a:defRPr sz="1475"/>
            </a:lvl5pPr>
            <a:lvl6pPr marL="1687195" indent="0">
              <a:buNone/>
              <a:defRPr sz="1475"/>
            </a:lvl6pPr>
            <a:lvl7pPr marL="2024380" indent="0">
              <a:buNone/>
              <a:defRPr sz="1475"/>
            </a:lvl7pPr>
            <a:lvl8pPr marL="2361565" indent="0">
              <a:buNone/>
              <a:defRPr sz="1475"/>
            </a:lvl8pPr>
            <a:lvl9pPr marL="2698750" indent="0">
              <a:buNone/>
              <a:defRPr sz="147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694" y="2052257"/>
            <a:ext cx="2901663" cy="3802059"/>
          </a:xfrm>
        </p:spPr>
        <p:txBody>
          <a:bodyPr/>
          <a:lstStyle>
            <a:lvl1pPr marL="0" indent="0">
              <a:buNone/>
              <a:defRPr sz="1180"/>
            </a:lvl1pPr>
            <a:lvl2pPr marL="337185" indent="0">
              <a:buNone/>
              <a:defRPr sz="1035"/>
            </a:lvl2pPr>
            <a:lvl3pPr marL="675005" indent="0">
              <a:buNone/>
              <a:defRPr sz="885"/>
            </a:lvl3pPr>
            <a:lvl4pPr marL="1012190" indent="0">
              <a:buNone/>
              <a:defRPr sz="740"/>
            </a:lvl4pPr>
            <a:lvl5pPr marL="1349375" indent="0">
              <a:buNone/>
              <a:defRPr sz="740"/>
            </a:lvl5pPr>
            <a:lvl6pPr marL="1687195" indent="0">
              <a:buNone/>
              <a:defRPr sz="740"/>
            </a:lvl6pPr>
            <a:lvl7pPr marL="2024380" indent="0">
              <a:buNone/>
              <a:defRPr sz="740"/>
            </a:lvl7pPr>
            <a:lvl8pPr marL="2361565" indent="0">
              <a:buNone/>
              <a:defRPr sz="740"/>
            </a:lvl8pPr>
            <a:lvl9pPr marL="2698750" indent="0">
              <a:buNone/>
              <a:defRPr sz="74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76591" y="9525"/>
            <a:ext cx="1900634" cy="59166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4688" y="9525"/>
            <a:ext cx="5591721" cy="59166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101.xml"/><Relationship Id="rId12" Type="http://schemas.openxmlformats.org/officeDocument/2006/relationships/theme" Target="../theme/theme10.xml"/><Relationship Id="rId11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0.xml"/></Relationships>
</file>

<file path=ppt/slideMasters/_rels/slideMaster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9.xml"/><Relationship Id="rId8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115.xml"/><Relationship Id="rId4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12.xml"/><Relationship Id="rId12" Type="http://schemas.openxmlformats.org/officeDocument/2006/relationships/theme" Target="../theme/theme11.xml"/><Relationship Id="rId11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1.xml"/></Relationships>
</file>

<file path=ppt/slideMasters/_rels/slideMaster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30.xml"/><Relationship Id="rId8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23.xml"/><Relationship Id="rId12" Type="http://schemas.openxmlformats.org/officeDocument/2006/relationships/theme" Target="../theme/theme12.xml"/><Relationship Id="rId1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22.xml"/></Relationships>
</file>

<file path=ppt/slideMasters/_rels/slideMaster1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1.xml"/><Relationship Id="rId8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34.xml"/><Relationship Id="rId13" Type="http://schemas.openxmlformats.org/officeDocument/2006/relationships/theme" Target="../theme/theme13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33.xml"/></Relationships>
</file>

<file path=ppt/slideMasters/_rels/slideMaster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2.xml"/><Relationship Id="rId8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7.xml"/><Relationship Id="rId3" Type="http://schemas.openxmlformats.org/officeDocument/2006/relationships/slideLayout" Target="../slideLayouts/slideLayout146.xml"/><Relationship Id="rId2" Type="http://schemas.openxmlformats.org/officeDocument/2006/relationships/slideLayout" Target="../slideLayouts/slideLayout145.xml"/><Relationship Id="rId13" Type="http://schemas.openxmlformats.org/officeDocument/2006/relationships/theme" Target="../theme/theme14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3.xml"/><Relationship Id="rId1" Type="http://schemas.openxmlformats.org/officeDocument/2006/relationships/slideLayout" Target="../slideLayouts/slideLayout144.xml"/></Relationships>
</file>

<file path=ppt/slideMasters/_rels/slideMaster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63.xml"/><Relationship Id="rId8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56.xml"/><Relationship Id="rId13" Type="http://schemas.openxmlformats.org/officeDocument/2006/relationships/theme" Target="../theme/theme15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5" name="Title 1024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6" name="Text Placeholder 1025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7" name="Text Box 1026"/>
          <p:cNvSpPr txBox="1"/>
          <p:nvPr/>
        </p:nvSpPr>
        <p:spPr>
          <a:xfrm>
            <a:off x="674688" y="6230938"/>
            <a:ext cx="1874837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8" name="Text Box 1027"/>
          <p:cNvSpPr txBox="1"/>
          <p:nvPr/>
        </p:nvSpPr>
        <p:spPr>
          <a:xfrm>
            <a:off x="3074988" y="6230938"/>
            <a:ext cx="2847975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9" name="Slide Number Placeholder 1028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5619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>
              <a:buFontTx/>
              <a:defRPr/>
            </a:lvl1pPr>
          </a:lstStyle>
          <a:p>
            <a:pPr lvl="0" defTabSz="449580" eaLnBrk="1" hangingPunct="1">
              <a:buClrTx/>
              <a:buSzPct val="100000"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fld id="{9A0DB2DC-4C9A-4742-B13C-FB6460FD3503}" type="slidenum">
              <a:rPr lang="pt-BR" altLang="x-none" dirty="0" err="1"/>
            </a:fld>
            <a:endParaRPr lang="pt-BR" altLang="x-none" dirty="0" err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41" name="Title 10240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0242" name="Text Placeholder 10241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0243" name="Text Box 10242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44" name="Text Box 10243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0245" name="Slide Number Placeholder 10244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1265" name="Title 11264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1266" name="Text Placeholder 11265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1267" name="Text Box 11266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1268" name="Text Box 11267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1269" name="Slide Number Placeholder 11268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2289" name="Title 12288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2290" name="Text Placeholder 12289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2291" name="Text Box 12290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2292" name="Text Box 12291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12293" name="Slide Number Placeholder 12292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3313" name="Title 13312"/>
          <p:cNvSpPr>
            <a:spLocks noGrp="1"/>
          </p:cNvSpPr>
          <p:nvPr>
            <p:ph type="title"/>
          </p:nvPr>
        </p:nvSpPr>
        <p:spPr>
          <a:xfrm>
            <a:off x="642938" y="533400"/>
            <a:ext cx="7666037" cy="10969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3314" name="Text Placeholder 13313"/>
          <p:cNvSpPr>
            <a:spLocks noGrp="1"/>
          </p:cNvSpPr>
          <p:nvPr>
            <p:ph type="body" idx="1"/>
          </p:nvPr>
        </p:nvSpPr>
        <p:spPr>
          <a:xfrm>
            <a:off x="803275" y="1855788"/>
            <a:ext cx="7345363" cy="42910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556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3315" name="Date Placeholder 13314"/>
          <p:cNvSpPr>
            <a:spLocks noGrp="1"/>
          </p:cNvSpPr>
          <p:nvPr>
            <p:ph type="dt"/>
          </p:nvPr>
        </p:nvSpPr>
        <p:spPr>
          <a:xfrm>
            <a:off x="706438" y="5807075"/>
            <a:ext cx="2051050" cy="4270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13316" name="Footer Placeholder 13315"/>
          <p:cNvSpPr>
            <a:spLocks noGrp="1"/>
          </p:cNvSpPr>
          <p:nvPr>
            <p:ph type="ftr"/>
          </p:nvPr>
        </p:nvSpPr>
        <p:spPr>
          <a:xfrm>
            <a:off x="3108325" y="5807075"/>
            <a:ext cx="2806700" cy="4270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13317" name="Slide Number Placeholder 13316"/>
          <p:cNvSpPr>
            <a:spLocks noGrp="1"/>
          </p:cNvSpPr>
          <p:nvPr>
            <p:ph type="sldNum"/>
          </p:nvPr>
        </p:nvSpPr>
        <p:spPr>
          <a:xfrm>
            <a:off x="6257925" y="5807075"/>
            <a:ext cx="2051050" cy="42703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2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4337" name="Title 14336"/>
          <p:cNvSpPr>
            <a:spLocks noGrp="1"/>
          </p:cNvSpPr>
          <p:nvPr>
            <p:ph type="title"/>
          </p:nvPr>
        </p:nvSpPr>
        <p:spPr>
          <a:xfrm>
            <a:off x="642938" y="533400"/>
            <a:ext cx="7689850" cy="112077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4338" name="Text Placeholder 14337"/>
          <p:cNvSpPr>
            <a:spLocks noGrp="1"/>
          </p:cNvSpPr>
          <p:nvPr>
            <p:ph type="body" idx="1"/>
          </p:nvPr>
        </p:nvSpPr>
        <p:spPr>
          <a:xfrm>
            <a:off x="803275" y="1855788"/>
            <a:ext cx="7369175" cy="42910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556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4339" name="Date Placeholder 14338"/>
          <p:cNvSpPr>
            <a:spLocks noGrp="1"/>
          </p:cNvSpPr>
          <p:nvPr>
            <p:ph type="dt"/>
          </p:nvPr>
        </p:nvSpPr>
        <p:spPr>
          <a:xfrm>
            <a:off x="706438" y="5807075"/>
            <a:ext cx="2074862" cy="4508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14340" name="Footer Placeholder 14339"/>
          <p:cNvSpPr>
            <a:spLocks noGrp="1"/>
          </p:cNvSpPr>
          <p:nvPr>
            <p:ph type="ftr"/>
          </p:nvPr>
        </p:nvSpPr>
        <p:spPr>
          <a:xfrm>
            <a:off x="3108325" y="5807075"/>
            <a:ext cx="2830513" cy="4508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en-US" altLang="x-none" dirty="0" err="1">
              <a:cs typeface="Arial Unicode MS" charset="0"/>
            </a:endParaRPr>
          </a:p>
        </p:txBody>
      </p:sp>
      <p:sp>
        <p:nvSpPr>
          <p:cNvPr id="14341" name="Slide Number Placeholder 14340"/>
          <p:cNvSpPr>
            <a:spLocks noGrp="1"/>
          </p:cNvSpPr>
          <p:nvPr>
            <p:ph type="sldNum"/>
          </p:nvPr>
        </p:nvSpPr>
        <p:spPr>
          <a:xfrm>
            <a:off x="6257925" y="5807075"/>
            <a:ext cx="2074863" cy="4508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en-US" altLang="x-none" dirty="0" err="1">
                <a:cs typeface="Arial Unicode MS" charset="0"/>
              </a:rPr>
            </a:fld>
            <a:endParaRPr lang="en-US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2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5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5361" name="Title 15360"/>
          <p:cNvSpPr>
            <a:spLocks noGrp="1"/>
          </p:cNvSpPr>
          <p:nvPr>
            <p:ph type="title"/>
          </p:nvPr>
        </p:nvSpPr>
        <p:spPr>
          <a:xfrm>
            <a:off x="642938" y="533400"/>
            <a:ext cx="7700962" cy="1131888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15362" name="Text Placeholder 15361"/>
          <p:cNvSpPr>
            <a:spLocks noGrp="1"/>
          </p:cNvSpPr>
          <p:nvPr>
            <p:ph type="body" idx="1"/>
          </p:nvPr>
        </p:nvSpPr>
        <p:spPr>
          <a:xfrm>
            <a:off x="803275" y="1855788"/>
            <a:ext cx="7380288" cy="4291012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5560" rIns="0" bIns="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15363" name="Date Placeholder 15362"/>
          <p:cNvSpPr>
            <a:spLocks noGrp="1"/>
          </p:cNvSpPr>
          <p:nvPr>
            <p:ph type="dt"/>
          </p:nvPr>
        </p:nvSpPr>
        <p:spPr>
          <a:xfrm>
            <a:off x="706438" y="5807075"/>
            <a:ext cx="2085975" cy="4619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15364" name="Footer Placeholder 15363"/>
          <p:cNvSpPr>
            <a:spLocks noGrp="1"/>
          </p:cNvSpPr>
          <p:nvPr>
            <p:ph type="ftr"/>
          </p:nvPr>
        </p:nvSpPr>
        <p:spPr>
          <a:xfrm>
            <a:off x="3108325" y="5807075"/>
            <a:ext cx="2841625" cy="4619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ct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  <a:tab pos="2171700" algn="l"/>
              </a:tabLst>
            </a:pPr>
            <a:endParaRPr lang="pt-BR" altLang="x-none" dirty="0" err="1">
              <a:cs typeface="Arial Unicode MS" charset="0"/>
            </a:endParaRPr>
          </a:p>
        </p:txBody>
      </p:sp>
      <p:sp>
        <p:nvSpPr>
          <p:cNvPr id="15365" name="Slide Number Placeholder 15364"/>
          <p:cNvSpPr>
            <a:spLocks noGrp="1"/>
          </p:cNvSpPr>
          <p:nvPr>
            <p:ph type="sldNum"/>
          </p:nvPr>
        </p:nvSpPr>
        <p:spPr>
          <a:xfrm>
            <a:off x="6257925" y="5807075"/>
            <a:ext cx="2085975" cy="46196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eaLnBrk="1">
              <a:lnSpc>
                <a:spcPct val="93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pt-BR" altLang="x-none" dirty="0" err="1">
                <a:cs typeface="Arial Unicode MS" charset="0"/>
              </a:rPr>
            </a:fld>
            <a:endParaRPr lang="pt-B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sldNum="0" hdr="0" ftr="0" dt="0"/>
  <p:txStyles>
    <p:titleStyle>
      <a:lvl1pPr marL="0" lvl="0" indent="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2pPr>
      <a:lvl3pPr marL="1143000" lvl="2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3pPr>
      <a:lvl4pPr marL="1600200" lvl="3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4pPr>
      <a:lvl5pPr marL="2057400" lvl="4" indent="-228600" algn="ctr" defTabSz="449580" rtl="0" eaLnBrk="1" fontAlgn="base" latinLnBrk="0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400" b="1" i="1" u="none" kern="1200" baseline="0">
          <a:solidFill>
            <a:srgbClr val="996633"/>
          </a:solidFill>
          <a:latin typeface="Times New Roman" panose="02020603050405020304" pitchFamily="16" charset="0"/>
          <a:ea typeface="Arial Unicode MS" charset="0"/>
          <a:cs typeface="+mj-cs"/>
        </a:defRPr>
      </a:lvl5pPr>
    </p:titleStyle>
    <p:bodyStyle>
      <a:lvl1pPr marL="342900" lvl="0" indent="-3429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29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9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5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2pPr>
      <a:lvl3pPr marL="1143000" lvl="2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77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2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3pPr>
      <a:lvl4pPr marL="1600200" lvl="3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51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4pPr>
      <a:lvl5pPr marL="2057400" lvl="4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5pPr>
      <a:lvl6pPr marL="2514600" lvl="5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6pPr>
      <a:lvl7pPr marL="2971800" lvl="6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7pPr>
      <a:lvl8pPr marL="3429000" lvl="7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8pPr>
      <a:lvl9pPr marL="3886200" lvl="8" indent="-228600" algn="l" defTabSz="449580" rtl="0" eaLnBrk="1" fontAlgn="base" latinLnBrk="0" hangingPunct="0">
        <a:lnSpc>
          <a:spcPct val="93000"/>
        </a:lnSpc>
        <a:spcBef>
          <a:spcPct val="0"/>
        </a:spcBef>
        <a:spcAft>
          <a:spcPts val="265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Times New Roman" panose="02020603050405020304" pitchFamily="16" charset="0"/>
          <a:ea typeface="Arial Unicode MS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9" name="Title 2048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2050" name="Text Placeholder 2049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2051" name="Text Box 2050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052" name="Text Box 2051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053" name="Slide Number Placeholder 2052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3" name="Title 3072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3074" name="Text Placeholder 3073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3075" name="Text Box 3074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6" name="Text Box 3075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3077" name="Slide Number Placeholder 3076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097" name="Title 4096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4098" name="Text Placeholder 4097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4099" name="Text Box 4098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100" name="Text Box 4099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4101" name="Slide Number Placeholder 4100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1" name="Title 5120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5122" name="Text Placeholder 5121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5123" name="Text Box 5122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4" name="Text Box 5123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5125" name="Slide Number Placeholder 5124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145" name="Title 6144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6146" name="Text Placeholder 6145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6147" name="Text Box 6146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148" name="Text Box 6147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149" name="Slide Number Placeholder 6148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69" name="Title 7168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7170" name="Text Placeholder 7169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7171" name="Text Box 7170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7172" name="Text Box 7171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7173" name="Slide Number Placeholder 7172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8193" name="Title 8192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8194" name="Text Placeholder 8193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8195" name="Text Box 8194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6" name="Text Box 8195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8197" name="Slide Number Placeholder 8196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9217" name="Title 9216"/>
          <p:cNvSpPr>
            <a:spLocks noGrp="1"/>
          </p:cNvSpPr>
          <p:nvPr>
            <p:ph type="title"/>
          </p:nvPr>
        </p:nvSpPr>
        <p:spPr>
          <a:xfrm>
            <a:off x="674688" y="9525"/>
            <a:ext cx="7602537" cy="10636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lvl="0"/>
            <a:r>
              <a:rPr dirty="0"/>
              <a:t>Clique para editar o formato do texto do título</a:t>
            </a:r>
            <a:endParaRPr dirty="0"/>
          </a:p>
        </p:txBody>
      </p:sp>
      <p:sp>
        <p:nvSpPr>
          <p:cNvPr id="9218" name="Text Placeholder 9217"/>
          <p:cNvSpPr>
            <a:spLocks noGrp="1"/>
          </p:cNvSpPr>
          <p:nvPr>
            <p:ph type="body" idx="1"/>
          </p:nvPr>
        </p:nvSpPr>
        <p:spPr>
          <a:xfrm>
            <a:off x="674688" y="1976438"/>
            <a:ext cx="7602537" cy="39497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lvl="0"/>
            <a:r>
              <a:rPr dirty="0"/>
              <a:t>Clique para editar o formato do texto da estrutura de tópicos</a:t>
            </a:r>
            <a:endParaRPr dirty="0"/>
          </a:p>
          <a:p>
            <a:pPr lvl="1"/>
            <a:r>
              <a:rPr dirty="0"/>
              <a:t>2.º Nível da estrutura de tópicos</a:t>
            </a:r>
            <a:endParaRPr dirty="0"/>
          </a:p>
          <a:p>
            <a:pPr lvl="2"/>
            <a:r>
              <a:rPr dirty="0"/>
              <a:t>3.º Nível da estrutura de tópicos</a:t>
            </a:r>
            <a:endParaRPr dirty="0"/>
          </a:p>
          <a:p>
            <a:pPr lvl="3"/>
            <a:r>
              <a:rPr dirty="0"/>
              <a:t>4.º Nível da estrutura de tópicos</a:t>
            </a:r>
            <a:endParaRPr dirty="0"/>
          </a:p>
          <a:p>
            <a:pPr lvl="4"/>
            <a:r>
              <a:rPr dirty="0"/>
              <a:t>5.º Nível da estrutura de tópicos</a:t>
            </a:r>
            <a:endParaRPr dirty="0"/>
          </a:p>
          <a:p>
            <a:pPr lvl="4"/>
            <a:r>
              <a:rPr dirty="0"/>
              <a:t>6.º Nível da estrutura de tópicos</a:t>
            </a:r>
            <a:endParaRPr dirty="0"/>
          </a:p>
          <a:p>
            <a:pPr lvl="4"/>
            <a:r>
              <a:rPr dirty="0"/>
              <a:t>7.º Nível da estrutura de tópicos</a:t>
            </a:r>
            <a:endParaRPr dirty="0"/>
          </a:p>
        </p:txBody>
      </p:sp>
      <p:sp>
        <p:nvSpPr>
          <p:cNvPr id="9219" name="Text Box 9218"/>
          <p:cNvSpPr txBox="1"/>
          <p:nvPr/>
        </p:nvSpPr>
        <p:spPr>
          <a:xfrm>
            <a:off x="674688" y="6230938"/>
            <a:ext cx="1874837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9220" name="Text Box 9219"/>
          <p:cNvSpPr txBox="1"/>
          <p:nvPr/>
        </p:nvSpPr>
        <p:spPr>
          <a:xfrm>
            <a:off x="3074988" y="6230938"/>
            <a:ext cx="2847975" cy="455612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9221" name="Slide Number Placeholder 9220"/>
          <p:cNvSpPr>
            <a:spLocks noGrp="1"/>
          </p:cNvSpPr>
          <p:nvPr>
            <p:ph type="sldNum"/>
          </p:nvPr>
        </p:nvSpPr>
        <p:spPr>
          <a:xfrm>
            <a:off x="6448425" y="6230938"/>
            <a:ext cx="1828800" cy="4095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lstStyle>
            <a:lvl1pPr algn="r">
              <a:buFontTx/>
              <a:defRPr sz="1400">
                <a:latin typeface="Times New Roman" panose="02020603050405020304" pitchFamily="16" charset="0"/>
              </a:defRPr>
            </a:lvl1pPr>
          </a:lstStyle>
          <a:p>
            <a:pPr lvl="0" defTabSz="449580" rtl="0" eaLnBrk="1">
              <a:lnSpc>
                <a:spcPct val="100000"/>
              </a:lnSpc>
              <a:buClrTx/>
              <a:buSzPct val="100000"/>
              <a:buNone/>
              <a:tabLst>
                <a:tab pos="723900" algn="l"/>
                <a:tab pos="1447800" algn="l"/>
              </a:tabLst>
            </a:pPr>
            <a:fld id="{9A0DB2DC-4C9A-4742-B13C-FB6460FD3503}" type="slidenum">
              <a:rPr lang="fr-FR" altLang="x-none" dirty="0" err="1">
                <a:cs typeface="Arial Unicode MS" charset="0"/>
              </a:rPr>
            </a:fld>
            <a:endParaRPr lang="fr-FR" altLang="x-none" dirty="0" err="1">
              <a:cs typeface="Arial Unicode M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/>
  <p:txStyles>
    <p:titleStyle>
      <a:lvl1pPr marL="0" lvl="0" indent="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+mj-lt"/>
          <a:ea typeface="+mj-ea"/>
          <a:cs typeface="+mj-cs"/>
        </a:defRPr>
      </a:lvl1pPr>
      <a:lvl2pPr marL="742950" lvl="1" indent="-28575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2pPr>
      <a:lvl3pPr marL="1143000" lvl="2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3pPr>
      <a:lvl4pPr marL="1600200" lvl="3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4pPr>
      <a:lvl5pPr marL="2057400" lvl="4" indent="-228600" algn="ctr" defTabSz="44958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32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j-cs"/>
        </a:defRPr>
      </a:lvl5pPr>
    </p:titleStyle>
    <p:bodyStyle>
      <a:lvl1pPr marL="342900" lvl="0" indent="-342900" algn="l" defTabSz="449580" rtl="0" eaLnBrk="0" fontAlgn="base" latinLnBrk="0" hangingPunct="0">
        <a:lnSpc>
          <a:spcPct val="100000"/>
        </a:lnSpc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0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0" fontAlgn="base" latinLnBrk="0" hangingPunct="0">
        <a:lnSpc>
          <a:spcPct val="100000"/>
        </a:lnSpc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8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2pPr>
      <a:lvl3pPr marL="1143000" lvl="2" indent="-228600" algn="l" defTabSz="449580" rtl="0" eaLnBrk="0" fontAlgn="base" latinLnBrk="0" hangingPunct="0">
        <a:lnSpc>
          <a:spcPct val="100000"/>
        </a:lnSpc>
        <a:spcBef>
          <a:spcPts val="4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6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3pPr>
      <a:lvl4pPr marL="1600200" lvl="3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4pPr>
      <a:lvl5pPr marL="2057400" lvl="4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5pPr>
      <a:lvl6pPr marL="2514600" lvl="5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6pPr>
      <a:lvl7pPr marL="2971800" lvl="6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7pPr>
      <a:lvl8pPr marL="3429000" lvl="7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8pPr>
      <a:lvl9pPr marL="3886200" lvl="8" indent="-228600" algn="l" defTabSz="449580" rtl="0" eaLnBrk="0" fontAlgn="base" latinLnBrk="0" hangingPunct="0">
        <a:lnSpc>
          <a:spcPct val="100000"/>
        </a:lnSpc>
        <a:spcBef>
          <a:spcPts val="3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1400" b="0" i="0" u="none" kern="1200" baseline="0">
          <a:solidFill>
            <a:srgbClr val="000000"/>
          </a:solidFill>
          <a:latin typeface="New York" charset="0"/>
          <a:ea typeface="ヒラギノ角ゴ Pro W3" charset="0"/>
          <a:cs typeface="+mn-cs"/>
        </a:defRPr>
      </a:lvl9pPr>
    </p:bodyStyle>
    <p:otherStyle>
      <a:lvl1pPr marL="0" lvl="0" indent="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742950" lvl="1" indent="-28575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2pPr>
      <a:lvl3pPr marL="1143000" lvl="2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3pPr>
      <a:lvl4pPr marL="1600200" lvl="3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4pPr>
      <a:lvl5pPr marL="2057400" lvl="4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5pPr>
      <a:lvl6pPr marL="2286000" lvl="5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6pPr>
      <a:lvl7pPr marL="2743200" lvl="6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7pPr>
      <a:lvl8pPr marL="3200400" lvl="7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8pPr>
      <a:lvl9pPr marL="3657600" lvl="8" indent="-228600" algn="l" defTabSz="44958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6" charset="0"/>
        <a:buNone/>
        <a:defRPr sz="2400" b="0" i="0" u="none" kern="1200" baseline="0">
          <a:solidFill>
            <a:srgbClr val="000000"/>
          </a:solidFill>
          <a:latin typeface="Arial" panose="020B0604020202020204" pitchFamily="34" charset="0"/>
          <a:ea typeface="ヒラギノ角ゴ Pro W3" charset="0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hyperlink" Target="https://i.gifer.com/Wcwq.gif#https://i.gifer.com/Wcwq.gif" TargetMode="Externa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png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0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1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2.jpeg"/><Relationship Id="rId1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6.jpe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8.jpeg"/><Relationship Id="rId1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6.jpeg"/><Relationship Id="rId1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0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4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2.png"/><Relationship Id="rId1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4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7.png"/><Relationship Id="rId2" Type="http://schemas.openxmlformats.org/officeDocument/2006/relationships/hyperlink" Target="http://astro.unl.edu/classaction/loader.html?filename=animations/light/hydrogenatom.swf&amp;movieid=hydrogenatom&amp;width=950&amp;height=640&amp;version=6.0.0" TargetMode="External"/><Relationship Id="rId1" Type="http://schemas.openxmlformats.org/officeDocument/2006/relationships/image" Target="../media/image66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0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8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1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5.png"/></Relationships>
</file>

<file path=ppt/slides/_rels/slide5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2.xml"/><Relationship Id="rId5" Type="http://schemas.openxmlformats.org/officeDocument/2006/relationships/vmlDrawing" Target="../drawings/vmlDrawing2.v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4.png"/><Relationship Id="rId2" Type="http://schemas.openxmlformats.org/officeDocument/2006/relationships/image" Target="../media/image76.emf"/><Relationship Id="rId1" Type="http://schemas.openxmlformats.org/officeDocument/2006/relationships/oleObject" Target="../embeddings/oleObject2.bin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image" Target="../media/image77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82.png"/><Relationship Id="rId1" Type="http://schemas.openxmlformats.org/officeDocument/2006/relationships/image" Target="../media/image8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5.png"/></Relationships>
</file>

<file path=ppt/slides/_rels/slide5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hyperlink" Target="https://propg.ufabc.edu.br/mnpef-sites/relatividade-restrita/o-efeito-doppler-relativistico/#https://propg.ufabc.edu.br/mnpef-sites/relatividade-restrita/o-efeito-doppler-relativistico/" TargetMode="Externa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7409" name="Text Placeholder 17408"/>
          <p:cNvSpPr>
            <a:spLocks noGrp="1"/>
          </p:cNvSpPr>
          <p:nvPr>
            <p:ph type="body" idx="4294967295"/>
          </p:nvPr>
        </p:nvSpPr>
        <p:spPr>
          <a:xfrm>
            <a:off x="647700" y="1177925"/>
            <a:ext cx="7750175" cy="3460750"/>
          </a:xfrm>
        </p:spPr>
        <p:txBody>
          <a:bodyPr wrap="square" lIns="90360" tIns="45360" rIns="90360" bIns="45360" anchor="t" anchorCtr="0"/>
          <a:p>
            <a:pPr indent="-323850" algn="ctr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Revisão: Dualidade Onda-Partícula </a:t>
            </a:r>
            <a:endParaRPr lang="en-US" altLang="x-none" sz="24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indent="-323850" algn="ctr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Efeito Doppler</a:t>
            </a:r>
            <a:endParaRPr lang="en-US" altLang="x-none" sz="2400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3850" algn="ctr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Corpo Negro</a:t>
            </a:r>
            <a:endParaRPr lang="en-US" altLang="x-none" sz="2400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3850" algn="ctr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3850" algn="ctr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Formação de Linhas Espectrais</a:t>
            </a:r>
            <a:endParaRPr lang="en-US" altLang="x-none" sz="2400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3850" algn="ctr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Modelos Atômicos Clássicos</a:t>
            </a:r>
            <a:endParaRPr lang="en-US" altLang="x-none" sz="2400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3850" algn="ctr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Modelo de Schrodinger</a:t>
            </a:r>
            <a:endParaRPr lang="en-US" altLang="x-none" sz="2400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indent="-323850" algn="ctr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400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7410" name="Text Box 17409"/>
          <p:cNvSpPr txBox="1"/>
          <p:nvPr/>
        </p:nvSpPr>
        <p:spPr>
          <a:xfrm>
            <a:off x="1463675" y="4572000"/>
            <a:ext cx="6126163" cy="10969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ctr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IAGUSP</a:t>
            </a:r>
            <a:endParaRPr lang="en-US" altLang="x-none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Sandra dos Anjos</a:t>
            </a:r>
            <a:endParaRPr lang="en-US" altLang="x-none" baseline="0" dirty="0" err="1">
              <a:solidFill>
                <a:srgbClr val="0000FF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http://astroweb.iag.usp.br/~aga210/ </a:t>
            </a:r>
            <a:endParaRPr lang="en-US" altLang="x-none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7649" name="Text Box 27648"/>
          <p:cNvSpPr txBox="1"/>
          <p:nvPr/>
        </p:nvSpPr>
        <p:spPr>
          <a:xfrm>
            <a:off x="674688" y="152400"/>
            <a:ext cx="7737475" cy="12192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dirty="0" err="1">
                <a:solidFill>
                  <a:srgbClr val="000000"/>
                </a:solidFill>
                <a:latin typeface="PT Sans" pitchFamily="32" charset="0"/>
              </a:rPr>
              <a:t>Dualidade Onda-Partícula : o caso do eletron... </a:t>
            </a:r>
            <a:endParaRPr lang="fr-FR" altLang="x-none" sz="2200" dirty="0" err="1">
              <a:solidFill>
                <a:srgbClr val="00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dirty="0" err="1">
                <a:solidFill>
                  <a:srgbClr val="800000"/>
                </a:solidFill>
                <a:latin typeface="PT Sans" pitchFamily="32" charset="0"/>
              </a:rPr>
              <a:t>...se a luz se comporta como partícula em certas situações, então o elétron também poderia se comportar como onda em certas situações..., como de fato se observa </a:t>
            </a:r>
            <a:endParaRPr lang="fr-FR" altLang="x-none" sz="1600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sp>
        <p:nvSpPr>
          <p:cNvPr id="27650" name="Text Box 27649"/>
          <p:cNvSpPr txBox="1"/>
          <p:nvPr/>
        </p:nvSpPr>
        <p:spPr>
          <a:xfrm>
            <a:off x="457200" y="1233488"/>
            <a:ext cx="8153400" cy="39624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rtl="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7705" lvl="1" indent="-257175" defTabSz="449580" rtl="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ヒラギノ角ゴ Pro W3" charset="0"/>
              </a:rPr>
              <a:t>1926, dualidade onda-partícula de Louis de Broglie (Prêmio Nobel).</a:t>
            </a:r>
            <a:endParaRPr lang="fr-FR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7705" lvl="1" indent="-257175" defTabSz="449580" rtl="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ヒラギノ角ゴ Pro W3" charset="0"/>
              </a:rPr>
              <a:t>Estende o caráter dual da luz para a </a:t>
            </a:r>
            <a:r>
              <a:rPr lang="fr-FR" altLang="x-none" sz="18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ヒラギノ角ゴ Pro W3" charset="0"/>
              </a:rPr>
              <a:t>matéria.</a:t>
            </a:r>
            <a:endParaRPr lang="fr-FR" altLang="x-none" sz="1800" b="1" baseline="0" dirty="0" err="1">
              <a:solidFill>
                <a:srgbClr val="FF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7705" lvl="1" indent="-257175" defTabSz="449580" rtl="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ヒラギノ角ゴ Pro W3" charset="0"/>
              </a:rPr>
              <a:t>Elétrons, e outras partículas, se comportam como ondas.</a:t>
            </a:r>
            <a:endParaRPr lang="fr-FR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7705" lvl="1" indent="-257175" defTabSz="449580" rtl="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27651" name="Rectangles 27650"/>
          <p:cNvSpPr/>
          <p:nvPr/>
        </p:nvSpPr>
        <p:spPr>
          <a:xfrm>
            <a:off x="838200" y="1554163"/>
            <a:ext cx="7013575" cy="1298575"/>
          </a:xfrm>
          <a:prstGeom prst="rect">
            <a:avLst/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27652" name="Picture 2765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0" y="2925763"/>
            <a:ext cx="3581400" cy="3732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3" name="Text Box 27652"/>
          <p:cNvSpPr txBox="1"/>
          <p:nvPr/>
        </p:nvSpPr>
        <p:spPr>
          <a:xfrm>
            <a:off x="688975" y="3190875"/>
            <a:ext cx="3733800" cy="17970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Experiência de interferência com elétrons ao invés de luz, em 1976, feita pelo grupo de Bolonha, Itália.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Um feixe de elétrons  se comporta como um feixe de ondas, causando um padrão de interferência. 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8673" name="Rectangles 28672"/>
          <p:cNvSpPr/>
          <p:nvPr/>
        </p:nvSpPr>
        <p:spPr>
          <a:xfrm>
            <a:off x="628650" y="3671888"/>
            <a:ext cx="7962900" cy="1049337"/>
          </a:xfrm>
          <a:prstGeom prst="rect">
            <a:avLst/>
          </a:prstGeom>
          <a:solidFill>
            <a:srgbClr val="AECF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28674" name="Picture 2867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0" y="0"/>
            <a:ext cx="9051925" cy="6883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675" name="Rectangles 28674"/>
          <p:cNvSpPr/>
          <p:nvPr/>
        </p:nvSpPr>
        <p:spPr>
          <a:xfrm>
            <a:off x="655638" y="3752850"/>
            <a:ext cx="7962900" cy="1049338"/>
          </a:xfrm>
          <a:prstGeom prst="rect">
            <a:avLst/>
          </a:prstGeom>
          <a:solidFill>
            <a:srgbClr val="AECF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8676" name="Title 28675"/>
          <p:cNvSpPr>
            <a:spLocks noGrp="1"/>
          </p:cNvSpPr>
          <p:nvPr>
            <p:ph type="title"/>
          </p:nvPr>
        </p:nvSpPr>
        <p:spPr>
          <a:xfrm>
            <a:off x="584200" y="1933575"/>
            <a:ext cx="8096250" cy="1371600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dirty="0" err="1">
                <a:latin typeface="Times New Roman" panose="02020603050405020304" pitchFamily="16" charset="0"/>
              </a:rPr>
              <a:t>Ainda restaria a explicação da natureza da formação do Arco-Iris... do que chamamos técnicamente de Radiação Contínua</a:t>
            </a:r>
            <a:endParaRPr lang="en-US" altLang="x-none" sz="2800" dirty="0" err="1">
              <a:latin typeface="Times New Roman" panose="02020603050405020304" pitchFamily="16" charset="0"/>
            </a:endParaRPr>
          </a:p>
        </p:txBody>
      </p:sp>
      <p:sp>
        <p:nvSpPr>
          <p:cNvPr id="28677" name="Text Box 28676"/>
          <p:cNvSpPr txBox="1"/>
          <p:nvPr/>
        </p:nvSpPr>
        <p:spPr>
          <a:xfrm>
            <a:off x="584200" y="3638550"/>
            <a:ext cx="8096250" cy="11414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Restaria também encontrar uma expressão matemática que pudesse representar esta Radiação Contínua</a:t>
            </a:r>
            <a:endParaRPr lang="en-US" altLang="x-none" sz="2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8678" name="Rectangles 28677"/>
          <p:cNvSpPr/>
          <p:nvPr/>
        </p:nvSpPr>
        <p:spPr>
          <a:xfrm>
            <a:off x="584200" y="1933575"/>
            <a:ext cx="8054975" cy="1377950"/>
          </a:xfrm>
          <a:prstGeom prst="rect">
            <a:avLst/>
          </a:prstGeom>
          <a:solidFill>
            <a:srgbClr val="AECF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8679" name="Text Box 28678"/>
          <p:cNvSpPr txBox="1"/>
          <p:nvPr/>
        </p:nvSpPr>
        <p:spPr>
          <a:xfrm>
            <a:off x="623888" y="1916113"/>
            <a:ext cx="8096250" cy="13716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Ainda restaria a explicação da natureza da formação do Arco-Iris... do que chamamos técnicamente de Radiação Contínua</a:t>
            </a:r>
            <a:endParaRPr lang="en-US" altLang="x-none" sz="2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9697" name="Text Box 29696"/>
          <p:cNvSpPr txBox="1"/>
          <p:nvPr/>
        </p:nvSpPr>
        <p:spPr>
          <a:xfrm>
            <a:off x="674688" y="1524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>
                <a:solidFill>
                  <a:srgbClr val="0000FF"/>
                </a:solidFill>
                <a:latin typeface="PT Sans" pitchFamily="32" charset="0"/>
              </a:rPr>
              <a:t>Um Modelo para o Espectro Contínuo</a:t>
            </a:r>
            <a:endParaRPr lang="pt-BR" altLang="x-none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29698" name="Text Box 29697"/>
          <p:cNvSpPr txBox="1"/>
          <p:nvPr/>
        </p:nvSpPr>
        <p:spPr>
          <a:xfrm>
            <a:off x="307975" y="4422775"/>
            <a:ext cx="8385175" cy="8286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Newton realizava experimentos que já mostravam que a luz branca ao passar por um prisma se decompõe nas cores do arco-íris, formando um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espectro contínuo.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Como se forma este espectro contínuo?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Qual o modelo que explica este fenômeno?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Que tipo de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informação física podemos obter a partir das cores?</a:t>
            </a:r>
            <a:r>
              <a:rPr lang="en-US" altLang="pt-BR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               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….em busca de um Modelo... 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9699" name="Picture 296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49375" y="1111250"/>
            <a:ext cx="6081713" cy="32464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700" name="Oval Callout 29699"/>
          <p:cNvSpPr/>
          <p:nvPr/>
        </p:nvSpPr>
        <p:spPr>
          <a:xfrm>
            <a:off x="6249988" y="3344863"/>
            <a:ext cx="2057400" cy="642937"/>
          </a:xfrm>
          <a:prstGeom prst="wedgeEllipseCallout">
            <a:avLst>
              <a:gd name="adj1" fmla="val -20194"/>
              <a:gd name="adj2" fmla="val -207694"/>
            </a:avLst>
          </a:prstGeom>
          <a:solidFill>
            <a:srgbClr val="FFFFFF"/>
          </a:solidFill>
          <a:ln w="2556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000" tIns="46800" rIns="90000" bIns="468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b="1" dirty="0" err="1">
                <a:solidFill>
                  <a:srgbClr val="0066CC"/>
                </a:solidFill>
                <a:latin typeface="Noteworthy" charset="0"/>
              </a:rPr>
              <a:t>espectro </a:t>
            </a:r>
            <a:endParaRPr lang="en-US" altLang="x-none" sz="1400" b="1" dirty="0" err="1">
              <a:solidFill>
                <a:srgbClr val="0066CC"/>
              </a:solidFill>
              <a:latin typeface="Noteworthy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b="1" dirty="0" err="1">
                <a:solidFill>
                  <a:srgbClr val="0066CC"/>
                </a:solidFill>
                <a:latin typeface="Noteworthy" charset="0"/>
              </a:rPr>
              <a:t>contínuo</a:t>
            </a:r>
            <a:endParaRPr lang="en-US" altLang="x-none" sz="1400" b="1" dirty="0" err="1">
              <a:solidFill>
                <a:srgbClr val="0066CC"/>
              </a:solidFill>
              <a:latin typeface="Noteworthy" charset="0"/>
            </a:endParaRPr>
          </a:p>
        </p:txBody>
      </p:sp>
      <p:sp>
        <p:nvSpPr>
          <p:cNvPr id="29701" name="Oval Callout 29700"/>
          <p:cNvSpPr/>
          <p:nvPr/>
        </p:nvSpPr>
        <p:spPr>
          <a:xfrm rot="10920000" flipH="1" flipV="1">
            <a:off x="6484938" y="488950"/>
            <a:ext cx="2070100" cy="933450"/>
          </a:xfrm>
          <a:prstGeom prst="wedgeEllipseCallout">
            <a:avLst>
              <a:gd name="adj1" fmla="val -29051"/>
              <a:gd name="adj2" fmla="val 118671"/>
            </a:avLst>
          </a:prstGeom>
          <a:solidFill>
            <a:srgbClr val="FFFFFF"/>
          </a:solidFill>
          <a:ln w="2556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000" tIns="46800" rIns="90000" bIns="468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400" b="1" baseline="0" dirty="0" err="1">
                <a:solidFill>
                  <a:srgbClr val="0066CC"/>
                </a:solidFill>
                <a:latin typeface="Noteworthy" charset="0"/>
                <a:cs typeface="Noteworthy" charset="0"/>
              </a:rPr>
              <a:t>Já era a chave do mundo quântico...!</a:t>
            </a:r>
            <a:endParaRPr lang="en-US" altLang="x-none" sz="1400" b="1" baseline="0" dirty="0" err="1">
              <a:solidFill>
                <a:srgbClr val="0066CC"/>
              </a:solidFill>
              <a:latin typeface="Noteworthy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0721" name="Text Box 30720"/>
          <p:cNvSpPr txBox="1"/>
          <p:nvPr/>
        </p:nvSpPr>
        <p:spPr>
          <a:xfrm>
            <a:off x="-476250" y="5842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u="sng" dirty="0" err="1">
                <a:solidFill>
                  <a:srgbClr val="000000"/>
                </a:solidFill>
                <a:latin typeface="PT Sans" pitchFamily="32" charset="0"/>
              </a:rPr>
              <a:t>Radiação de Corpo Negro</a:t>
            </a:r>
            <a:endParaRPr lang="fr-FR" altLang="x-none" sz="2200" u="sng" dirty="0" err="1">
              <a:solidFill>
                <a:srgbClr val="00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u="sng" dirty="0" err="1">
                <a:solidFill>
                  <a:srgbClr val="FF0000"/>
                </a:solidFill>
                <a:latin typeface="PT Sans" pitchFamily="32" charset="0"/>
              </a:rPr>
              <a:t>...ou radiação contínua, ou radiação térmica</a:t>
            </a:r>
            <a:endParaRPr lang="fr-FR" altLang="x-none" sz="1800" u="sng" dirty="0" err="1">
              <a:solidFill>
                <a:srgbClr val="FF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sz="1800" u="sng" dirty="0" err="1">
              <a:solidFill>
                <a:srgbClr val="FF0000"/>
              </a:solidFill>
              <a:latin typeface="PT Sans" pitchFamily="32" charset="0"/>
            </a:endParaRPr>
          </a:p>
        </p:txBody>
      </p:sp>
      <p:sp>
        <p:nvSpPr>
          <p:cNvPr id="30722" name="Text Box 30721"/>
          <p:cNvSpPr txBox="1"/>
          <p:nvPr/>
        </p:nvSpPr>
        <p:spPr>
          <a:xfrm>
            <a:off x="382588" y="2595563"/>
            <a:ext cx="8337550" cy="34829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correlação entre a </a:t>
            </a:r>
            <a:r>
              <a:rPr lang="pt-BR" altLang="x-none" sz="22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cor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da </a:t>
            </a:r>
            <a:r>
              <a:rPr lang="pt-BR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luz emitida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por um </a:t>
            </a:r>
            <a:r>
              <a:rPr lang="pt-BR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objeto quente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 sua </a:t>
            </a:r>
            <a:r>
              <a:rPr lang="pt-BR" altLang="x-none" sz="2200" b="1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temperatura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foi observada pela 1</a:t>
            </a:r>
            <a:r>
              <a:rPr lang="pt-BR" altLang="x-none" sz="2200" baseline="33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vez em 1792,</a:t>
            </a:r>
            <a:r>
              <a:rPr lang="pt-BR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por</a:t>
            </a:r>
            <a:r>
              <a:rPr lang="pt-BR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Thomas Wedgwood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(químico, ceramista) a partir de suas </a:t>
            </a:r>
            <a:r>
              <a:rPr lang="pt-BR" altLang="x-none" sz="22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observações em relação 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queima de cerâmica em um forno em sua fábrica.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A cor vermelha, por ex., sempre aparecia à mesma temperatura, independentemente do tamanho, forma e constituição do objeto.....</a:t>
            </a:r>
            <a:endParaRPr lang="pt-BR" altLang="x-none" sz="2200" dirty="0" err="1">
              <a:solidFill>
                <a:srgbClr val="FF0000"/>
              </a:solidFill>
              <a:latin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2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explicação a este fato somente seria “entendida” no final do séc. XIX, com os estudos da radiação térmica por </a:t>
            </a:r>
            <a:r>
              <a:rPr lang="pt-BR" altLang="x-none" sz="22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Kirchoff (1859), onde ele </a:t>
            </a: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sugere o conceito teórico de</a:t>
            </a:r>
            <a:r>
              <a:rPr lang="pt-BR" altLang="x-none" sz="22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 </a:t>
            </a:r>
            <a:r>
              <a:rPr lang="pt-BR" altLang="x-none" sz="2200" b="1" u="sng" dirty="0" err="1">
                <a:solidFill>
                  <a:srgbClr val="F01924"/>
                </a:solidFill>
                <a:latin typeface="Times New Roman" panose="02020603050405020304" pitchFamily="16" charset="0"/>
              </a:rPr>
              <a:t>corpo negro.</a:t>
            </a:r>
            <a:endParaRPr lang="pt-BR" altLang="x-none" sz="2200" b="1" u="sng" dirty="0" err="1">
              <a:solidFill>
                <a:srgbClr val="F01924"/>
              </a:solidFill>
              <a:latin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="1" dirty="0" err="1">
                <a:solidFill>
                  <a:srgbClr val="F01924"/>
                </a:solidFill>
                <a:latin typeface="Times New Roman" panose="02020603050405020304" pitchFamily="16" charset="0"/>
              </a:rPr>
              <a:t>       </a:t>
            </a:r>
            <a:endParaRPr lang="pt-BR" altLang="x-none" sz="2000" b="1" dirty="0" err="1">
              <a:solidFill>
                <a:srgbClr val="F01924"/>
              </a:solidFill>
              <a:latin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30723" name="Picture 307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86525" y="133350"/>
            <a:ext cx="2116138" cy="2301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1745" name="Text Placeholder 31744"/>
          <p:cNvSpPr>
            <a:spLocks noGrp="1"/>
          </p:cNvSpPr>
          <p:nvPr>
            <p:ph type="body" idx="4294967295"/>
          </p:nvPr>
        </p:nvSpPr>
        <p:spPr>
          <a:xfrm>
            <a:off x="387350" y="215900"/>
            <a:ext cx="8469313" cy="1728788"/>
          </a:xfrm>
        </p:spPr>
        <p:txBody>
          <a:bodyPr wrap="square" lIns="90360" tIns="45360" rIns="90360" bIns="45360" anchor="t" anchorCtr="0"/>
          <a:p>
            <a:pPr marL="0" indent="0"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pt-BR" altLang="x-none" sz="1800" dirty="0" err="1">
                <a:latin typeface="Times New Roman" panose="02020603050405020304" pitchFamily="16" charset="0"/>
              </a:rPr>
              <a:t>1800-1889: experimentos mostram que </a:t>
            </a:r>
            <a:r>
              <a:rPr lang="pt-BR" altLang="x-none" sz="1800" b="1" dirty="0" err="1">
                <a:latin typeface="Times New Roman" panose="02020603050405020304" pitchFamily="16" charset="0"/>
              </a:rPr>
              <a:t>a luz se decompõem em outros comprimentos de onda (</a:t>
            </a:r>
            <a:r>
              <a:rPr lang="pt-BR" altLang="x-none" sz="1800" b="1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λ</a:t>
            </a:r>
            <a:r>
              <a:rPr lang="pt-BR" altLang="x-none" sz="1800" b="1" dirty="0" err="1">
                <a:latin typeface="Times New Roman" panose="02020603050405020304" pitchFamily="16" charset="0"/>
              </a:rPr>
              <a:t>) além do visível</a:t>
            </a:r>
            <a:r>
              <a:rPr lang="pt-BR" altLang="x-none" sz="1800" dirty="0" err="1">
                <a:latin typeface="Times New Roman" panose="02020603050405020304" pitchFamily="16" charset="0"/>
              </a:rPr>
              <a:t>, gerando o que chamamos de </a:t>
            </a:r>
            <a:r>
              <a:rPr lang="pt-BR" altLang="x-none" sz="1800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“Espectro Eletromagnético” </a:t>
            </a:r>
            <a:r>
              <a:rPr lang="pt-BR" altLang="x-none" sz="1800" dirty="0" err="1">
                <a:latin typeface="Times New Roman" panose="02020603050405020304" pitchFamily="16" charset="0"/>
              </a:rPr>
              <a:t> </a:t>
            </a:r>
            <a:endParaRPr lang="pt-BR" altLang="x-none" sz="1800" dirty="0" err="1">
              <a:latin typeface="Times New Roman" panose="02020603050405020304" pitchFamily="16" charset="0"/>
            </a:endParaRPr>
          </a:p>
        </p:txBody>
      </p:sp>
      <p:pic>
        <p:nvPicPr>
          <p:cNvPr id="31746" name="Picture 3174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4463" y="1331913"/>
            <a:ext cx="4751387" cy="3816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7" name="Picture 317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675" y="1331913"/>
            <a:ext cx="4000500" cy="38163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8" name="Text Box 31747"/>
          <p:cNvSpPr txBox="1"/>
          <p:nvPr/>
        </p:nvSpPr>
        <p:spPr>
          <a:xfrm>
            <a:off x="215900" y="5327650"/>
            <a:ext cx="8640763" cy="14398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Experimentos mostram também que: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1- Qualquer objeto com temperatura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acima do zero absoluto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emite luz em todos os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λs, variando no grau de eficiência.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2- Existe uma correlação entre a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cor da luz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emitida por um objeto e sua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temperatura </a:t>
            </a:r>
            <a:endParaRPr lang="pt-BR" altLang="x-none" sz="20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2769" name="Text Box 32768"/>
          <p:cNvSpPr txBox="1"/>
          <p:nvPr/>
        </p:nvSpPr>
        <p:spPr>
          <a:xfrm>
            <a:off x="674688" y="650875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Corpo Negro Ideal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dirty="0" err="1">
                <a:solidFill>
                  <a:srgbClr val="FF0000"/>
                </a:solidFill>
                <a:latin typeface="PT Sans" pitchFamily="32" charset="0"/>
              </a:rPr>
              <a:t>emitem radiação térmica na mesma medida que a absorve</a:t>
            </a:r>
            <a:endParaRPr lang="fr-FR" altLang="x-none" sz="1800" dirty="0" err="1">
              <a:solidFill>
                <a:srgbClr val="FF0000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sz="1800" dirty="0" err="1">
              <a:solidFill>
                <a:srgbClr val="FF0000"/>
              </a:solidFill>
              <a:latin typeface="PT Sans" pitchFamily="32" charset="0"/>
            </a:endParaRPr>
          </a:p>
        </p:txBody>
      </p:sp>
      <p:sp>
        <p:nvSpPr>
          <p:cNvPr id="32770" name="Text Box 32769"/>
          <p:cNvSpPr txBox="1"/>
          <p:nvPr/>
        </p:nvSpPr>
        <p:spPr>
          <a:xfrm>
            <a:off x="268288" y="4171950"/>
            <a:ext cx="8686800" cy="52117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.</a:t>
            </a: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2771" name="Text Box 32770"/>
          <p:cNvSpPr txBox="1"/>
          <p:nvPr/>
        </p:nvSpPr>
        <p:spPr>
          <a:xfrm>
            <a:off x="503238" y="1554163"/>
            <a:ext cx="7974012" cy="13096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Qualquer objeto constituído de matéria possui átomos e moléculas que </a:t>
            </a:r>
            <a:r>
              <a:rPr lang="en-US" altLang="x-none" sz="2000" b="1" baseline="0" dirty="0" err="1">
                <a:solidFill>
                  <a:srgbClr val="CCCCFF"/>
                </a:solidFill>
                <a:latin typeface="Times New Roman" panose="02020603050405020304" pitchFamily="16" charset="0"/>
                <a:cs typeface="Times New Roman" panose="02020603050405020304" pitchFamily="16" charset="0"/>
                <a:hlinkClick r:id="rId1"/>
              </a:rPr>
              <a:t>vibram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ou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se </a:t>
            </a:r>
            <a:r>
              <a:rPr lang="en-US" altLang="x-none" sz="20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agitam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geram calor (ou energia térmica ou radiação térmica), e quando aceleradas, produzem </a:t>
            </a:r>
            <a:r>
              <a:rPr lang="en-US" altLang="x-none" sz="2000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radiação eletromagnética em vários comprimentos de onda</a:t>
            </a:r>
            <a:r>
              <a:rPr lang="en-US" altLang="x-none" sz="20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 </a:t>
            </a:r>
            <a:endParaRPr lang="en-US" altLang="x-none" sz="2000" u="sng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2772" name="Text Box 32771"/>
          <p:cNvSpPr txBox="1"/>
          <p:nvPr/>
        </p:nvSpPr>
        <p:spPr>
          <a:xfrm>
            <a:off x="465138" y="3046413"/>
            <a:ext cx="7948612" cy="10048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Este estado de agitação de partículas, é definido como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Energia Cinética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(Ec), e o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valor médio da medida 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deste estado de agitação define uma grandeza conhecida como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TEMPERATURA* (em Kelvin-K*)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2773" name="Text Box 32772"/>
          <p:cNvSpPr txBox="1"/>
          <p:nvPr/>
        </p:nvSpPr>
        <p:spPr>
          <a:xfrm>
            <a:off x="174625" y="4546600"/>
            <a:ext cx="8586788" cy="8207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Lembrem-se que vimos na aula anterior, que:</a:t>
            </a:r>
            <a:r>
              <a:rPr lang="en-US" altLang="x-none" sz="1600" dirty="0" err="1">
                <a:solidFill>
                  <a:srgbClr val="DC23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1600" dirty="0" err="1">
              <a:solidFill>
                <a:srgbClr val="DC23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**</a:t>
            </a:r>
            <a:r>
              <a:rPr lang="en-US" altLang="x-none" sz="1600" b="1" dirty="0" err="1">
                <a:solidFill>
                  <a:srgbClr val="DC2300"/>
                </a:solidFill>
                <a:latin typeface="Times New Roman" panose="02020603050405020304" pitchFamily="16" charset="0"/>
                <a:cs typeface="Noteworthy" charset="0"/>
              </a:rPr>
              <a:t>Radiação</a:t>
            </a:r>
            <a:r>
              <a:rPr lang="en-US" altLang="x-none" sz="1600" dirty="0" err="1">
                <a:solidFill>
                  <a:srgbClr val="DC2300"/>
                </a:solidFill>
                <a:latin typeface="Times New Roman" panose="02020603050405020304" pitchFamily="16" charset="0"/>
                <a:cs typeface="Noteworthy" charset="0"/>
              </a:rPr>
              <a:t> é o processo de transferência de energia através de ondas eletromagneticas</a:t>
            </a:r>
            <a:endParaRPr lang="en-US" altLang="x-none" sz="1600" dirty="0" err="1">
              <a:solidFill>
                <a:srgbClr val="DC23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DC2300"/>
                </a:solidFill>
                <a:latin typeface="Times New Roman" panose="02020603050405020304" pitchFamily="16" charset="0"/>
                <a:cs typeface="Noteworthy" charset="0"/>
              </a:rPr>
              <a:t>...é consequência da oscilação dos campos elétrico e magnético gerada pelas cargas em movimento</a:t>
            </a:r>
            <a:endParaRPr lang="en-US" altLang="x-none" sz="1600" dirty="0" err="1">
              <a:solidFill>
                <a:srgbClr val="DC23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2774" name="Text Box 32773"/>
          <p:cNvSpPr txBox="1"/>
          <p:nvPr/>
        </p:nvSpPr>
        <p:spPr>
          <a:xfrm>
            <a:off x="647700" y="5608638"/>
            <a:ext cx="7904163" cy="823912"/>
          </a:xfrm>
          <a:prstGeom prst="rect">
            <a:avLst/>
          </a:prstGeom>
          <a:noFill/>
          <a:ln w="38160" cap="flat" cmpd="sng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*Kelvin (K) é uma unidade de temperatura da base do Sistema Internacional de Unidades (SI).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Zero kelvin = 0 K  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ea typeface="Wingdings" panose="05000000000000000000" pitchFamily="2" charset="2"/>
              </a:rPr>
              <a:t>-&gt;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zero absoluto, quando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param os movimentos moleculares.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Conversão:  K = </a:t>
            </a:r>
            <a:r>
              <a:rPr lang="pt-BR" altLang="x-none" sz="1600" baseline="30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 + 273,15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3793" name="Text Box 33792"/>
          <p:cNvSpPr txBox="1"/>
          <p:nvPr/>
        </p:nvSpPr>
        <p:spPr>
          <a:xfrm>
            <a:off x="536575" y="3225800"/>
            <a:ext cx="7915275" cy="14620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Um 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“Corpo Negro” ideal está em equilíbrio  termodinâmico (ET) pois 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emite radiação térmica na mesma medida que a absorve.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radiação que ele emite é chamada de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“Emissão de Corpo Negro”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3794" name="Picture 337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213" y="4184650"/>
            <a:ext cx="4786312" cy="2417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5" name="Title 33794"/>
          <p:cNvSpPr>
            <a:spLocks noGrp="1"/>
          </p:cNvSpPr>
          <p:nvPr>
            <p:ph type="title"/>
          </p:nvPr>
        </p:nvSpPr>
        <p:spPr>
          <a:xfrm>
            <a:off x="152400" y="146050"/>
            <a:ext cx="8535988" cy="893763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dirty="0" err="1">
                <a:solidFill>
                  <a:srgbClr val="0000FF"/>
                </a:solidFill>
                <a:latin typeface="PT Sans" pitchFamily="32" charset="0"/>
              </a:rPr>
              <a:t>Corpo Negro</a:t>
            </a:r>
            <a:endParaRPr lang="en-US" altLang="x-none" sz="22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33796" name="Picture 3379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350" y="4319588"/>
            <a:ext cx="2808288" cy="23034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3797" name="Straight Connector 33796"/>
          <p:cNvSpPr/>
          <p:nvPr/>
        </p:nvSpPr>
        <p:spPr>
          <a:xfrm flipH="1">
            <a:off x="5465763" y="5954713"/>
            <a:ext cx="938212" cy="307975"/>
          </a:xfrm>
          <a:prstGeom prst="line">
            <a:avLst/>
          </a:prstGeom>
          <a:ln w="19080" cap="flat" cmpd="sng">
            <a:solidFill>
              <a:srgbClr val="FF0000"/>
            </a:solidFill>
            <a:prstDash val="solid"/>
            <a:miter/>
            <a:headEnd type="triangle" w="med" len="med"/>
            <a:tailEnd type="none" w="med" len="med"/>
          </a:ln>
        </p:spPr>
      </p:sp>
      <p:sp>
        <p:nvSpPr>
          <p:cNvPr id="33798" name="Text Box 33797"/>
          <p:cNvSpPr txBox="1"/>
          <p:nvPr/>
        </p:nvSpPr>
        <p:spPr>
          <a:xfrm>
            <a:off x="503238" y="936625"/>
            <a:ext cx="8229600" cy="9128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Estes experimentos levaram a introdução de um conceito de um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emissor ideal que seria um objeto que absorveria toda a luz incidente sobre ele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re-irradiaria toda esta energia. 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3799" name="Text Box 33798"/>
          <p:cNvSpPr txBox="1"/>
          <p:nvPr/>
        </p:nvSpPr>
        <p:spPr>
          <a:xfrm>
            <a:off x="503238" y="1944688"/>
            <a:ext cx="7920037" cy="1187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Como um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emissor ideal não REFLETE luz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ele aparece aos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nossos olhos como sendo negro, sem luz. 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Define-se assim, um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“Corpo Negro” ideal como sendo aquele que, em equilíbrio termodinâmico (ET), emite radiação térmica na mesma medida que a absorve. </a:t>
            </a:r>
            <a:endParaRPr lang="pt-BR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4817" name="Text Box 34816"/>
          <p:cNvSpPr txBox="1"/>
          <p:nvPr/>
        </p:nvSpPr>
        <p:spPr>
          <a:xfrm>
            <a:off x="268288" y="4171950"/>
            <a:ext cx="8686800" cy="52117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.</a:t>
            </a: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4818" name="Text Box 34817"/>
          <p:cNvSpPr txBox="1"/>
          <p:nvPr/>
        </p:nvSpPr>
        <p:spPr>
          <a:xfrm>
            <a:off x="558800" y="225425"/>
            <a:ext cx="7854950" cy="642938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interpretação das diferentes Curvas de Corpo Negro (figs abaixo)...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Se a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temperatura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de um objeto aumenta, as vibrações também aumentam e o objeto emite mais energia por segundo, em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todos os Comprimentos de Onda.</a:t>
            </a:r>
            <a:endParaRPr lang="en-US" altLang="x-none" sz="1800" b="1" dirty="0" err="1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4819" name="Picture 348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03438" y="2663825"/>
            <a:ext cx="3619500" cy="276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0" name="Text Box 34819"/>
          <p:cNvSpPr txBox="1"/>
          <p:nvPr/>
        </p:nvSpPr>
        <p:spPr>
          <a:xfrm>
            <a:off x="528638" y="5397500"/>
            <a:ext cx="7939087" cy="9239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Distribuição Espectral da Radiação de Corpo Negro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em diferentes</a:t>
            </a:r>
            <a:r>
              <a:rPr lang="en-US" altLang="x-none" sz="16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temperaturas ( T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), emitindo um “</a:t>
            </a:r>
            <a:r>
              <a:rPr lang="en-US" altLang="x-none" sz="1600" b="1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espectro contínuo"</a:t>
            </a:r>
            <a:r>
              <a:rPr lang="en-US" altLang="x-none" sz="16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com energia em todos os comprimentos de onda</a:t>
            </a: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   </a:t>
            </a:r>
            <a:endParaRPr lang="en-US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4821" name="Picture 348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113" y="2808288"/>
            <a:ext cx="3276600" cy="2374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822" name="Text Box 34821"/>
          <p:cNvSpPr txBox="1"/>
          <p:nvPr/>
        </p:nvSpPr>
        <p:spPr>
          <a:xfrm>
            <a:off x="485775" y="1406525"/>
            <a:ext cx="7889875" cy="6397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42900" indent="-304800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Quanto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maior a T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do Corpo Negro,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maior sua energia/segundo, para todos os λs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342900" indent="-304800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marL="342900" indent="-304800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4823" name="Text Box 34822"/>
          <p:cNvSpPr txBox="1"/>
          <p:nvPr/>
        </p:nvSpPr>
        <p:spPr>
          <a:xfrm>
            <a:off x="517525" y="1731963"/>
            <a:ext cx="7712075" cy="7048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Corpos Negros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representados pelas curvas abaixo, de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mesma temperatura,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emitem radiação térmica com 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mesmo comportamento de espectro. 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4824" name="Text Box 34823"/>
          <p:cNvSpPr txBox="1"/>
          <p:nvPr/>
        </p:nvSpPr>
        <p:spPr>
          <a:xfrm>
            <a:off x="1104900" y="6121400"/>
            <a:ext cx="7939088" cy="8937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Estrelas e planetas são Corpos Negros, em primeira aproximação...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4825" name="Picture 348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88" y="3060700"/>
            <a:ext cx="1800225" cy="17478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5841" name="Title 35840"/>
          <p:cNvSpPr>
            <a:spLocks noGrp="1"/>
          </p:cNvSpPr>
          <p:nvPr>
            <p:ph type="title"/>
          </p:nvPr>
        </p:nvSpPr>
        <p:spPr>
          <a:xfrm>
            <a:off x="490538" y="182563"/>
            <a:ext cx="7646987" cy="833437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  <a:cs typeface="Noteworthy" charset="0"/>
              </a:rPr>
              <a:t>Propriedades da Radiação Térmica</a:t>
            </a:r>
            <a:endParaRPr lang="en-US" altLang="x-none" sz="2400" kern="1200" baseline="0" dirty="0" err="1">
              <a:solidFill>
                <a:srgbClr val="0000FF"/>
              </a:solidFill>
              <a:latin typeface="PT Sans" pitchFamily="32" charset="0"/>
              <a:ea typeface="Noteworthy" charset="0"/>
            </a:endParaRPr>
          </a:p>
        </p:txBody>
      </p:sp>
      <p:pic>
        <p:nvPicPr>
          <p:cNvPr id="35842" name="Picture 35841"/>
          <p:cNvPicPr>
            <a:picLocks noChangeAspect="1"/>
          </p:cNvPicPr>
          <p:nvPr/>
        </p:nvPicPr>
        <p:blipFill>
          <a:blip r:embed="rId1"/>
          <a:srcRect l="3737" t="20572" r="720" b="4971"/>
          <a:stretch>
            <a:fillRect/>
          </a:stretch>
        </p:blipFill>
        <p:spPr>
          <a:xfrm>
            <a:off x="4392613" y="2592388"/>
            <a:ext cx="4535487" cy="2376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3" name="Text Box 35842"/>
          <p:cNvSpPr txBox="1"/>
          <p:nvPr/>
        </p:nvSpPr>
        <p:spPr>
          <a:xfrm>
            <a:off x="4351338" y="4967288"/>
            <a:ext cx="4289425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...ou Lei do deslocamento de  Wien</a:t>
            </a:r>
            <a:endParaRPr lang="en-US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5844" name="Rectangles 35843"/>
          <p:cNvSpPr/>
          <p:nvPr/>
        </p:nvSpPr>
        <p:spPr>
          <a:xfrm>
            <a:off x="382588" y="1336675"/>
            <a:ext cx="1417637" cy="392113"/>
          </a:xfrm>
          <a:prstGeom prst="rect">
            <a:avLst/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5845" name="Text Box 35844"/>
          <p:cNvSpPr txBox="1"/>
          <p:nvPr/>
        </p:nvSpPr>
        <p:spPr>
          <a:xfrm>
            <a:off x="384175" y="1336675"/>
            <a:ext cx="8337550" cy="6953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Lei de Wien:  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 comprimento de onda do pico de intensidade (𝜆</a:t>
            </a:r>
            <a:r>
              <a:rPr lang="en-US" altLang="x-none" sz="1800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max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de uma fonte é                                  inversamente proporcional a temperatura superficial (Ts) da fonte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35846" name="Text Box 35845"/>
          <p:cNvSpPr txBox="1"/>
          <p:nvPr/>
        </p:nvSpPr>
        <p:spPr>
          <a:xfrm>
            <a:off x="400050" y="5635625"/>
            <a:ext cx="8158163" cy="7032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Quanto maior é a Temperatura (Ts) do Corpo Negro, menor é o 𝜆</a:t>
            </a:r>
            <a:r>
              <a:rPr lang="en-US" altLang="x-none" sz="1800" baseline="-28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max ,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se deslocando para </a:t>
            </a:r>
            <a:r>
              <a:rPr lang="en-US" altLang="x-none" sz="18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comprimentos de onda menores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→ maior sua energia/segundo, para todos os λ's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5847" name="Picture 35846"/>
          <p:cNvPicPr>
            <a:picLocks noChangeAspect="1"/>
          </p:cNvPicPr>
          <p:nvPr/>
        </p:nvPicPr>
        <p:blipFill>
          <a:blip r:embed="rId2"/>
          <a:srcRect l="1921" t="38271" r="1921" b="20541"/>
          <a:stretch>
            <a:fillRect/>
          </a:stretch>
        </p:blipFill>
        <p:spPr>
          <a:xfrm>
            <a:off x="0" y="2735263"/>
            <a:ext cx="4319588" cy="2160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8" name="Rectangles 35847"/>
          <p:cNvSpPr/>
          <p:nvPr/>
        </p:nvSpPr>
        <p:spPr>
          <a:xfrm>
            <a:off x="6624638" y="2952750"/>
            <a:ext cx="2000250" cy="436563"/>
          </a:xfrm>
          <a:prstGeom prst="rect">
            <a:avLst/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5849" name="Straight Connector 35848"/>
          <p:cNvSpPr/>
          <p:nvPr/>
        </p:nvSpPr>
        <p:spPr>
          <a:xfrm>
            <a:off x="6551613" y="2016125"/>
            <a:ext cx="720725" cy="863600"/>
          </a:xfrm>
          <a:prstGeom prst="line">
            <a:avLst/>
          </a:prstGeom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36865" name="Picture 368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9212" y="12700"/>
            <a:ext cx="905192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866" name="Rectangles 36865"/>
          <p:cNvSpPr/>
          <p:nvPr/>
        </p:nvSpPr>
        <p:spPr>
          <a:xfrm>
            <a:off x="560388" y="2743200"/>
            <a:ext cx="7759700" cy="1736725"/>
          </a:xfrm>
          <a:prstGeom prst="rect">
            <a:avLst/>
          </a:prstGeom>
          <a:solidFill>
            <a:srgbClr val="AECF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6867" name="Title 36866"/>
          <p:cNvSpPr>
            <a:spLocks noGrp="1"/>
          </p:cNvSpPr>
          <p:nvPr>
            <p:ph type="title"/>
          </p:nvPr>
        </p:nvSpPr>
        <p:spPr>
          <a:xfrm>
            <a:off x="414338" y="2763838"/>
            <a:ext cx="8096250" cy="1554162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latin typeface="Times New Roman" panose="02020603050405020304" pitchFamily="16" charset="0"/>
              </a:rPr>
              <a:t>O comportamento destas curvas semi-empírica pode ser representado e generalizado por uma expressão matemática?</a:t>
            </a:r>
            <a:endParaRPr lang="en-US" altLang="x-none" dirty="0" err="1">
              <a:latin typeface="Times New Roman" panose="02020603050405020304" pitchFamily="16" charset="0"/>
            </a:endParaRPr>
          </a:p>
        </p:txBody>
      </p:sp>
      <p:pic>
        <p:nvPicPr>
          <p:cNvPr id="36868" name="Picture 368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338" y="998538"/>
            <a:ext cx="1874837" cy="17526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9457" name="Rectangles 19456"/>
          <p:cNvSpPr/>
          <p:nvPr/>
        </p:nvSpPr>
        <p:spPr>
          <a:xfrm>
            <a:off x="0" y="0"/>
            <a:ext cx="8996363" cy="6840538"/>
          </a:xfrm>
          <a:prstGeom prst="rect">
            <a:avLst/>
          </a:prstGeom>
          <a:solidFill>
            <a:srgbClr val="0000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19458" name="Text Box 19457"/>
          <p:cNvSpPr txBox="1"/>
          <p:nvPr/>
        </p:nvSpPr>
        <p:spPr>
          <a:xfrm>
            <a:off x="487363" y="2609850"/>
            <a:ext cx="1585912" cy="387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5840" rIns="0" bIns="0" anchor="ctr" anchorCtr="0"/>
          <a:p>
            <a:pPr algn="ct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ondulatória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  <p:sp>
        <p:nvSpPr>
          <p:cNvPr id="19459" name="Title 19458"/>
          <p:cNvSpPr>
            <a:spLocks noGrp="1"/>
          </p:cNvSpPr>
          <p:nvPr>
            <p:ph type="title"/>
          </p:nvPr>
        </p:nvSpPr>
        <p:spPr>
          <a:xfrm>
            <a:off x="600075" y="365125"/>
            <a:ext cx="7710488" cy="1724025"/>
          </a:xfrm>
        </p:spPr>
        <p:txBody>
          <a:bodyPr wrap="square" lIns="0" tIns="2484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dirty="0" err="1">
                <a:solidFill>
                  <a:srgbClr val="FFFF00"/>
                </a:solidFill>
              </a:rPr>
              <a:t>Natureza da luz</a:t>
            </a:r>
            <a:br>
              <a:rPr lang="en-US" altLang="x-none" sz="2800" dirty="0" err="1">
                <a:solidFill>
                  <a:srgbClr val="FFFF00"/>
                </a:solidFill>
              </a:rPr>
            </a:br>
            <a:br>
              <a:rPr lang="en-US" altLang="x-none" sz="2800" dirty="0" err="1">
                <a:solidFill>
                  <a:srgbClr val="FFFF00"/>
                </a:solidFill>
              </a:rPr>
            </a:br>
            <a:r>
              <a:rPr lang="en-US" altLang="x-none" sz="2200" dirty="0" err="1">
                <a:solidFill>
                  <a:srgbClr val="FFFFFF"/>
                </a:solidFill>
              </a:rPr>
              <a:t>Experimentos realizados mostram evidências de natureza corpuscular e ondulatória</a:t>
            </a:r>
            <a:endParaRPr lang="en-US" altLang="x-none" sz="2200" dirty="0" err="1">
              <a:solidFill>
                <a:srgbClr val="FFFFFF"/>
              </a:solidFill>
            </a:endParaRPr>
          </a:p>
        </p:txBody>
      </p:sp>
      <p:sp>
        <p:nvSpPr>
          <p:cNvPr id="19460" name="Text Box 19459"/>
          <p:cNvSpPr txBox="1"/>
          <p:nvPr/>
        </p:nvSpPr>
        <p:spPr>
          <a:xfrm>
            <a:off x="5830888" y="2565400"/>
            <a:ext cx="1585912" cy="387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5840" rIns="0" bIns="0" anchor="ctr" anchorCtr="0"/>
          <a:p>
            <a:pPr algn="ct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corpuscular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  <p:sp>
        <p:nvSpPr>
          <p:cNvPr id="19461" name="Text Box 19460"/>
          <p:cNvSpPr txBox="1"/>
          <p:nvPr/>
        </p:nvSpPr>
        <p:spPr>
          <a:xfrm>
            <a:off x="5562600" y="2114550"/>
            <a:ext cx="2098675" cy="387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21240" rIns="0" bIns="0" anchor="ctr" anchorCtr="0"/>
          <a:p>
            <a:pPr algn="ct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FF8080"/>
                </a:solidFill>
                <a:latin typeface="Times New Roman" panose="02020603050405020304" pitchFamily="16" charset="0"/>
                <a:cs typeface="Arial Unicode MS" charset="0"/>
              </a:rPr>
              <a:t>Einstein 1905</a:t>
            </a:r>
            <a:endParaRPr lang="en-US" altLang="x-none" dirty="0" err="1">
              <a:solidFill>
                <a:srgbClr val="FF8080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  <p:sp>
        <p:nvSpPr>
          <p:cNvPr id="19462" name="Text Box 19461"/>
          <p:cNvSpPr txBox="1"/>
          <p:nvPr/>
        </p:nvSpPr>
        <p:spPr>
          <a:xfrm>
            <a:off x="1216025" y="2106613"/>
            <a:ext cx="2609850" cy="387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9440" rIns="0" bIns="0" anchor="ctr" anchorCtr="0"/>
          <a:p>
            <a:pPr algn="ctr" defTabSz="449580" eaLnBrk="1" hangingPunct="1">
              <a:lnSpc>
                <a:spcPct val="93000"/>
              </a:lnSpc>
              <a:spcBef>
                <a:spcPts val="450"/>
              </a:spcBef>
              <a:spcAft>
                <a:spcPct val="0"/>
              </a:spcAft>
              <a:buClrTx/>
              <a:buSzPct val="45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FF8080"/>
                </a:solidFill>
                <a:latin typeface="Times New Roman" panose="02020603050405020304" pitchFamily="16" charset="0"/>
                <a:cs typeface="Arial Unicode MS" charset="0"/>
              </a:rPr>
              <a:t>Thomas Young - 1801</a:t>
            </a:r>
            <a:endParaRPr lang="en-US" altLang="x-none" sz="2200" baseline="0" dirty="0" err="1">
              <a:solidFill>
                <a:srgbClr val="FF8080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  <p:sp>
        <p:nvSpPr>
          <p:cNvPr id="19463" name="Text Box 19462"/>
          <p:cNvSpPr txBox="1"/>
          <p:nvPr/>
        </p:nvSpPr>
        <p:spPr>
          <a:xfrm>
            <a:off x="1270000" y="5727700"/>
            <a:ext cx="2559050" cy="8223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Difração e Interferência da luz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9464" name="Text Box 19463"/>
          <p:cNvSpPr txBox="1"/>
          <p:nvPr/>
        </p:nvSpPr>
        <p:spPr>
          <a:xfrm>
            <a:off x="515938" y="4764088"/>
            <a:ext cx="835025" cy="368300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b="1" dirty="0" err="1">
                <a:solidFill>
                  <a:srgbClr val="000000"/>
                </a:solidFill>
                <a:latin typeface="Noteworthy" charset="0"/>
              </a:rPr>
              <a:t>fendas</a:t>
            </a:r>
            <a:endParaRPr lang="fr-FR" altLang="x-none" sz="1800" b="1" dirty="0" err="1">
              <a:solidFill>
                <a:srgbClr val="000000"/>
              </a:solidFill>
              <a:latin typeface="Noteworthy" charset="0"/>
            </a:endParaRPr>
          </a:p>
        </p:txBody>
      </p:sp>
      <p:sp>
        <p:nvSpPr>
          <p:cNvPr id="19465" name="Text Box 19464"/>
          <p:cNvSpPr txBox="1"/>
          <p:nvPr/>
        </p:nvSpPr>
        <p:spPr>
          <a:xfrm>
            <a:off x="3144838" y="2595563"/>
            <a:ext cx="1263650" cy="823912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b="1" dirty="0" err="1">
                <a:solidFill>
                  <a:srgbClr val="000000"/>
                </a:solidFill>
                <a:latin typeface="Noteworthy" charset="0"/>
              </a:rPr>
              <a:t>franjas</a:t>
            </a:r>
            <a:endParaRPr lang="fr-FR" altLang="x-none" sz="1600" b="1" dirty="0" err="1">
              <a:solidFill>
                <a:srgbClr val="000000"/>
              </a:solidFill>
              <a:latin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b="1" dirty="0" err="1">
                <a:solidFill>
                  <a:srgbClr val="000000"/>
                </a:solidFill>
                <a:latin typeface="Noteworthy" charset="0"/>
              </a:rPr>
              <a:t>de</a:t>
            </a:r>
            <a:endParaRPr lang="fr-FR" altLang="x-none" sz="1600" b="1" dirty="0" err="1">
              <a:solidFill>
                <a:srgbClr val="000000"/>
              </a:solidFill>
              <a:latin typeface="Noteworthy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b="1" dirty="0" err="1">
                <a:solidFill>
                  <a:srgbClr val="000000"/>
                </a:solidFill>
                <a:latin typeface="Noteworthy" charset="0"/>
              </a:rPr>
              <a:t>interferência</a:t>
            </a:r>
            <a:endParaRPr lang="fr-FR" altLang="x-none" sz="1600" b="1" dirty="0" err="1">
              <a:solidFill>
                <a:srgbClr val="000000"/>
              </a:solidFill>
              <a:latin typeface="Noteworthy" charset="0"/>
            </a:endParaRPr>
          </a:p>
        </p:txBody>
      </p:sp>
      <p:sp>
        <p:nvSpPr>
          <p:cNvPr id="19466" name="Text Box 19465"/>
          <p:cNvSpPr txBox="1"/>
          <p:nvPr/>
        </p:nvSpPr>
        <p:spPr>
          <a:xfrm>
            <a:off x="5553075" y="5699125"/>
            <a:ext cx="2365375" cy="8223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000" baseline="0" dirty="0" err="1">
                <a:solidFill>
                  <a:srgbClr val="FFFF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Efeito Fotoelétrico</a:t>
            </a:r>
            <a:endParaRPr lang="en-US" altLang="x-none" sz="2000" baseline="0" dirty="0" err="1">
              <a:solidFill>
                <a:srgbClr val="FFFF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19467" name="Text Box 19466"/>
          <p:cNvSpPr txBox="1"/>
          <p:nvPr/>
        </p:nvSpPr>
        <p:spPr>
          <a:xfrm>
            <a:off x="5211763" y="6064250"/>
            <a:ext cx="3644900" cy="6318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00"/>
              </a:spcBef>
              <a:spcAft>
                <a:spcPts val="100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FFFF00"/>
                </a:solidFill>
                <a:latin typeface="Times New Roman" panose="02020603050405020304" pitchFamily="16" charset="0"/>
              </a:rPr>
              <a:t>verificado experimentalmente pelo físico americano Robert Millikan.</a:t>
            </a:r>
            <a:endParaRPr lang="en-US" altLang="x-none" sz="1600" dirty="0" err="1">
              <a:solidFill>
                <a:srgbClr val="FFFF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19468" name="Text Box 19467"/>
          <p:cNvSpPr txBox="1"/>
          <p:nvPr/>
        </p:nvSpPr>
        <p:spPr>
          <a:xfrm>
            <a:off x="6910388" y="2663825"/>
            <a:ext cx="1585912" cy="3873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15840" rIns="0" bIns="0" anchor="ctr" anchorCtr="0"/>
          <a:p>
            <a:pPr algn="ctr" defTabSz="449580" eaLnBrk="1" hangingPunct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corpuscular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  <p:pic>
        <p:nvPicPr>
          <p:cNvPr id="19469" name="Picture 1946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4400" y="2592388"/>
            <a:ext cx="3987800" cy="3087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470" name="Picture 194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0" y="2592388"/>
            <a:ext cx="4248150" cy="3095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>
                                            <p:txEl>
                                              <p:charRg st="0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 fill="hold"/>
                                        <p:tgtEl>
                                          <p:spTgt spid="19467">
                                            <p:txEl>
                                              <p:charRg st="0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0" fill="hold"/>
                                        <p:tgtEl>
                                          <p:spTgt spid="19467">
                                            <p:txEl>
                                              <p:charRg st="0" end="6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7889" name="Text Box 37888"/>
          <p:cNvSpPr txBox="1"/>
          <p:nvPr/>
        </p:nvSpPr>
        <p:spPr>
          <a:xfrm>
            <a:off x="674688" y="1524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pic>
        <p:nvPicPr>
          <p:cNvPr id="37890" name="Picture 37889"/>
          <p:cNvPicPr>
            <a:picLocks noChangeAspect="1"/>
          </p:cNvPicPr>
          <p:nvPr/>
        </p:nvPicPr>
        <p:blipFill>
          <a:blip r:embed="rId1">
            <a:lum bright="-19958" contrast="62000"/>
          </a:blip>
          <a:stretch>
            <a:fillRect/>
          </a:stretch>
        </p:blipFill>
        <p:spPr>
          <a:xfrm>
            <a:off x="2941638" y="3543300"/>
            <a:ext cx="2859087" cy="2501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1" name="Text Box 37890"/>
          <p:cNvSpPr txBox="1"/>
          <p:nvPr/>
        </p:nvSpPr>
        <p:spPr>
          <a:xfrm>
            <a:off x="577850" y="4616450"/>
            <a:ext cx="1343025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Observado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7892" name="Text Box 37891"/>
          <p:cNvSpPr txBox="1"/>
          <p:nvPr/>
        </p:nvSpPr>
        <p:spPr>
          <a:xfrm>
            <a:off x="288925" y="4851400"/>
            <a:ext cx="1892300" cy="3683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spcBef>
                <a:spcPts val="1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(previsão clássica)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7893" name="Straight Connector 37892"/>
          <p:cNvSpPr/>
          <p:nvPr/>
        </p:nvSpPr>
        <p:spPr>
          <a:xfrm flipV="1">
            <a:off x="1222375" y="4373563"/>
            <a:ext cx="2525713" cy="144462"/>
          </a:xfrm>
          <a:prstGeom prst="line">
            <a:avLst/>
          </a:prstGeom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7894" name="Straight Connector 37893"/>
          <p:cNvSpPr/>
          <p:nvPr/>
        </p:nvSpPr>
        <p:spPr>
          <a:xfrm>
            <a:off x="1258888" y="4510088"/>
            <a:ext cx="2673350" cy="1250950"/>
          </a:xfrm>
          <a:prstGeom prst="line">
            <a:avLst/>
          </a:prstGeom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7895" name="Straight Connector 37894"/>
          <p:cNvSpPr/>
          <p:nvPr/>
        </p:nvSpPr>
        <p:spPr>
          <a:xfrm>
            <a:off x="1285875" y="4505325"/>
            <a:ext cx="2828925" cy="615950"/>
          </a:xfrm>
          <a:prstGeom prst="line">
            <a:avLst/>
          </a:prstGeom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7896" name="Text Box 37895"/>
          <p:cNvSpPr txBox="1"/>
          <p:nvPr/>
        </p:nvSpPr>
        <p:spPr>
          <a:xfrm>
            <a:off x="1839913" y="6126163"/>
            <a:ext cx="5788025" cy="62388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Um pequeno problema a ser resolvido.....!</a:t>
            </a:r>
            <a:r>
              <a:rPr lang="en-US" altLang="x-none" b="1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 </a:t>
            </a:r>
            <a:endParaRPr lang="en-US" altLang="x-none" sz="2000" b="1" baseline="0" dirty="0" err="1">
              <a:solidFill>
                <a:srgbClr val="000000"/>
              </a:solidFill>
              <a:latin typeface="New York" charset="0"/>
              <a:ea typeface="New York" charset="0"/>
            </a:endParaRPr>
          </a:p>
        </p:txBody>
      </p:sp>
      <p:pic>
        <p:nvPicPr>
          <p:cNvPr id="37897" name="Picture 378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8" y="242888"/>
            <a:ext cx="1406525" cy="1630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898" name="Text Box 37897"/>
          <p:cNvSpPr txBox="1"/>
          <p:nvPr/>
        </p:nvSpPr>
        <p:spPr>
          <a:xfrm>
            <a:off x="92075" y="1957388"/>
            <a:ext cx="2419350" cy="6032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42900" indent="-309245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Wien e Lummer (1895)</a:t>
            </a:r>
            <a:endParaRPr lang="en-US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7899" name="Picture 3789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5525" y="185738"/>
            <a:ext cx="1628775" cy="18256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900" name="Picture 3789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438" y="120650"/>
            <a:ext cx="1666875" cy="1892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901" name="Text Box 37900"/>
          <p:cNvSpPr txBox="1"/>
          <p:nvPr/>
        </p:nvSpPr>
        <p:spPr>
          <a:xfrm>
            <a:off x="-158750" y="2436813"/>
            <a:ext cx="2809875" cy="5810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Wilhelm Wien (1864-1928)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Prêmio Nobel de Física 1911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37902" name="Text Box 37901"/>
          <p:cNvSpPr txBox="1"/>
          <p:nvPr/>
        </p:nvSpPr>
        <p:spPr>
          <a:xfrm>
            <a:off x="3125788" y="2006600"/>
            <a:ext cx="2417762" cy="3222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5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Lord Rayleigh (1842-1919)</a:t>
            </a:r>
            <a:endParaRPr lang="en-US" altLang="x-none" sz="1500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37903" name="Text Box 37902"/>
          <p:cNvSpPr txBox="1"/>
          <p:nvPr/>
        </p:nvSpPr>
        <p:spPr>
          <a:xfrm>
            <a:off x="6372225" y="1982788"/>
            <a:ext cx="2241550" cy="3222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500" b="1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James Jeans (1877-1946)</a:t>
            </a:r>
            <a:endParaRPr lang="en-US" altLang="x-none" sz="1500" b="1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37904" name="Text Box 37903"/>
          <p:cNvSpPr txBox="1"/>
          <p:nvPr/>
        </p:nvSpPr>
        <p:spPr>
          <a:xfrm>
            <a:off x="109538" y="3217863"/>
            <a:ext cx="2435225" cy="6397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Os resultados falhavam para baixas frequências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7905" name="Text Box 37904"/>
          <p:cNvSpPr txBox="1"/>
          <p:nvPr/>
        </p:nvSpPr>
        <p:spPr>
          <a:xfrm>
            <a:off x="4895850" y="2592388"/>
            <a:ext cx="2651125" cy="6842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Os resultados falhavam para altas frequências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37906" name="Picture 37905"/>
          <p:cNvPicPr>
            <a:picLocks noChangeAspect="1"/>
          </p:cNvPicPr>
          <p:nvPr/>
        </p:nvPicPr>
        <p:blipFill>
          <a:blip r:embed="rId5"/>
          <a:srcRect l="11333" t="12784"/>
          <a:stretch>
            <a:fillRect/>
          </a:stretch>
        </p:blipFill>
        <p:spPr>
          <a:xfrm>
            <a:off x="6035675" y="3382963"/>
            <a:ext cx="2905125" cy="2063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7907" name="Straight Connector 37906"/>
          <p:cNvSpPr/>
          <p:nvPr/>
        </p:nvSpPr>
        <p:spPr>
          <a:xfrm>
            <a:off x="5903913" y="2232025"/>
            <a:ext cx="1587" cy="287338"/>
          </a:xfrm>
          <a:prstGeom prst="line">
            <a:avLst/>
          </a:prstGeom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7908" name="Straight Connector 37907"/>
          <p:cNvSpPr/>
          <p:nvPr/>
        </p:nvSpPr>
        <p:spPr>
          <a:xfrm>
            <a:off x="1114425" y="3024188"/>
            <a:ext cx="1588" cy="287337"/>
          </a:xfrm>
          <a:prstGeom prst="line">
            <a:avLst/>
          </a:prstGeom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8913" name="Rectangles 38912"/>
          <p:cNvSpPr/>
          <p:nvPr/>
        </p:nvSpPr>
        <p:spPr>
          <a:xfrm>
            <a:off x="2952750" y="4481513"/>
            <a:ext cx="1223963" cy="377825"/>
          </a:xfrm>
          <a:prstGeom prst="rect">
            <a:avLst/>
          </a:prstGeom>
          <a:noFill/>
          <a:ln w="936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8914" name="Rectangles 38913"/>
          <p:cNvSpPr/>
          <p:nvPr/>
        </p:nvSpPr>
        <p:spPr>
          <a:xfrm>
            <a:off x="6138863" y="1316038"/>
            <a:ext cx="2255837" cy="1701800"/>
          </a:xfrm>
          <a:prstGeom prst="rect">
            <a:avLst/>
          </a:prstGeom>
          <a:solidFill>
            <a:srgbClr val="AECF00"/>
          </a:solidFill>
          <a:ln w="9360" cap="flat" cmpd="sng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8915" name="Title 38914"/>
          <p:cNvSpPr>
            <a:spLocks noGrp="1"/>
          </p:cNvSpPr>
          <p:nvPr>
            <p:ph type="title"/>
          </p:nvPr>
        </p:nvSpPr>
        <p:spPr>
          <a:xfrm>
            <a:off x="1655763" y="107950"/>
            <a:ext cx="6983412" cy="2162175"/>
          </a:xfrm>
        </p:spPr>
        <p:txBody>
          <a:bodyPr wrap="square" lIns="90360" tIns="45360" rIns="90360" bIns="45360" anchor="ctr" anchorCtr="0"/>
          <a:p>
            <a:pPr algn="l"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  <a:cs typeface="Times New Roman" panose="02020603050405020304" pitchFamily="16" charset="0"/>
              </a:rPr>
              <a:t>As ondas eletromagnéticas estacionárias não podem adquirir qualquer quantidade de energia arbitrária, devem ter apenas</a:t>
            </a:r>
            <a:r>
              <a:rPr lang="en-US" altLang="x-none" sz="1600" kern="1200" baseline="0" dirty="0" err="1">
                <a:solidFill>
                  <a:srgbClr val="0000FF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6" charset="0"/>
                <a:ea typeface="ヒラギノ角ゴ Pro W3" charset="0"/>
                <a:cs typeface="Times New Roman" panose="02020603050405020304" pitchFamily="16" charset="0"/>
              </a:rPr>
              <a:t> valores de energia específica permitidas que sejam  multiplos inteiros de uma energia de onda mínima</a:t>
            </a:r>
            <a:r>
              <a:rPr lang="en-US" altLang="x-none" sz="16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  <a:cs typeface="Times New Roman" panose="02020603050405020304" pitchFamily="16" charset="0"/>
              </a:rPr>
              <a:t> - </a:t>
            </a:r>
            <a:br>
              <a:rPr lang="en-US" altLang="x-none" sz="16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  <a:cs typeface="Times New Roman" panose="02020603050405020304" pitchFamily="16" charset="0"/>
              </a:rPr>
            </a:br>
            <a:br>
              <a:rPr lang="en-US" altLang="x-none" sz="16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  <a:cs typeface="Times New Roman" panose="02020603050405020304" pitchFamily="16" charset="0"/>
              </a:rPr>
            </a:br>
            <a:r>
              <a:rPr lang="en-US" altLang="x-none" sz="20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“Quantum de Energia" </a:t>
            </a:r>
            <a:r>
              <a:rPr lang="en-US" altLang="x-none" sz="24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 → </a:t>
            </a:r>
            <a:r>
              <a:rPr lang="en-US" altLang="x-none" sz="2400" kern="1200" baseline="0" dirty="0" err="1">
                <a:solidFill>
                  <a:srgbClr val="FF0000"/>
                </a:solidFill>
                <a:latin typeface="Times New Roman" panose="02020603050405020304" pitchFamily="16" charset="0"/>
                <a:ea typeface="ヒラギノ角ゴ Pro W3" charset="0"/>
              </a:rPr>
              <a:t>E=h𝝼</a:t>
            </a:r>
            <a:br>
              <a:rPr lang="en-US" altLang="x-none" sz="2400" kern="1200" baseline="0" dirty="0" err="1">
                <a:solidFill>
                  <a:srgbClr val="FF0000"/>
                </a:solidFill>
                <a:latin typeface="Times New Roman" panose="02020603050405020304" pitchFamily="16" charset="0"/>
                <a:ea typeface="ヒラギノ角ゴ Pro W3" charset="0"/>
              </a:rPr>
            </a:br>
            <a:br>
              <a:rPr lang="en-US" altLang="x-none" sz="24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</a:br>
            <a:r>
              <a:rPr lang="en-US" altLang="x-none" sz="24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                        </a:t>
            </a:r>
            <a:r>
              <a:rPr lang="en-US" altLang="x-none" sz="2400" kern="1200" baseline="0" dirty="0" err="1">
                <a:solidFill>
                  <a:srgbClr val="800000"/>
                </a:solidFill>
                <a:latin typeface="Times New Roman" panose="02020603050405020304" pitchFamily="16" charset="0"/>
                <a:ea typeface="ヒラギノ角ゴ Pro W3" charset="0"/>
              </a:rPr>
              <a:t>...funcionou...!!</a:t>
            </a:r>
            <a:endParaRPr lang="en-US" altLang="x-none" sz="2400" kern="1200" baseline="0" dirty="0" err="1">
              <a:solidFill>
                <a:srgbClr val="8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38916" name="Picture 389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013" y="1800225"/>
            <a:ext cx="5227637" cy="446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Picture 389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1413" y="1670050"/>
            <a:ext cx="2100262" cy="106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8" name="Text Box 38917"/>
          <p:cNvSpPr txBox="1"/>
          <p:nvPr/>
        </p:nvSpPr>
        <p:spPr>
          <a:xfrm>
            <a:off x="6362700" y="3157538"/>
            <a:ext cx="2457450" cy="13128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Ctes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C1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C2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são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substituidas  pelos “quantum de energia”.</a:t>
            </a:r>
            <a:r>
              <a:rPr lang="en-US" altLang="x-none" sz="1600" dirty="0" err="1">
                <a:solidFill>
                  <a:srgbClr val="0000FF"/>
                </a:solidFill>
                <a:latin typeface="Noteworthy" charset="0"/>
                <a:cs typeface="Noteworthy" charset="0"/>
              </a:rPr>
              <a:t>..</a:t>
            </a:r>
            <a:endParaRPr lang="en-US" altLang="x-none" sz="1600" dirty="0" err="1">
              <a:solidFill>
                <a:srgbClr val="0000FF"/>
              </a:solidFill>
              <a:latin typeface="Noteworthy" charset="0"/>
              <a:cs typeface="Noteworthy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dirty="0" err="1">
              <a:solidFill>
                <a:srgbClr val="0000FF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38919" name="Straight Connector 38918"/>
          <p:cNvSpPr/>
          <p:nvPr/>
        </p:nvSpPr>
        <p:spPr>
          <a:xfrm flipH="1">
            <a:off x="4310063" y="3565525"/>
            <a:ext cx="2041525" cy="1330325"/>
          </a:xfrm>
          <a:prstGeom prst="line">
            <a:avLst/>
          </a:prstGeom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8920" name="Straight Connector 38919"/>
          <p:cNvSpPr/>
          <p:nvPr/>
        </p:nvSpPr>
        <p:spPr>
          <a:xfrm flipH="1">
            <a:off x="6542088" y="2835275"/>
            <a:ext cx="541337" cy="476250"/>
          </a:xfrm>
          <a:prstGeom prst="line">
            <a:avLst/>
          </a:prstGeom>
          <a:ln w="93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38921" name="Text Box 38920"/>
          <p:cNvSpPr txBox="1"/>
          <p:nvPr/>
        </p:nvSpPr>
        <p:spPr>
          <a:xfrm>
            <a:off x="6350000" y="1336675"/>
            <a:ext cx="2084388" cy="6175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Expressão Clássica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8922" name="Text Box 38921"/>
          <p:cNvSpPr txBox="1"/>
          <p:nvPr/>
        </p:nvSpPr>
        <p:spPr>
          <a:xfrm>
            <a:off x="5184775" y="4248150"/>
            <a:ext cx="3668713" cy="18002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b="1" baseline="0" dirty="0" err="1">
              <a:solidFill>
                <a:srgbClr val="FF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h →   </a:t>
            </a:r>
            <a:r>
              <a:rPr lang="pt-BR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limita o quanto de energia as </a:t>
            </a:r>
            <a:r>
              <a:rPr lang="pt-BR" altLang="x-none" sz="1800" u="sng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frequências de altas energias</a:t>
            </a:r>
            <a:r>
              <a:rPr lang="pt-BR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podem ter → dá a escala de incerteza quântica, a escala de pixel da realidade</a:t>
            </a:r>
            <a:endParaRPr lang="pt-BR" altLang="x-none" sz="1800" baseline="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38923" name="Rectangles 38922"/>
          <p:cNvSpPr/>
          <p:nvPr/>
        </p:nvSpPr>
        <p:spPr>
          <a:xfrm>
            <a:off x="828675" y="1854200"/>
            <a:ext cx="1511300" cy="1025525"/>
          </a:xfrm>
          <a:prstGeom prst="rect">
            <a:avLst/>
          </a:prstGeom>
          <a:noFill/>
          <a:ln w="936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8924" name="Rectangles 38923"/>
          <p:cNvSpPr/>
          <p:nvPr/>
        </p:nvSpPr>
        <p:spPr>
          <a:xfrm>
            <a:off x="4535488" y="1144588"/>
            <a:ext cx="792162" cy="331787"/>
          </a:xfrm>
          <a:prstGeom prst="rect">
            <a:avLst/>
          </a:prstGeom>
          <a:noFill/>
          <a:ln w="936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38925" name="Rectangles 38924"/>
          <p:cNvSpPr/>
          <p:nvPr/>
        </p:nvSpPr>
        <p:spPr>
          <a:xfrm>
            <a:off x="5184775" y="4535488"/>
            <a:ext cx="647700" cy="331787"/>
          </a:xfrm>
          <a:prstGeom prst="rect">
            <a:avLst/>
          </a:prstGeom>
          <a:noFill/>
          <a:ln w="936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38926" name="Picture 389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8" y="71438"/>
            <a:ext cx="1382712" cy="17287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39937" name="Text Box 39936"/>
          <p:cNvSpPr txBox="1"/>
          <p:nvPr/>
        </p:nvSpPr>
        <p:spPr>
          <a:xfrm>
            <a:off x="627063" y="200025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dirty="0" err="1">
                <a:solidFill>
                  <a:srgbClr val="0000FF"/>
                </a:solidFill>
                <a:latin typeface="PT Sans" pitchFamily="32" charset="0"/>
              </a:rPr>
              <a:t>Radiação de Corpo Negro</a:t>
            </a:r>
            <a:endParaRPr lang="fr-FR" altLang="x-none" sz="22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39938" name="Text Box 39937"/>
          <p:cNvSpPr txBox="1"/>
          <p:nvPr/>
        </p:nvSpPr>
        <p:spPr>
          <a:xfrm>
            <a:off x="339725" y="1031875"/>
            <a:ext cx="8528050" cy="1227138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r>
              <a:rPr lang="fr-F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Intensidade, </a:t>
            </a:r>
            <a:r>
              <a:rPr lang="fr-F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 (𝝼,T)</a:t>
            </a:r>
            <a:r>
              <a:rPr lang="fr-F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corresponde ao  </a:t>
            </a:r>
            <a:r>
              <a:rPr lang="fr-FR" altLang="x-none" sz="20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espectro de corpo negro</a:t>
            </a:r>
            <a:r>
              <a:rPr lang="fr-F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para uma dada temperatura.</a:t>
            </a:r>
            <a:endParaRPr lang="fr-F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39939" name="Picture 399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38413"/>
            <a:ext cx="8997950" cy="38941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940" name="Picture 399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1620838"/>
            <a:ext cx="2514600" cy="660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41" name="Rounded Rectangle 39940"/>
          <p:cNvSpPr/>
          <p:nvPr/>
        </p:nvSpPr>
        <p:spPr>
          <a:xfrm>
            <a:off x="3292475" y="1554163"/>
            <a:ext cx="2835275" cy="731837"/>
          </a:xfrm>
          <a:prstGeom prst="roundRect">
            <a:avLst>
              <a:gd name="adj" fmla="val 16667"/>
            </a:avLst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0961" name="Picture 409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7063" y="2220913"/>
            <a:ext cx="7681912" cy="43751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962" name="Picture 4096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2438400"/>
            <a:ext cx="2743200" cy="7207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963" name="Text Box 40962"/>
          <p:cNvSpPr txBox="1"/>
          <p:nvPr/>
        </p:nvSpPr>
        <p:spPr>
          <a:xfrm>
            <a:off x="5334000" y="2565400"/>
            <a:ext cx="914400" cy="46037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fluxo</a:t>
            </a:r>
            <a:endParaRPr lang="pt-BR" altLang="x-none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40964" name="Text Box 40963"/>
          <p:cNvSpPr txBox="1"/>
          <p:nvPr/>
        </p:nvSpPr>
        <p:spPr>
          <a:xfrm>
            <a:off x="674688" y="-9525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O exemplo do Sol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40965" name="Text Box 40964"/>
          <p:cNvSpPr txBox="1"/>
          <p:nvPr/>
        </p:nvSpPr>
        <p:spPr>
          <a:xfrm>
            <a:off x="693738" y="838200"/>
            <a:ext cx="7848600" cy="954088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09880" indent="-295275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r>
              <a:rPr lang="fr-F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Estrelas são exemplo de astros “quase corpos negros”, ou corpos negros em primeira aproximação</a:t>
            </a:r>
            <a:endParaRPr lang="fr-F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40966" name="Text Box 40965"/>
          <p:cNvSpPr txBox="1"/>
          <p:nvPr/>
        </p:nvSpPr>
        <p:spPr>
          <a:xfrm>
            <a:off x="5337175" y="2276475"/>
            <a:ext cx="2971800" cy="119062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solidFill>
                <a:srgbClr val="000000"/>
              </a:solidFill>
            </a:endParaRPr>
          </a:p>
          <a:p>
            <a:pPr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solidFill>
                <a:srgbClr val="000000"/>
              </a:solidFill>
            </a:endParaRPr>
          </a:p>
          <a:p>
            <a:pPr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dirty="0" err="1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1985" name="Text Box 41984"/>
          <p:cNvSpPr txBox="1"/>
          <p:nvPr/>
        </p:nvSpPr>
        <p:spPr>
          <a:xfrm>
            <a:off x="633413" y="17463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FF0000"/>
                </a:solidFill>
                <a:latin typeface="Times New Roman" panose="02020603050405020304" pitchFamily="16" charset="0"/>
              </a:rPr>
              <a:t>Aplicação na Astrofísica</a:t>
            </a:r>
            <a:endParaRPr lang="fr-FR" altLang="x-none" dirty="0" err="1">
              <a:solidFill>
                <a:srgbClr val="FF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41986" name="Picture 4198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78388" y="1643063"/>
            <a:ext cx="3084512" cy="28019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87" name="Picture 419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75" y="1643063"/>
            <a:ext cx="3162300" cy="2820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988" name="Rectangles 41987"/>
          <p:cNvSpPr/>
          <p:nvPr/>
        </p:nvSpPr>
        <p:spPr>
          <a:xfrm>
            <a:off x="4248150" y="4600575"/>
            <a:ext cx="2638425" cy="439738"/>
          </a:xfrm>
          <a:prstGeom prst="rect">
            <a:avLst/>
          </a:prstGeom>
          <a:noFill/>
          <a:ln w="9525">
            <a:noFill/>
          </a:ln>
        </p:spPr>
        <p:txBody>
          <a:bodyPr wrap="none" lIns="92160" tIns="46080" rIns="92160" bIns="46080" anchor="t" anchorCtr="0">
            <a:spAutoFit/>
          </a:bodyPr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𝜆</a:t>
            </a:r>
            <a:r>
              <a:rPr lang="pt-BR" altLang="x-none" sz="2000" baseline="-25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máx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x </a:t>
            </a:r>
            <a:r>
              <a:rPr lang="pt-BR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T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= 0,290 (cm.K)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41989" name="Text Box 41988"/>
          <p:cNvSpPr txBox="1"/>
          <p:nvPr/>
        </p:nvSpPr>
        <p:spPr>
          <a:xfrm>
            <a:off x="76200" y="968375"/>
            <a:ext cx="8797925" cy="55657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 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Obtendo o espectro de uma estrela é possível obter sua Temperatura pela Lei de Wien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09880" indent="-295275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09880" algn="l"/>
                <a:tab pos="757555" algn="l"/>
                <a:tab pos="1206500" algn="l"/>
                <a:tab pos="1656080" algn="l"/>
                <a:tab pos="2105025" algn="l"/>
                <a:tab pos="2554605" algn="l"/>
                <a:tab pos="3003550" algn="l"/>
                <a:tab pos="3453130" algn="l"/>
                <a:tab pos="3902075" algn="l"/>
                <a:tab pos="4351655" algn="l"/>
                <a:tab pos="4800600" algn="l"/>
                <a:tab pos="5250180" algn="l"/>
                <a:tab pos="5699125" algn="l"/>
                <a:tab pos="6148705" algn="l"/>
                <a:tab pos="6597650" algn="l"/>
                <a:tab pos="7047230" algn="l"/>
                <a:tab pos="7496175" algn="l"/>
                <a:tab pos="7945755" algn="l"/>
                <a:tab pos="8394700" algn="l"/>
                <a:tab pos="8844280" algn="l"/>
                <a:tab pos="9293225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41990" name="Text Box 41989"/>
          <p:cNvSpPr txBox="1"/>
          <p:nvPr/>
        </p:nvSpPr>
        <p:spPr>
          <a:xfrm>
            <a:off x="2303463" y="4319588"/>
            <a:ext cx="2808287" cy="91757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                                              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Lei de Wien →</a:t>
            </a:r>
            <a:endParaRPr lang="pt-BR" altLang="x-none" sz="18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8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41991" name="Rounded Rectangle 41990"/>
          <p:cNvSpPr/>
          <p:nvPr/>
        </p:nvSpPr>
        <p:spPr>
          <a:xfrm>
            <a:off x="4248150" y="4608513"/>
            <a:ext cx="2663825" cy="431800"/>
          </a:xfrm>
          <a:prstGeom prst="roundRect">
            <a:avLst>
              <a:gd name="adj" fmla="val 16667"/>
            </a:avLst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1992" name="Text Box 41991"/>
          <p:cNvSpPr txBox="1"/>
          <p:nvPr/>
        </p:nvSpPr>
        <p:spPr>
          <a:xfrm>
            <a:off x="179388" y="5981700"/>
            <a:ext cx="8604250" cy="1290638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Conhecendo a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T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e sabendo a distância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(d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de uma estrela, pode-se obter o raio ou tamanho da estrela pela aplicação da Lei de Stefan-Boltzman L = 4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л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R</a:t>
            </a:r>
            <a:r>
              <a:rPr lang="en-US" altLang="x-none" sz="1800" baseline="39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2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σ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T</a:t>
            </a:r>
            <a:r>
              <a:rPr lang="en-US" altLang="x-none" sz="1800" baseline="53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4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41993" name="Rounded Rectangle 41992"/>
          <p:cNvSpPr/>
          <p:nvPr/>
        </p:nvSpPr>
        <p:spPr>
          <a:xfrm>
            <a:off x="2735263" y="5543550"/>
            <a:ext cx="1081087" cy="360363"/>
          </a:xfrm>
          <a:prstGeom prst="roundRect">
            <a:avLst>
              <a:gd name="adj" fmla="val 16667"/>
            </a:avLst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41994" name="Text Box 41993"/>
          <p:cNvSpPr txBox="1"/>
          <p:nvPr/>
        </p:nvSpPr>
        <p:spPr>
          <a:xfrm>
            <a:off x="157163" y="5184775"/>
            <a:ext cx="8697912" cy="8636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 1879 o físico Stefan mostra que a luminosidade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(L)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de um “corpo negro” de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área A e temperatura T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é dada por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L = A.σT</a:t>
            </a:r>
            <a:r>
              <a:rPr lang="pt-BR" altLang="x-none" sz="1800" b="1" baseline="48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4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pt-BR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,</a:t>
            </a: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onde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A=4πR</a:t>
            </a:r>
            <a:r>
              <a:rPr lang="pt-BR" altLang="x-none" sz="1800" b="1" baseline="57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 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; σ = c</a:t>
            </a:r>
            <a:r>
              <a:rPr lang="pt-BR" altLang="x-none" sz="1800" b="1" baseline="57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te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= 5,670 x 10</a:t>
            </a:r>
            <a:r>
              <a:rPr lang="pt-BR" altLang="x-none" sz="1800" b="1" baseline="57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-5</a:t>
            </a:r>
            <a:r>
              <a:rPr lang="pt-BR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(</a:t>
            </a:r>
            <a:r>
              <a:rPr lang="pt-BR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ergs</a:t>
            </a:r>
            <a:r>
              <a:rPr lang="pt-BR" altLang="x-none" sz="1600" b="1" baseline="57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-1</a:t>
            </a:r>
            <a:r>
              <a:rPr lang="pt-BR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cm</a:t>
            </a:r>
            <a:r>
              <a:rPr lang="pt-BR" altLang="x-none" sz="1600" b="1" baseline="57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-2</a:t>
            </a:r>
            <a:r>
              <a:rPr lang="pt-BR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K</a:t>
            </a:r>
            <a:r>
              <a:rPr lang="pt-BR" altLang="x-none" sz="1600" b="1" baseline="57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-4</a:t>
            </a:r>
            <a:r>
              <a:rPr lang="pt-BR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</a:t>
            </a:r>
            <a:endParaRPr lang="pt-BR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41995" name="Rounded Rectangle 41994"/>
          <p:cNvSpPr/>
          <p:nvPr/>
        </p:nvSpPr>
        <p:spPr>
          <a:xfrm>
            <a:off x="5040313" y="6300788"/>
            <a:ext cx="1368425" cy="360362"/>
          </a:xfrm>
          <a:prstGeom prst="roundRect">
            <a:avLst>
              <a:gd name="adj" fmla="val 16667"/>
            </a:avLst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3009" name="Text Box 43008"/>
          <p:cNvSpPr txBox="1"/>
          <p:nvPr/>
        </p:nvSpPr>
        <p:spPr>
          <a:xfrm>
            <a:off x="846138" y="608013"/>
            <a:ext cx="7426325" cy="58039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Nasce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 assim a teoria considerada pelos físicos a mais sofisticada da Física  já produzida pela humanidade. A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Física Quantica</a:t>
            </a:r>
            <a:endParaRPr lang="en-US" altLang="x-none" sz="2000" b="1" dirty="0" err="1">
              <a:solidFill>
                <a:srgbClr val="00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ctr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Inteiramente fundamentada em uma linguagem matemática que aliada a conceitos físicos fornece um arcabouço capaz de determinar o comportamento de  </a:t>
            </a:r>
            <a:r>
              <a:rPr lang="en-US" altLang="x-none" sz="2000" dirty="0" err="1">
                <a:solidFill>
                  <a:srgbClr val="FF0000"/>
                </a:solidFill>
                <a:latin typeface="Times New Roman" panose="02020603050405020304" pitchFamily="16" charset="0"/>
                <a:cs typeface="Arial Unicode MS" charset="0"/>
              </a:rPr>
              <a:t>sistemas em escala atômica...</a:t>
            </a:r>
            <a:endParaRPr lang="en-US" altLang="x-none" sz="2000" dirty="0" err="1">
              <a:solidFill>
                <a:srgbClr val="FF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FF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FF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just" defTabSz="449580" ea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dirty="0" err="1">
              <a:solidFill>
                <a:srgbClr val="FF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ctr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solidFill>
                <a:srgbClr val="00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ctr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solidFill>
                <a:srgbClr val="FF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ctr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solidFill>
                <a:srgbClr val="FF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ctr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solidFill>
                <a:srgbClr val="FF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ctr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dirty="0" err="1">
              <a:solidFill>
                <a:srgbClr val="FF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algn="ctr"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FF0000"/>
                </a:solidFill>
                <a:latin typeface="Times New Roman" panose="02020603050405020304" pitchFamily="16" charset="0"/>
                <a:cs typeface="Arial Unicode MS" charset="0"/>
              </a:rPr>
              <a:t>Mas  havia mais um problema relacionado com os espectros.........</a:t>
            </a:r>
            <a:endParaRPr lang="en-US" altLang="x-none" sz="2000" dirty="0" err="1">
              <a:solidFill>
                <a:srgbClr val="FF0000"/>
              </a:solidFill>
              <a:latin typeface="Times New Roman" panose="02020603050405020304" pitchFamily="16" charset="0"/>
              <a:ea typeface="Arial Unicode MS" charset="0"/>
            </a:endParaRPr>
          </a:p>
        </p:txBody>
      </p:sp>
      <p:sp>
        <p:nvSpPr>
          <p:cNvPr id="43010" name="Text Box 43009"/>
          <p:cNvSpPr txBox="1"/>
          <p:nvPr/>
        </p:nvSpPr>
        <p:spPr>
          <a:xfrm>
            <a:off x="890588" y="2760663"/>
            <a:ext cx="7497762" cy="73183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ew York" charset="0"/>
              </a:rPr>
              <a:t> </a:t>
            </a:r>
            <a:r>
              <a:rPr lang="en-US" altLang="x-none" sz="20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New York" charset="0"/>
              </a:rPr>
              <a:t>O legado determinístico da descrição do universo é abalado..!</a:t>
            </a:r>
            <a:r>
              <a:rPr lang="en-US" altLang="x-none" sz="2000" baseline="0" dirty="0" err="1">
                <a:solidFill>
                  <a:srgbClr val="0000FF"/>
                </a:solidFill>
                <a:latin typeface="New York" charset="0"/>
                <a:cs typeface="New York" charset="0"/>
              </a:rPr>
              <a:t> </a:t>
            </a:r>
            <a:r>
              <a:rPr lang="en-US" altLang="x-none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 </a:t>
            </a:r>
            <a:endParaRPr lang="en-US" altLang="x-none" baseline="0" dirty="0" err="1">
              <a:solidFill>
                <a:srgbClr val="000000"/>
              </a:solidFill>
              <a:latin typeface="New York" charset="0"/>
              <a:ea typeface="New York" charset="0"/>
            </a:endParaRPr>
          </a:p>
        </p:txBody>
      </p:sp>
      <p:sp>
        <p:nvSpPr>
          <p:cNvPr id="43011" name="Text Box 43010"/>
          <p:cNvSpPr txBox="1"/>
          <p:nvPr/>
        </p:nvSpPr>
        <p:spPr>
          <a:xfrm>
            <a:off x="893763" y="3576638"/>
            <a:ext cx="7443787" cy="1751012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No início dos anos 1905 Einstein revoluciona a física transformando a idéia de espaço e tempo, energia e matéria.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New York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A visão da descrição rígida, mecânica, do universo pareceu uma ilusão e foi trocada por uma visão de leis de probabilidade e estatísticas</a:t>
            </a:r>
            <a:r>
              <a:rPr lang="en-US" altLang="x-none" sz="22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.    </a:t>
            </a:r>
            <a:r>
              <a:rPr lang="en-US" altLang="x-none" sz="2200" baseline="0" dirty="0" err="1">
                <a:solidFill>
                  <a:srgbClr val="000000"/>
                </a:solidFill>
                <a:latin typeface="New York" charset="0"/>
                <a:cs typeface="New York" charset="0"/>
              </a:rPr>
              <a:t>   </a:t>
            </a:r>
            <a:endParaRPr lang="en-US" altLang="x-none" sz="2200" baseline="0" dirty="0" err="1">
              <a:solidFill>
                <a:srgbClr val="000000"/>
              </a:solidFill>
              <a:latin typeface="New York" charset="0"/>
              <a:ea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4033" name="Text Box 44032"/>
          <p:cNvSpPr txBox="1"/>
          <p:nvPr/>
        </p:nvSpPr>
        <p:spPr>
          <a:xfrm>
            <a:off x="304800" y="152400"/>
            <a:ext cx="7648575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Espectro do Sol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dirty="0" err="1">
                <a:solidFill>
                  <a:srgbClr val="000000"/>
                </a:solidFill>
                <a:latin typeface="PT Sans" pitchFamily="32" charset="0"/>
              </a:rPr>
              <a:t>...as linhas escuras</a:t>
            </a:r>
            <a:endParaRPr lang="fr-FR" altLang="x-none" sz="1800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sp>
        <p:nvSpPr>
          <p:cNvPr id="44034" name="Text Box 44033"/>
          <p:cNvSpPr txBox="1"/>
          <p:nvPr/>
        </p:nvSpPr>
        <p:spPr>
          <a:xfrm>
            <a:off x="0" y="1260475"/>
            <a:ext cx="6567805" cy="171005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Em 1814, Joseph von Fraunhofer (1787-1826)</a:t>
            </a:r>
            <a:r>
              <a:rPr lang="en-US" altLang="pt-BR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estudando a luz do Sol utiliza a técnica de decomposição da luz ao passar por um prisma e percebe que quando a decomposição é grande, observa-se linhas escuras sobre as bandas de cor (arco-iris). A esta decomposição atribui-se o conceito de “espectro da luz” </a:t>
            </a:r>
            <a:b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Este espectro</a:t>
            </a:r>
            <a:r>
              <a:rPr lang="en-US" altLang="pt-BR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da luz do Sol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é composto de </a:t>
            </a:r>
            <a:r>
              <a:rPr lang="en-US" altLang="pt-BR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bandas de cor, definida como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contínuo (</a:t>
            </a:r>
            <a:r>
              <a:rPr lang="en-US" altLang="pt-BR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ou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radiação térmica</a:t>
            </a:r>
            <a:r>
              <a:rPr lang="en-US" altLang="pt-BR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ou radiação de corpo negro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) </a:t>
            </a:r>
            <a:b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</a:b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 de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linhas escuras</a:t>
            </a:r>
            <a:r>
              <a:rPr lang="en-US" altLang="pt-BR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superpostas ao contínuo..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 Como explica-las?</a:t>
            </a:r>
            <a:endParaRPr lang="pt-BR" altLang="x-none" sz="18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44035" name="Text Box 44034"/>
          <p:cNvSpPr txBox="1"/>
          <p:nvPr/>
        </p:nvSpPr>
        <p:spPr>
          <a:xfrm>
            <a:off x="3359150" y="5781675"/>
            <a:ext cx="3036888" cy="306388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400" dirty="0" err="1">
                <a:solidFill>
                  <a:srgbClr val="000000"/>
                </a:solidFill>
              </a:rPr>
              <a:t>Comprimento de onda em Angstrom</a:t>
            </a:r>
            <a:endParaRPr lang="pt-BR" altLang="x-none" sz="1400" dirty="0" err="1">
              <a:solidFill>
                <a:srgbClr val="000000"/>
              </a:solidFill>
            </a:endParaRPr>
          </a:p>
        </p:txBody>
      </p:sp>
      <p:pic>
        <p:nvPicPr>
          <p:cNvPr id="44036" name="Picture 440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918585"/>
            <a:ext cx="8997950" cy="2109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037" name="Picture 440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7170" y="142875"/>
            <a:ext cx="2427605" cy="30232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5057" name="Title 45056"/>
          <p:cNvSpPr>
            <a:spLocks noGrp="1"/>
          </p:cNvSpPr>
          <p:nvPr>
            <p:ph type="title"/>
          </p:nvPr>
        </p:nvSpPr>
        <p:spPr>
          <a:xfrm>
            <a:off x="406400" y="368300"/>
            <a:ext cx="8181975" cy="833438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  <a:t>Cataloga e Determina “Comprimentos de Onda” de todo o espectro</a:t>
            </a:r>
            <a:br>
              <a:rPr lang="en-US" altLang="x-none" sz="2200" dirty="0" err="1">
                <a:latin typeface="Times New Roman" panose="02020603050405020304" pitchFamily="16" charset="0"/>
                <a:cs typeface="Times New Roman" panose="02020603050405020304" pitchFamily="16" charset="0"/>
              </a:rPr>
            </a:br>
            <a:r>
              <a:rPr lang="en-US" altLang="x-none" sz="2000" dirty="0" err="1">
                <a:solidFill>
                  <a:srgbClr val="8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...mas ainda não sabe porque estas linhas escuras aparecem</a:t>
            </a:r>
            <a:endParaRPr lang="en-US" altLang="x-none" sz="2000" dirty="0" err="1">
              <a:solidFill>
                <a:srgbClr val="8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45058" name="Picture 450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325" y="1463675"/>
            <a:ext cx="7559675" cy="48244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6081" name="Title 46080"/>
          <p:cNvSpPr>
            <a:spLocks noGrp="1"/>
          </p:cNvSpPr>
          <p:nvPr>
            <p:ph type="title"/>
          </p:nvPr>
        </p:nvSpPr>
        <p:spPr>
          <a:xfrm>
            <a:off x="674688" y="403225"/>
            <a:ext cx="7645400" cy="831850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</a:rPr>
              <a:t>Invenção do Bico de Bunsen</a:t>
            </a:r>
            <a:br>
              <a:rPr lang="en-US" altLang="x-none" sz="2400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</a:rPr>
            </a:br>
            <a:r>
              <a:rPr lang="en-US" altLang="x-none" sz="1800" kern="1200" baseline="0" dirty="0" err="1">
                <a:solidFill>
                  <a:srgbClr val="800000"/>
                </a:solidFill>
                <a:latin typeface="PT Sans" pitchFamily="32" charset="0"/>
                <a:ea typeface="ヒラギノ角ゴ Pro W3" charset="0"/>
              </a:rPr>
              <a:t>...bico de gás utilizado em laboratórios com chama incolor</a:t>
            </a:r>
            <a:r>
              <a:rPr lang="en-US" altLang="x-none" sz="1800" kern="1200" baseline="0" dirty="0" err="1">
                <a:solidFill>
                  <a:srgbClr val="DC2300"/>
                </a:solidFill>
                <a:latin typeface="PT Sans" pitchFamily="32" charset="0"/>
                <a:ea typeface="ヒラギノ角ゴ Pro W3" charset="0"/>
              </a:rPr>
              <a:t> </a:t>
            </a:r>
            <a:endParaRPr lang="en-US" altLang="x-none" sz="1800" kern="1200" baseline="0" dirty="0" err="1">
              <a:solidFill>
                <a:srgbClr val="DC2300"/>
              </a:solidFill>
              <a:latin typeface="PT Sans" pitchFamily="32" charset="0"/>
              <a:ea typeface="ヒラギノ角ゴ Pro W3" charset="0"/>
            </a:endParaRPr>
          </a:p>
        </p:txBody>
      </p:sp>
      <p:sp>
        <p:nvSpPr>
          <p:cNvPr id="46082" name="Subtitle 46081"/>
          <p:cNvSpPr>
            <a:spLocks noGrp="1"/>
          </p:cNvSpPr>
          <p:nvPr>
            <p:ph type="subTitle" idx="1"/>
          </p:nvPr>
        </p:nvSpPr>
        <p:spPr>
          <a:xfrm>
            <a:off x="674688" y="1398588"/>
            <a:ext cx="7645400" cy="4229100"/>
          </a:xfrm>
        </p:spPr>
        <p:txBody>
          <a:bodyPr wrap="square" lIns="0" tIns="0" rIns="0" bIns="0" anchor="ctr" anchorCtr="0"/>
          <a:p>
            <a:pPr algn="just" defTabSz="449580">
              <a:spcBef>
                <a:spcPct val="0"/>
              </a:spcBef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kern="1200" baseline="0" dirty="0" err="1">
                <a:latin typeface="Times New Roman" panose="02020603050405020304" pitchFamily="16" charset="0"/>
                <a:ea typeface="ヒラギノ角ゴ Pro W3" charset="0"/>
              </a:rPr>
              <a:t>Experimentos realizados com este bico revelam que quando se vaporiza algum material no bico de Bunsen, a </a:t>
            </a:r>
            <a:r>
              <a:rPr lang="en-US" altLang="x-none" sz="20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cor emitida</a:t>
            </a:r>
            <a:r>
              <a:rPr lang="en-US" altLang="x-none" sz="2000" kern="1200" baseline="0" dirty="0" err="1">
                <a:latin typeface="Times New Roman" panose="02020603050405020304" pitchFamily="16" charset="0"/>
                <a:ea typeface="ヒラギノ角ゴ Pro W3" charset="0"/>
              </a:rPr>
              <a:t> é a </a:t>
            </a:r>
            <a:r>
              <a:rPr lang="en-US" altLang="x-none" sz="20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da própria substância</a:t>
            </a:r>
            <a:r>
              <a:rPr lang="en-US" altLang="x-none" sz="2000" kern="1200" baseline="0" dirty="0" err="1">
                <a:latin typeface="Times New Roman" panose="02020603050405020304" pitchFamily="16" charset="0"/>
                <a:ea typeface="ヒラギノ角ゴ Pro W3" charset="0"/>
              </a:rPr>
              <a:t> e não a da chama do bico. </a:t>
            </a: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endParaRPr lang="en-US" altLang="x-none" sz="20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46083" name="Picture 460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8788" y="2808288"/>
            <a:ext cx="5400675" cy="31686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7105" name="Title 47104"/>
          <p:cNvSpPr>
            <a:spLocks noGrp="1"/>
          </p:cNvSpPr>
          <p:nvPr>
            <p:ph type="title"/>
          </p:nvPr>
        </p:nvSpPr>
        <p:spPr>
          <a:xfrm>
            <a:off x="347663" y="392113"/>
            <a:ext cx="7645400" cy="831850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</a:rPr>
              <a:t>Experimentos de Kirchoff e Bunsen</a:t>
            </a:r>
            <a:endParaRPr lang="en-US" altLang="x-none" sz="2400" kern="1200" baseline="0" dirty="0" err="1">
              <a:solidFill>
                <a:srgbClr val="0000FF"/>
              </a:solidFill>
              <a:latin typeface="PT Sans" pitchFamily="32" charset="0"/>
              <a:ea typeface="ヒラギノ角ゴ Pro W3" charset="0"/>
            </a:endParaRPr>
          </a:p>
        </p:txBody>
      </p:sp>
      <p:sp>
        <p:nvSpPr>
          <p:cNvPr id="47106" name="Subtitle 47105"/>
          <p:cNvSpPr>
            <a:spLocks noGrp="1"/>
          </p:cNvSpPr>
          <p:nvPr>
            <p:ph type="subTitle" idx="1"/>
          </p:nvPr>
        </p:nvSpPr>
        <p:spPr>
          <a:xfrm>
            <a:off x="307975" y="1169988"/>
            <a:ext cx="8412163" cy="5486400"/>
          </a:xfrm>
        </p:spPr>
        <p:txBody>
          <a:bodyPr wrap="square" lIns="0" tIns="0" rIns="0" bIns="0" anchor="ctr" anchorCtr="0"/>
          <a:p>
            <a:pPr marL="342900" indent="-302895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Kirchoff sugeriu a Bunsen que a </a:t>
            </a: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cor da chama vaporizada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no bico de gás seria melhor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algn="just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observada se fosse passada através de um conjunto de lentes e um prisma. 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Durante muitos dias os dois cientistas vaporizaram diversas substâncias sobre a chama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do bico, entre eles o sódio, mercúrio e cálcio.</a:t>
            </a:r>
            <a:endParaRPr lang="en-US" altLang="x-none" sz="1800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solidFill>
                  <a:srgbClr val="DC2300"/>
                </a:solidFill>
                <a:latin typeface="Times New Roman" panose="02020603050405020304" pitchFamily="16" charset="0"/>
                <a:ea typeface="ヒラギノ角ゴ Pro W3" charset="0"/>
              </a:rPr>
              <a:t>Cada elemento que era vaporizado produzia raias (linhas escuras) em diferentes posições do espectro: </a:t>
            </a:r>
            <a:endParaRPr lang="en-US" altLang="x-none" sz="1800" kern="1200" baseline="0" dirty="0" err="1">
              <a:solidFill>
                <a:srgbClr val="DC2300"/>
              </a:solidFill>
              <a:latin typeface="Times New Roman" panose="02020603050405020304" pitchFamily="16" charset="0"/>
              <a:ea typeface="ヒラギノ角ゴ Pro W3" charset="0"/>
            </a:endParaRPr>
          </a:p>
          <a:p>
            <a:pPr marL="342900" indent="-302895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o </a:t>
            </a:r>
            <a:r>
              <a:rPr lang="en-US" altLang="x-none" sz="1800" kern="1200" baseline="0" dirty="0" err="1">
                <a:solidFill>
                  <a:srgbClr val="FF0000"/>
                </a:solidFill>
                <a:latin typeface="Times New Roman" panose="02020603050405020304" pitchFamily="16" charset="0"/>
                <a:ea typeface="ヒラギノ角ゴ Pro W3" charset="0"/>
              </a:rPr>
              <a:t>sódio</a:t>
            </a:r>
            <a:r>
              <a:rPr lang="en-US" altLang="x-none" sz="18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 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produzia linhas na </a:t>
            </a: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porção amarela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do espectro, o</a:t>
            </a:r>
            <a:r>
              <a:rPr lang="en-US" altLang="x-none" sz="18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 </a:t>
            </a:r>
            <a:r>
              <a:rPr lang="en-US" altLang="x-none" sz="1800" kern="1200" baseline="0" dirty="0" err="1">
                <a:solidFill>
                  <a:srgbClr val="FF0000"/>
                </a:solidFill>
                <a:latin typeface="Times New Roman" panose="02020603050405020304" pitchFamily="16" charset="0"/>
                <a:ea typeface="ヒラギノ角ゴ Pro W3" charset="0"/>
              </a:rPr>
              <a:t>mercúrio</a:t>
            </a:r>
            <a:r>
              <a:rPr lang="en-US" altLang="x-none" sz="18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 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produzia linhas na </a:t>
            </a: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porção amarela e verde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 e o</a:t>
            </a:r>
            <a:r>
              <a:rPr lang="en-US" altLang="x-none" sz="18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 </a:t>
            </a:r>
            <a:r>
              <a:rPr lang="en-US" altLang="x-none" sz="1800" kern="1200" baseline="0" dirty="0" err="1">
                <a:solidFill>
                  <a:srgbClr val="FF0000"/>
                </a:solidFill>
                <a:latin typeface="Times New Roman" panose="02020603050405020304" pitchFamily="16" charset="0"/>
                <a:ea typeface="ヒラギノ角ゴ Pro W3" charset="0"/>
              </a:rPr>
              <a:t>cálcio</a:t>
            </a:r>
            <a:r>
              <a:rPr lang="en-US" altLang="x-none" sz="1800" kern="1200" baseline="0" dirty="0" err="1">
                <a:solidFill>
                  <a:srgbClr val="0000FF"/>
                </a:solidFill>
                <a:latin typeface="Times New Roman" panose="02020603050405020304" pitchFamily="16" charset="0"/>
                <a:ea typeface="ヒラギノ角ゴ Pro W3" charset="0"/>
              </a:rPr>
              <a:t> 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produzia linhas em </a:t>
            </a: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diversas posições</a:t>
            </a:r>
            <a:r>
              <a:rPr lang="en-US" altLang="x-none" sz="1800" kern="1200" baseline="0" dirty="0" err="1">
                <a:latin typeface="Times New Roman" panose="02020603050405020304" pitchFamily="16" charset="0"/>
                <a:ea typeface="ヒラギノ角ゴ Pro W3" charset="0"/>
              </a:rPr>
              <a:t>, com </a:t>
            </a:r>
            <a:r>
              <a:rPr lang="en-US" altLang="x-none" sz="1800" b="1" kern="1200" baseline="0" dirty="0" err="1">
                <a:latin typeface="Times New Roman" panose="02020603050405020304" pitchFamily="16" charset="0"/>
                <a:ea typeface="ヒラギノ角ゴ Pro W3" charset="0"/>
              </a:rPr>
              <a:t>predominância no vermelho, verde e amarelo.</a:t>
            </a:r>
            <a:endParaRPr lang="en-US" altLang="x-none" sz="1800" b="1" kern="1200" baseline="0" dirty="0" err="1"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47107" name="Picture 471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11363" y="2178050"/>
            <a:ext cx="4754562" cy="21034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0481" name="Title 20480"/>
          <p:cNvSpPr>
            <a:spLocks noGrp="1"/>
          </p:cNvSpPr>
          <p:nvPr>
            <p:ph type="title"/>
          </p:nvPr>
        </p:nvSpPr>
        <p:spPr>
          <a:xfrm>
            <a:off x="215900" y="-300037"/>
            <a:ext cx="8640763" cy="1492250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br>
              <a:rPr lang="en-US" altLang="x-none" sz="2400" dirty="0" err="1">
                <a:latin typeface="PT Sans" pitchFamily="32" charset="0"/>
              </a:rPr>
            </a:br>
            <a:r>
              <a:rPr lang="en-US" altLang="x-none" sz="2400" dirty="0" err="1">
                <a:latin typeface="PT Sans" pitchFamily="32" charset="0"/>
              </a:rPr>
              <a:t>Síntese - Correlações entre estas Propriedades </a:t>
            </a:r>
            <a:br>
              <a:rPr lang="en-US" altLang="x-none" sz="2400" dirty="0" err="1">
                <a:latin typeface="PT Sans" pitchFamily="32" charset="0"/>
              </a:rPr>
            </a:br>
            <a:r>
              <a:rPr lang="en-US" altLang="x-none" sz="2200" dirty="0" err="1">
                <a:solidFill>
                  <a:srgbClr val="99284C"/>
                </a:solidFill>
                <a:latin typeface="PT Sans" pitchFamily="32" charset="0"/>
              </a:rPr>
              <a:t>  </a:t>
            </a:r>
            <a:br>
              <a:rPr lang="en-US" altLang="x-none" sz="2200" dirty="0" err="1">
                <a:solidFill>
                  <a:srgbClr val="99284C"/>
                </a:solidFill>
                <a:latin typeface="PT Sans" pitchFamily="32" charset="0"/>
              </a:rPr>
            </a:br>
            <a:endParaRPr lang="en-US" altLang="x-none" sz="2200" dirty="0" err="1">
              <a:solidFill>
                <a:srgbClr val="99284C"/>
              </a:solidFill>
              <a:latin typeface="PT Sans" pitchFamily="32" charset="0"/>
            </a:endParaRPr>
          </a:p>
        </p:txBody>
      </p:sp>
      <p:sp>
        <p:nvSpPr>
          <p:cNvPr id="20482" name="Text Box 20481"/>
          <p:cNvSpPr txBox="1"/>
          <p:nvPr/>
        </p:nvSpPr>
        <p:spPr>
          <a:xfrm>
            <a:off x="144463" y="1223963"/>
            <a:ext cx="4608512" cy="39243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1. A luz que vem de uma fonte contem uma mistura de ondas com diferentes λ, 𝝼, e diferentes direções de propagação...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2. Todas as ondas viajam a mesma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velocidade de propagação constante (c)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 vácuo.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3. A direção de propagação dos campos elétrico (E) e magnético (B), é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perpendicular um em relação ao outro.</a:t>
            </a: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4. Direção da polarização é a mesma de (E).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defTabSz="449580" eaLnBrk="0" hangingPunct="0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5. Intensidade da onda depende da magnitude      dos campos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B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 e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E.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Arial Unicode MS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6. 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Arial Unicode MS" charset="0"/>
              </a:rPr>
              <a:t>Equações que relacionam </a:t>
            </a:r>
            <a:r>
              <a:rPr lang="en-US" altLang="x-none" sz="1600" dirty="0" err="1">
                <a:solidFill>
                  <a:srgbClr val="000000"/>
                </a:solidFill>
                <a:latin typeface="PT Sans" pitchFamily="32" charset="0"/>
                <a:cs typeface="PT Sans" pitchFamily="32" charset="0"/>
              </a:rPr>
              <a:t>as variáveis de uma onda eletromagnética</a:t>
            </a:r>
            <a:endParaRPr lang="en-US" altLang="x-none" sz="1600" dirty="0" err="1">
              <a:solidFill>
                <a:srgbClr val="000000"/>
              </a:solidFill>
              <a:latin typeface="PT Sans" pitchFamily="32" charset="0"/>
              <a:ea typeface="PT Sans" pitchFamily="32" charset="0"/>
            </a:endParaRPr>
          </a:p>
        </p:txBody>
      </p:sp>
      <p:sp>
        <p:nvSpPr>
          <p:cNvPr id="20483" name="Text Box 20482"/>
          <p:cNvSpPr txBox="1"/>
          <p:nvPr/>
        </p:nvSpPr>
        <p:spPr>
          <a:xfrm>
            <a:off x="5238750" y="4235450"/>
            <a:ext cx="3309938" cy="427038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Equação da energia de um fóton (particula)</a:t>
            </a:r>
            <a:r>
              <a:rPr lang="en-US" altLang="x-none" sz="22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22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0484" name="Text Box 20483"/>
          <p:cNvSpPr txBox="1"/>
          <p:nvPr/>
        </p:nvSpPr>
        <p:spPr>
          <a:xfrm>
            <a:off x="1754188" y="6227763"/>
            <a:ext cx="1341437" cy="4318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frequência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endParaRPr lang="en-US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0485" name="Text Box 20484"/>
          <p:cNvSpPr txBox="1"/>
          <p:nvPr/>
        </p:nvSpPr>
        <p:spPr>
          <a:xfrm>
            <a:off x="2952750" y="6300788"/>
            <a:ext cx="1908175" cy="360362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comprimento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de onda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0486" name="Text Box 20485"/>
          <p:cNvSpPr txBox="1"/>
          <p:nvPr/>
        </p:nvSpPr>
        <p:spPr>
          <a:xfrm>
            <a:off x="173038" y="6264275"/>
            <a:ext cx="1555750" cy="3556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veloc.da luz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20487" name="Text Box 20486"/>
          <p:cNvSpPr txBox="1"/>
          <p:nvPr/>
        </p:nvSpPr>
        <p:spPr>
          <a:xfrm>
            <a:off x="71438" y="693738"/>
            <a:ext cx="4708525" cy="7016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 Propriedades das Ondas Eletromagnéticas (OE) </a:t>
            </a:r>
            <a:r>
              <a:rPr lang="en-US" altLang="x-none" sz="1800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</a:t>
            </a:r>
            <a:endParaRPr lang="en-US" altLang="x-none" sz="1800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0488" name="Rectangles 20487"/>
          <p:cNvSpPr/>
          <p:nvPr/>
        </p:nvSpPr>
        <p:spPr>
          <a:xfrm>
            <a:off x="87313" y="647700"/>
            <a:ext cx="4737100" cy="6119813"/>
          </a:xfrm>
          <a:prstGeom prst="rect">
            <a:avLst/>
          </a:prstGeom>
          <a:noFill/>
          <a:ln w="2844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0489" name="Rectangles 20488"/>
          <p:cNvSpPr/>
          <p:nvPr/>
        </p:nvSpPr>
        <p:spPr>
          <a:xfrm>
            <a:off x="4967288" y="647700"/>
            <a:ext cx="3959225" cy="6119813"/>
          </a:xfrm>
          <a:prstGeom prst="rect">
            <a:avLst/>
          </a:prstGeom>
          <a:noFill/>
          <a:ln w="28440" cap="flat" cmpd="sng">
            <a:solidFill>
              <a:srgbClr val="333333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0490" name="Text Box 20489"/>
          <p:cNvSpPr txBox="1"/>
          <p:nvPr/>
        </p:nvSpPr>
        <p:spPr>
          <a:xfrm>
            <a:off x="5249863" y="4892675"/>
            <a:ext cx="3565525" cy="7572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11150" indent="-29210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</a:t>
            </a:r>
            <a:r>
              <a:rPr lang="en-US" altLang="x-none" sz="20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20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=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h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𝝼,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onde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20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𝝼 =</a:t>
            </a:r>
            <a:r>
              <a:rPr lang="en-US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c/</a:t>
            </a:r>
            <a:r>
              <a:rPr lang="en-US" altLang="x-none" sz="20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𝜆, </a:t>
            </a:r>
            <a:endParaRPr lang="en-US" altLang="x-none" sz="2000" baseline="0" dirty="0" err="1">
              <a:solidFill>
                <a:srgbClr val="000000"/>
              </a:solidFill>
              <a:latin typeface="Noteworthy" charset="0"/>
              <a:cs typeface="Noteworthy" charset="0"/>
            </a:endParaRPr>
          </a:p>
          <a:p>
            <a:pPr marL="311150" indent="-29210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en-US" altLang="x-none" sz="2000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800" baseline="0" dirty="0" err="1">
                <a:solidFill>
                  <a:srgbClr val="000000"/>
                </a:solidFill>
                <a:latin typeface="Arial" panose="020B0604020202020204" pitchFamily="34" charset="0"/>
                <a:cs typeface="Noteworthy" charset="0"/>
              </a:rPr>
              <a:t>Então,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= h c/𝜆</a:t>
            </a:r>
            <a:endParaRPr lang="en-US" altLang="x-none" sz="20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0491" name="Text Box 20490"/>
          <p:cNvSpPr txBox="1"/>
          <p:nvPr/>
        </p:nvSpPr>
        <p:spPr>
          <a:xfrm>
            <a:off x="5278438" y="5776913"/>
            <a:ext cx="3484562" cy="11350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311150" indent="-29210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h = 6,62607 x 10</a:t>
            </a:r>
            <a:r>
              <a:rPr lang="en-US" altLang="x-none" sz="1600" b="1" baseline="28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–34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</a:t>
            </a:r>
            <a:r>
              <a:rPr lang="en-US" altLang="x-none" sz="1600" b="1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joule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/ segundo, 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11150" indent="-29210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= 6,62607 x 10</a:t>
            </a:r>
            <a:r>
              <a:rPr lang="en-US" altLang="x-none" sz="1600" b="1" baseline="28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–27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600" b="1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erg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/ segundo,  </a:t>
            </a: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 </a:t>
            </a:r>
            <a:endParaRPr lang="en-US" altLang="x-none" sz="16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marL="311150" indent="-29210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1150" algn="l"/>
                <a:tab pos="758825" algn="l"/>
                <a:tab pos="1208405" algn="l"/>
                <a:tab pos="1657350" algn="l"/>
                <a:tab pos="2106930" algn="l"/>
                <a:tab pos="2555875" algn="l"/>
                <a:tab pos="3005455" algn="l"/>
                <a:tab pos="3454400" algn="l"/>
                <a:tab pos="3903980" algn="l"/>
                <a:tab pos="4352925" algn="l"/>
                <a:tab pos="4802505" algn="l"/>
                <a:tab pos="5251450" algn="l"/>
                <a:tab pos="5701030" algn="l"/>
                <a:tab pos="6149975" algn="l"/>
                <a:tab pos="6599555" algn="l"/>
                <a:tab pos="7048500" algn="l"/>
                <a:tab pos="7498080" algn="l"/>
                <a:tab pos="7947025" algn="l"/>
                <a:tab pos="8396605" algn="l"/>
                <a:tab pos="8845550" algn="l"/>
                <a:tab pos="929513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           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 = 2.9979 x 10</a:t>
            </a:r>
            <a:r>
              <a:rPr lang="en-US" altLang="x-none" sz="1600" b="1" baseline="37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8</a:t>
            </a:r>
            <a:r>
              <a:rPr lang="en-US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m/s</a:t>
            </a:r>
            <a:endParaRPr lang="en-US" altLang="x-none" sz="1600" b="1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0492" name="Picture 20491"/>
          <p:cNvPicPr>
            <a:picLocks noChangeAspect="1"/>
          </p:cNvPicPr>
          <p:nvPr/>
        </p:nvPicPr>
        <p:blipFill>
          <a:blip r:embed="rId1"/>
          <a:srcRect l="32462" t="2583" r="33134" b="85179"/>
          <a:stretch>
            <a:fillRect/>
          </a:stretch>
        </p:blipFill>
        <p:spPr>
          <a:xfrm>
            <a:off x="396875" y="5903913"/>
            <a:ext cx="1152525" cy="50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3" name="Picture 20492"/>
          <p:cNvPicPr>
            <a:picLocks noChangeAspect="1"/>
          </p:cNvPicPr>
          <p:nvPr/>
        </p:nvPicPr>
        <p:blipFill>
          <a:blip r:embed="rId1"/>
          <a:srcRect l="32462" t="14864" r="33134" b="76399"/>
          <a:stretch>
            <a:fillRect/>
          </a:stretch>
        </p:blipFill>
        <p:spPr>
          <a:xfrm>
            <a:off x="3311525" y="5832475"/>
            <a:ext cx="1079500" cy="360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4" name="Picture 20493"/>
          <p:cNvPicPr>
            <a:picLocks noChangeAspect="1"/>
          </p:cNvPicPr>
          <p:nvPr/>
        </p:nvPicPr>
        <p:blipFill>
          <a:blip r:embed="rId1"/>
          <a:srcRect l="32462" t="24706" r="33655" b="63058"/>
          <a:stretch>
            <a:fillRect/>
          </a:stretch>
        </p:blipFill>
        <p:spPr>
          <a:xfrm>
            <a:off x="1871663" y="5795963"/>
            <a:ext cx="1116012" cy="503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95" name="Picture 2049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0313" y="647700"/>
            <a:ext cx="3887787" cy="34559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96" name="Straight Connector 20495"/>
          <p:cNvSpPr/>
          <p:nvPr/>
        </p:nvSpPr>
        <p:spPr>
          <a:xfrm flipH="1">
            <a:off x="2359025" y="5688013"/>
            <a:ext cx="2820988" cy="1587"/>
          </a:xfrm>
          <a:prstGeom prst="line">
            <a:avLst/>
          </a:prstGeom>
          <a:ln w="54000" cap="flat" cmpd="sng">
            <a:solidFill>
              <a:srgbClr val="0047FF"/>
            </a:solidFill>
            <a:prstDash val="solid"/>
            <a:miter/>
            <a:headEnd type="triangle" w="med" len="med"/>
            <a:tailEnd type="none" w="med" len="med"/>
          </a:ln>
        </p:spPr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48129" name="Picture 481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20725" y="1069975"/>
            <a:ext cx="7848600" cy="4824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Subtitle 2"/>
          <p:cNvSpPr/>
          <p:nvPr>
            <p:ph type="subTitle" idx="1"/>
          </p:nvPr>
        </p:nvSpPr>
        <p:spPr/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49153" name="Title 49152"/>
          <p:cNvSpPr>
            <a:spLocks noGrp="1"/>
          </p:cNvSpPr>
          <p:nvPr>
            <p:ph type="title"/>
          </p:nvPr>
        </p:nvSpPr>
        <p:spPr>
          <a:xfrm>
            <a:off x="674688" y="476250"/>
            <a:ext cx="7645400" cy="831850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</a:rPr>
              <a:t>Experimentos de Kirchhoff e Bunsen</a:t>
            </a:r>
            <a:endParaRPr lang="en-US" altLang="x-none" sz="2400" kern="1200" baseline="0" dirty="0" err="1">
              <a:solidFill>
                <a:srgbClr val="0000FF"/>
              </a:solidFill>
              <a:latin typeface="PT Sans" pitchFamily="32" charset="0"/>
              <a:ea typeface="ヒラギノ角ゴ Pro W3" charset="0"/>
            </a:endParaRPr>
          </a:p>
        </p:txBody>
      </p:sp>
      <p:sp>
        <p:nvSpPr>
          <p:cNvPr id="49154" name="Subtitle 49153"/>
          <p:cNvSpPr>
            <a:spLocks noGrp="1"/>
          </p:cNvSpPr>
          <p:nvPr>
            <p:ph type="subTitle" idx="1"/>
          </p:nvPr>
        </p:nvSpPr>
        <p:spPr>
          <a:xfrm>
            <a:off x="647700" y="4176713"/>
            <a:ext cx="7848600" cy="2447925"/>
          </a:xfrm>
        </p:spPr>
        <p:txBody>
          <a:bodyPr wrap="square" lIns="0" tIns="0" rIns="0" bIns="0" anchor="ctr" anchorCtr="0"/>
          <a:p>
            <a:pPr algn="just" defTabSz="449580">
              <a:buClrTx/>
              <a:buSzPct val="100000"/>
              <a:buFontTx/>
              <a:buNone/>
              <a:tabLst>
                <a:tab pos="0" algn="l"/>
                <a:tab pos="104775" algn="l"/>
                <a:tab pos="554355" algn="l"/>
                <a:tab pos="1003300" algn="l"/>
                <a:tab pos="1452880" algn="l"/>
                <a:tab pos="1901825" algn="l"/>
                <a:tab pos="2351405" algn="l"/>
                <a:tab pos="2800350" algn="l"/>
                <a:tab pos="3249930" algn="l"/>
                <a:tab pos="3698875" algn="l"/>
                <a:tab pos="4148455" algn="l"/>
                <a:tab pos="4597400" algn="l"/>
                <a:tab pos="5046980" algn="l"/>
                <a:tab pos="5495925" algn="l"/>
                <a:tab pos="5945505" algn="l"/>
                <a:tab pos="6394450" algn="l"/>
                <a:tab pos="6844030" algn="l"/>
                <a:tab pos="7292975" algn="l"/>
                <a:tab pos="7742555" algn="l"/>
                <a:tab pos="8191500" algn="l"/>
                <a:tab pos="8641080" algn="l"/>
              </a:tabLst>
            </a:pPr>
            <a:r>
              <a:rPr lang="en-US" altLang="x-none" sz="2000" kern="1200" baseline="0" dirty="0" err="1">
                <a:latin typeface="New York" charset="0"/>
                <a:ea typeface="ヒラギノ角ゴ Pro W3" charset="0"/>
              </a:rPr>
              <a:t>Após muitas observações Kirchhoff e Bunsen concluíram que cada elemento químico produzia suas próprias linhas/raias, o que significava que, vistos através do prisma, cada um tinha uma assinatura própria, inconfundível.</a:t>
            </a:r>
            <a:endParaRPr lang="en-US" altLang="x-none" sz="2000" kern="1200" baseline="0" dirty="0" err="1">
              <a:latin typeface="New York" charset="0"/>
              <a:ea typeface="ヒラギノ角ゴ Pro W3" charset="0"/>
            </a:endParaRPr>
          </a:p>
        </p:txBody>
      </p:sp>
      <p:pic>
        <p:nvPicPr>
          <p:cNvPr id="49155" name="Picture 49154"/>
          <p:cNvPicPr>
            <a:picLocks noChangeAspect="1"/>
          </p:cNvPicPr>
          <p:nvPr/>
        </p:nvPicPr>
        <p:blipFill>
          <a:blip r:embed="rId1"/>
          <a:srcRect b="63887"/>
          <a:stretch>
            <a:fillRect/>
          </a:stretch>
        </p:blipFill>
        <p:spPr>
          <a:xfrm>
            <a:off x="950913" y="1285875"/>
            <a:ext cx="7400925" cy="1450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156" name="Picture 49155"/>
          <p:cNvPicPr>
            <a:picLocks noChangeAspect="1"/>
          </p:cNvPicPr>
          <p:nvPr/>
        </p:nvPicPr>
        <p:blipFill>
          <a:blip r:embed="rId2"/>
          <a:srcRect t="22354" r="1466" b="33310"/>
          <a:stretch>
            <a:fillRect/>
          </a:stretch>
        </p:blipFill>
        <p:spPr>
          <a:xfrm>
            <a:off x="1252538" y="2808288"/>
            <a:ext cx="6594475" cy="18002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0177" name="Title 50176"/>
          <p:cNvSpPr>
            <a:spLocks noGrp="1"/>
          </p:cNvSpPr>
          <p:nvPr>
            <p:ph type="title"/>
          </p:nvPr>
        </p:nvSpPr>
        <p:spPr>
          <a:xfrm>
            <a:off x="674688" y="476250"/>
            <a:ext cx="7645400" cy="831850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</a:rPr>
              <a:t>Espectro de absorção … e respectiva forma gráfica </a:t>
            </a:r>
            <a:br>
              <a:rPr lang="en-US" altLang="x-none" sz="2400" kern="1200" baseline="0" dirty="0" err="1">
                <a:solidFill>
                  <a:srgbClr val="0000FF"/>
                </a:solidFill>
                <a:latin typeface="PT Sans" pitchFamily="32" charset="0"/>
                <a:ea typeface="ヒラギノ角ゴ Pro W3" charset="0"/>
              </a:rPr>
            </a:br>
            <a:r>
              <a:rPr lang="en-US" altLang="x-none" sz="1800" kern="1200" baseline="0" dirty="0" err="1">
                <a:latin typeface="PT Sans" pitchFamily="32" charset="0"/>
                <a:ea typeface="ヒラギノ角ゴ Pro W3" charset="0"/>
              </a:rPr>
              <a:t>...identificação de algumas linhas</a:t>
            </a:r>
            <a:endParaRPr lang="en-US" altLang="x-none" sz="1800" kern="1200" baseline="0" dirty="0" err="1">
              <a:latin typeface="PT Sans" pitchFamily="32" charset="0"/>
              <a:ea typeface="ヒラギノ角ゴ Pro W3" charset="0"/>
            </a:endParaRPr>
          </a:p>
        </p:txBody>
      </p:sp>
      <p:pic>
        <p:nvPicPr>
          <p:cNvPr id="50178" name="Picture 5017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0113" y="1368425"/>
            <a:ext cx="7343775" cy="424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1201" name="Title 51200"/>
          <p:cNvSpPr>
            <a:spLocks noGrp="1"/>
          </p:cNvSpPr>
          <p:nvPr>
            <p:ph type="title"/>
          </p:nvPr>
        </p:nvSpPr>
        <p:spPr>
          <a:xfrm>
            <a:off x="709613" y="1200150"/>
            <a:ext cx="7645400" cy="620713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0000FF"/>
                </a:solidFill>
                <a:latin typeface="PT Sans" pitchFamily="32" charset="0"/>
              </a:rPr>
              <a:t>      Linhas de Absorção          Linhas de Emissão</a:t>
            </a:r>
            <a:endParaRPr lang="en-US" altLang="x-none" sz="24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51202" name="Picture 512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6463" y="1976438"/>
            <a:ext cx="7181850" cy="4098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03" name="Text Box 51202"/>
          <p:cNvSpPr txBox="1"/>
          <p:nvPr/>
        </p:nvSpPr>
        <p:spPr>
          <a:xfrm>
            <a:off x="1936750" y="4764088"/>
            <a:ext cx="2271713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Espectro de Absorção</a:t>
            </a: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51204" name="Text Box 51203"/>
          <p:cNvSpPr txBox="1"/>
          <p:nvPr/>
        </p:nvSpPr>
        <p:spPr>
          <a:xfrm>
            <a:off x="5630863" y="3606800"/>
            <a:ext cx="2089150" cy="3365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Espectro de Emissão, provocado por gás...</a:t>
            </a: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2225" name="Text Box 52224"/>
          <p:cNvSpPr txBox="1"/>
          <p:nvPr/>
        </p:nvSpPr>
        <p:spPr>
          <a:xfrm>
            <a:off x="674688" y="152400"/>
            <a:ext cx="7648575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dirty="0" err="1">
                <a:solidFill>
                  <a:srgbClr val="0000FF"/>
                </a:solidFill>
                <a:latin typeface="New York" charset="0"/>
              </a:rPr>
              <a:t>Leis de Kirchhoff</a:t>
            </a:r>
            <a:endParaRPr lang="pt-BR" altLang="x-none" dirty="0" err="1">
              <a:solidFill>
                <a:srgbClr val="0000FF"/>
              </a:solidFill>
              <a:latin typeface="New York" charset="0"/>
            </a:endParaRPr>
          </a:p>
        </p:txBody>
      </p:sp>
      <p:sp>
        <p:nvSpPr>
          <p:cNvPr id="52226" name="Text Box 52225"/>
          <p:cNvSpPr txBox="1"/>
          <p:nvPr/>
        </p:nvSpPr>
        <p:spPr>
          <a:xfrm>
            <a:off x="134938" y="927100"/>
            <a:ext cx="8734425" cy="63976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3055" indent="-2971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PT Sans" pitchFamily="32" charset="0"/>
              </a:rPr>
              <a:t>3 tipos de espectro observado</a:t>
            </a:r>
            <a:endParaRPr lang="pt-BR" altLang="x-none" sz="2000" dirty="0" err="1">
              <a:solidFill>
                <a:srgbClr val="000000"/>
              </a:solidFill>
              <a:latin typeface="PT Sans" pitchFamily="32" charset="0"/>
            </a:endParaRPr>
          </a:p>
        </p:txBody>
      </p:sp>
      <p:pic>
        <p:nvPicPr>
          <p:cNvPr id="52227" name="Picture 522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3663" y="1905000"/>
            <a:ext cx="8745537" cy="45291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3249" name="Text Box 53248"/>
          <p:cNvSpPr txBox="1"/>
          <p:nvPr/>
        </p:nvSpPr>
        <p:spPr>
          <a:xfrm>
            <a:off x="674688" y="285750"/>
            <a:ext cx="7648575" cy="6858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chemeClr val="accent4"/>
                </a:solidFill>
                <a:latin typeface="PT Sans" pitchFamily="32" charset="0"/>
              </a:rPr>
              <a:t>Leis de Kirchhoff</a:t>
            </a:r>
            <a:endParaRPr lang="fr-FR" altLang="x-none" dirty="0" err="1">
              <a:solidFill>
                <a:schemeClr val="accent4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fr-FR" altLang="x-none" dirty="0" err="1">
              <a:solidFill>
                <a:schemeClr val="accent4"/>
              </a:solidFill>
              <a:latin typeface="PT Sans" pitchFamily="32" charset="0"/>
            </a:endParaRPr>
          </a:p>
        </p:txBody>
      </p:sp>
      <p:sp>
        <p:nvSpPr>
          <p:cNvPr id="53250" name="Text Box 53249"/>
          <p:cNvSpPr txBox="1"/>
          <p:nvPr/>
        </p:nvSpPr>
        <p:spPr>
          <a:xfrm>
            <a:off x="228600" y="1341755"/>
            <a:ext cx="8359775" cy="269430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297180" indent="-297180"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297180" algn="l"/>
                <a:tab pos="744855" algn="l"/>
                <a:tab pos="1193800" algn="l"/>
                <a:tab pos="1643380" algn="l"/>
                <a:tab pos="2092325" algn="l"/>
                <a:tab pos="2541905" algn="l"/>
                <a:tab pos="2990850" algn="l"/>
                <a:tab pos="3440430" algn="l"/>
                <a:tab pos="3889375" algn="l"/>
                <a:tab pos="4338955" algn="l"/>
                <a:tab pos="4787900" algn="l"/>
                <a:tab pos="5237480" algn="l"/>
                <a:tab pos="5686425" algn="l"/>
                <a:tab pos="6136005" algn="l"/>
                <a:tab pos="6584950" algn="l"/>
                <a:tab pos="7034530" algn="l"/>
                <a:tab pos="7483475" algn="l"/>
                <a:tab pos="7933055" algn="l"/>
                <a:tab pos="8382000" algn="l"/>
                <a:tab pos="8831580" algn="l"/>
                <a:tab pos="9280525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1ª: </a:t>
            </a:r>
            <a:r>
              <a:rPr lang="pt-BR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Um sólido</a:t>
            </a:r>
            <a:r>
              <a:rPr lang="en-US" altLang="pt-BR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</a:t>
            </a:r>
            <a:r>
              <a:rPr lang="pt-BR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líquido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ou um </a:t>
            </a:r>
            <a:r>
              <a:rPr lang="pt-BR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gás suficientemente denso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emite energia em todos os comprimentos de onda, de modo que produz um </a:t>
            </a:r>
            <a:r>
              <a:rPr lang="pt-BR" altLang="x-none" sz="16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espectro contínuo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de </a:t>
            </a:r>
            <a:r>
              <a:rPr lang="pt-BR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radiação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 (Fig.1)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97180" indent="-297180"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97180" algn="l"/>
                <a:tab pos="744855" algn="l"/>
                <a:tab pos="1193800" algn="l"/>
                <a:tab pos="1643380" algn="l"/>
                <a:tab pos="2092325" algn="l"/>
                <a:tab pos="2541905" algn="l"/>
                <a:tab pos="2990850" algn="l"/>
                <a:tab pos="3440430" algn="l"/>
                <a:tab pos="3889375" algn="l"/>
                <a:tab pos="4338955" algn="l"/>
                <a:tab pos="4787900" algn="l"/>
                <a:tab pos="5237480" algn="l"/>
                <a:tab pos="5686425" algn="l"/>
                <a:tab pos="6136005" algn="l"/>
                <a:tab pos="6584950" algn="l"/>
                <a:tab pos="7034530" algn="l"/>
                <a:tab pos="7483475" algn="l"/>
                <a:tab pos="7933055" algn="l"/>
                <a:tab pos="8382000" algn="l"/>
                <a:tab pos="8831580" algn="l"/>
                <a:tab pos="9280525" algn="l"/>
              </a:tabLst>
            </a:pP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97180" indent="-297180"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297180" algn="l"/>
                <a:tab pos="744855" algn="l"/>
                <a:tab pos="1193800" algn="l"/>
                <a:tab pos="1643380" algn="l"/>
                <a:tab pos="2092325" algn="l"/>
                <a:tab pos="2541905" algn="l"/>
                <a:tab pos="2990850" algn="l"/>
                <a:tab pos="3440430" algn="l"/>
                <a:tab pos="3889375" algn="l"/>
                <a:tab pos="4338955" algn="l"/>
                <a:tab pos="4787900" algn="l"/>
                <a:tab pos="5237480" algn="l"/>
                <a:tab pos="5686425" algn="l"/>
                <a:tab pos="6136005" algn="l"/>
                <a:tab pos="6584950" algn="l"/>
                <a:tab pos="7034530" algn="l"/>
                <a:tab pos="7483475" algn="l"/>
                <a:tab pos="7933055" algn="l"/>
                <a:tab pos="8382000" algn="l"/>
                <a:tab pos="8831580" algn="l"/>
                <a:tab pos="9280525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2ª: Um </a:t>
            </a:r>
            <a:r>
              <a:rPr lang="pt-BR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gás quente de baixa densidade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emite luz cujo espectro consiste apenas de </a:t>
            </a:r>
            <a:r>
              <a:rPr lang="pt-BR" altLang="x-none" sz="16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linhas de emissão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características da composição química do gás. (Fig.2)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97180" indent="-297180"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297180" algn="l"/>
                <a:tab pos="744855" algn="l"/>
                <a:tab pos="1193800" algn="l"/>
                <a:tab pos="1643380" algn="l"/>
                <a:tab pos="2092325" algn="l"/>
                <a:tab pos="2541905" algn="l"/>
                <a:tab pos="2990850" algn="l"/>
                <a:tab pos="3440430" algn="l"/>
                <a:tab pos="3889375" algn="l"/>
                <a:tab pos="4338955" algn="l"/>
                <a:tab pos="4787900" algn="l"/>
                <a:tab pos="5237480" algn="l"/>
                <a:tab pos="5686425" algn="l"/>
                <a:tab pos="6136005" algn="l"/>
                <a:tab pos="6584950" algn="l"/>
                <a:tab pos="7034530" algn="l"/>
                <a:tab pos="7483475" algn="l"/>
                <a:tab pos="7933055" algn="l"/>
                <a:tab pos="8382000" algn="l"/>
                <a:tab pos="8831580" algn="l"/>
                <a:tab pos="9280525" algn="l"/>
              </a:tabLst>
            </a:pP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297180" indent="-297180"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297180" algn="l"/>
                <a:tab pos="744855" algn="l"/>
                <a:tab pos="1193800" algn="l"/>
                <a:tab pos="1643380" algn="l"/>
                <a:tab pos="2092325" algn="l"/>
                <a:tab pos="2541905" algn="l"/>
                <a:tab pos="2990850" algn="l"/>
                <a:tab pos="3440430" algn="l"/>
                <a:tab pos="3889375" algn="l"/>
                <a:tab pos="4338955" algn="l"/>
                <a:tab pos="4787900" algn="l"/>
                <a:tab pos="5237480" algn="l"/>
                <a:tab pos="5686425" algn="l"/>
                <a:tab pos="6136005" algn="l"/>
                <a:tab pos="6584950" algn="l"/>
                <a:tab pos="7034530" algn="l"/>
                <a:tab pos="7483475" algn="l"/>
                <a:tab pos="7933055" algn="l"/>
                <a:tab pos="8382000" algn="l"/>
                <a:tab pos="8831580" algn="l"/>
                <a:tab pos="9280525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3ª: Um gás frio de baixa densidade absorve certos comprimentos de onda quando uma luz contínua o atravessa, de modo que o espectro resultante será um </a:t>
            </a:r>
            <a:r>
              <a:rPr lang="pt-BR" altLang="x-none" sz="1600" b="1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contínuo superposto por linhas de absorção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características da composição química do gás. (Fig.3)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53251" name="Picture 5325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0275" y="4097338"/>
            <a:ext cx="4114800" cy="2743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Text Box 53251"/>
          <p:cNvSpPr txBox="1"/>
          <p:nvPr/>
        </p:nvSpPr>
        <p:spPr>
          <a:xfrm>
            <a:off x="6829425" y="4321175"/>
            <a:ext cx="6381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Fig.1</a:t>
            </a:r>
            <a:endParaRPr lang="en-US" altLang="x-none" sz="1600" baseline="0" dirty="0" err="1">
              <a:solidFill>
                <a:srgbClr val="000000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53253" name="Text Box 53252"/>
          <p:cNvSpPr txBox="1"/>
          <p:nvPr/>
        </p:nvSpPr>
        <p:spPr>
          <a:xfrm>
            <a:off x="6881813" y="5211763"/>
            <a:ext cx="763587" cy="6397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Fig.2</a:t>
            </a:r>
            <a:endParaRPr lang="en-US" altLang="x-none" sz="1600" baseline="0" dirty="0" err="1">
              <a:solidFill>
                <a:srgbClr val="000000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53254" name="Text Box 53253"/>
          <p:cNvSpPr txBox="1"/>
          <p:nvPr/>
        </p:nvSpPr>
        <p:spPr>
          <a:xfrm>
            <a:off x="6867525" y="6048375"/>
            <a:ext cx="6381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PT Sans" pitchFamily="32" charset="0"/>
                <a:cs typeface="Noteworthy" charset="0"/>
              </a:rPr>
              <a:t>Fig.3</a:t>
            </a:r>
            <a:endParaRPr lang="en-US" altLang="x-none" sz="1600" baseline="0" dirty="0" err="1">
              <a:solidFill>
                <a:srgbClr val="000000"/>
              </a:solidFill>
              <a:latin typeface="PT Sans" pitchFamily="32" charset="0"/>
              <a:ea typeface="Noteworthy" charset="0"/>
            </a:endParaRPr>
          </a:p>
        </p:txBody>
      </p:sp>
      <p:sp>
        <p:nvSpPr>
          <p:cNvPr id="53255" name="Text Box 53254"/>
          <p:cNvSpPr txBox="1"/>
          <p:nvPr/>
        </p:nvSpPr>
        <p:spPr>
          <a:xfrm>
            <a:off x="549275" y="690880"/>
            <a:ext cx="8093075" cy="63119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3055" indent="-2971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400" dirty="0" err="1">
                <a:solidFill>
                  <a:schemeClr val="accent6"/>
                </a:solidFill>
                <a:latin typeface="PT Sans" pitchFamily="32" charset="0"/>
              </a:rPr>
              <a:t>Nos anos 1860, Gustav Kirchhoff formula as leis que resumem os 3 tipos de espectro possíveis:</a:t>
            </a:r>
            <a:endParaRPr lang="pt-BR" altLang="x-none" sz="1400" dirty="0" err="1">
              <a:solidFill>
                <a:schemeClr val="accent6"/>
              </a:solidFill>
              <a:latin typeface="PT Sans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4273" name="Text Box 54272"/>
          <p:cNvSpPr txBox="1"/>
          <p:nvPr/>
        </p:nvSpPr>
        <p:spPr>
          <a:xfrm>
            <a:off x="674688" y="152400"/>
            <a:ext cx="7646987" cy="5924550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p>
            <a:pPr algn="ctr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Qual a natureza das linhas espectrais?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...a resposta está vinculada ao conceito de átomo...</a:t>
            </a:r>
            <a:endParaRPr lang="en-US" altLang="x-none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5297" name="Text Box 55296"/>
          <p:cNvSpPr txBox="1"/>
          <p:nvPr/>
        </p:nvSpPr>
        <p:spPr>
          <a:xfrm>
            <a:off x="674688" y="1524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FF"/>
                </a:solidFill>
                <a:latin typeface="PT Sans" pitchFamily="32" charset="0"/>
              </a:rPr>
              <a:t>Modelos Atômicos</a:t>
            </a:r>
            <a:endParaRPr lang="fr-FR" altLang="x-none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55298" name="Text Box 55297"/>
          <p:cNvSpPr txBox="1"/>
          <p:nvPr/>
        </p:nvSpPr>
        <p:spPr>
          <a:xfrm>
            <a:off x="304800" y="914400"/>
            <a:ext cx="8564563" cy="50196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noção de átomo surgiu na Grécia no </a:t>
            </a:r>
            <a:r>
              <a:rPr lang="en-US" altLang="pt-BR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éc. V a.C. proposta por Leucipo e Demócrito.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694055" lvl="1" indent="-263525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átomo = partícula indivisível, em grego.</a:t>
            </a:r>
            <a:endParaRPr lang="pt-BR" altLang="x-none" sz="20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Em 1808, John Dalton sugere que os átomos de um mesmo elemento são </a:t>
            </a:r>
            <a:r>
              <a:rPr lang="pt-BR" altLang="x-none" sz="20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idênticos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rtl="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55299" name="Picture 5529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2800" y="2884488"/>
            <a:ext cx="1493838" cy="1828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0" name="Picture 552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75" y="2840038"/>
            <a:ext cx="1727200" cy="176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5301" name="Picture 55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000" y="2274888"/>
            <a:ext cx="2593975" cy="2917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5302" name="Text Box 55301"/>
          <p:cNvSpPr txBox="1"/>
          <p:nvPr/>
        </p:nvSpPr>
        <p:spPr>
          <a:xfrm>
            <a:off x="6319838" y="1704975"/>
            <a:ext cx="1905000" cy="5810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John Dalton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1766 - 1844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6321" name="Text Box 56320"/>
          <p:cNvSpPr txBox="1"/>
          <p:nvPr/>
        </p:nvSpPr>
        <p:spPr>
          <a:xfrm>
            <a:off x="674688" y="1524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6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Modelos Atômicos</a:t>
            </a:r>
            <a:endParaRPr lang="fr-FR" altLang="x-none" sz="26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56322" name="Text Box 56321"/>
          <p:cNvSpPr txBox="1"/>
          <p:nvPr/>
        </p:nvSpPr>
        <p:spPr>
          <a:xfrm>
            <a:off x="3071813" y="987425"/>
            <a:ext cx="5705475" cy="37274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30200" indent="-302895"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Em 1911, Ernest Rutherford realiza alguns experimentos e verifica que a maioria do feixe de luz que atravessa a placa metálica não se desvia significativamente da direção de incidência. Conclui que o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atomo não era maciço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 sim constituído por imensos vazios.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30200" indent="-302895"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Propõe o primeiro modelo atômico moderno, composto por um </a:t>
            </a:r>
            <a:r>
              <a:rPr lang="pt-BR" altLang="x-none" sz="18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núcleo compacto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 com carga positiva, e por partículas de carga negativa que orbitam o núcleo.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30200" indent="-302895"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716280" lvl="1" indent="-260350"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30200" algn="l"/>
                <a:tab pos="777875" algn="l"/>
                <a:tab pos="1227455" algn="l"/>
                <a:tab pos="1676400" algn="l"/>
                <a:tab pos="2125980" algn="l"/>
                <a:tab pos="2574925" algn="l"/>
                <a:tab pos="3024505" algn="l"/>
                <a:tab pos="3473450" algn="l"/>
                <a:tab pos="3923030" algn="l"/>
                <a:tab pos="4371975" algn="l"/>
                <a:tab pos="4821555" algn="l"/>
                <a:tab pos="5270500" algn="l"/>
                <a:tab pos="5720080" algn="l"/>
                <a:tab pos="6169025" algn="l"/>
                <a:tab pos="6618605" algn="l"/>
                <a:tab pos="7067550" algn="l"/>
                <a:tab pos="7517130" algn="l"/>
                <a:tab pos="7966075" algn="l"/>
                <a:tab pos="8415655" algn="l"/>
                <a:tab pos="8864600" algn="l"/>
                <a:tab pos="9314180" algn="l"/>
              </a:tabLst>
            </a:pP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56323" name="Picture 563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0" y="1362075"/>
            <a:ext cx="2911475" cy="424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6324" name="Text Box 56323"/>
          <p:cNvSpPr txBox="1"/>
          <p:nvPr/>
        </p:nvSpPr>
        <p:spPr>
          <a:xfrm>
            <a:off x="155575" y="5629275"/>
            <a:ext cx="3095625" cy="6429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Ernest Rutherford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1871 - 1937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56325" name="Picture 563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638" y="3706813"/>
            <a:ext cx="4908550" cy="31702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6" name="Picture 56325"/>
          <p:cNvPicPr>
            <a:picLocks noChangeAspect="1"/>
          </p:cNvPicPr>
          <p:nvPr/>
        </p:nvPicPr>
        <p:blipFill>
          <a:blip r:embed="rId3"/>
          <a:srcRect l="63643" t="8388" r="3725" b="54198"/>
          <a:stretch>
            <a:fillRect/>
          </a:stretch>
        </p:blipFill>
        <p:spPr>
          <a:xfrm>
            <a:off x="3324225" y="5170488"/>
            <a:ext cx="758825" cy="615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327" name="Picture 56326"/>
          <p:cNvPicPr>
            <a:picLocks noChangeAspect="1"/>
          </p:cNvPicPr>
          <p:nvPr/>
        </p:nvPicPr>
        <p:blipFill>
          <a:blip r:embed="rId3"/>
          <a:srcRect l="63643" t="56064" r="5180"/>
          <a:stretch>
            <a:fillRect/>
          </a:stretch>
        </p:blipFill>
        <p:spPr>
          <a:xfrm>
            <a:off x="3455988" y="5786438"/>
            <a:ext cx="628650" cy="5111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7345" name="Text Box 57344"/>
          <p:cNvSpPr txBox="1"/>
          <p:nvPr/>
        </p:nvSpPr>
        <p:spPr>
          <a:xfrm>
            <a:off x="674688" y="1524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FF"/>
                </a:solidFill>
                <a:latin typeface="PT Sans" pitchFamily="32" charset="0"/>
              </a:rPr>
              <a:t>1</a:t>
            </a:r>
            <a:r>
              <a:rPr lang="fr-FR" altLang="x-none" u="sng" baseline="40000" dirty="0" err="1">
                <a:solidFill>
                  <a:srgbClr val="0000FF"/>
                </a:solidFill>
                <a:latin typeface="PT Sans" pitchFamily="32" charset="0"/>
              </a:rPr>
              <a:t>o</a:t>
            </a:r>
            <a:r>
              <a:rPr lang="fr-FR" altLang="x-none" u="sng" dirty="0" err="1">
                <a:solidFill>
                  <a:srgbClr val="0000FF"/>
                </a:solidFill>
                <a:latin typeface="PT Sans" pitchFamily="32" charset="0"/>
              </a:rPr>
              <a:t> Modelo Atômico</a:t>
            </a:r>
            <a:endParaRPr lang="fr-FR" altLang="x-none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57346" name="Text Box 57345"/>
          <p:cNvSpPr txBox="1"/>
          <p:nvPr/>
        </p:nvSpPr>
        <p:spPr>
          <a:xfrm>
            <a:off x="3270250" y="3155950"/>
            <a:ext cx="5705475" cy="37274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Os elétrons não tem órbitas definidas ao redor do núcleo.</a:t>
            </a: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algn="l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</a:t>
            </a: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 Grave problema:</a:t>
            </a:r>
            <a:r>
              <a:rPr lang="pt-BR" altLang="x-none" sz="1600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ヒラギノ角ゴ Pro W3" charset="0"/>
              </a:rPr>
              <a:t> </a:t>
            </a:r>
            <a:r>
              <a:rPr lang="pt-BR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ヒラギノ角ゴ Pro W3" charset="0"/>
              </a:rPr>
              <a:t>elétrons em órbita</a:t>
            </a:r>
            <a:endParaRPr lang="pt-BR" altLang="x-none" sz="1600" b="1" baseline="0" dirty="0" err="1">
              <a:solidFill>
                <a:srgbClr val="FF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ヒラギノ角ゴ Pro W3" charset="0"/>
              </a:rPr>
              <a:t>  estão sempre acelerados, logo </a:t>
            </a:r>
            <a:endParaRPr lang="pt-BR" altLang="x-none" sz="1600" b="1" baseline="0" dirty="0" err="1">
              <a:solidFill>
                <a:srgbClr val="FF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ヒラギノ角ゴ Pro W3" charset="0"/>
              </a:rPr>
              <a:t>  deveriam emitir energia (radiação), </a:t>
            </a:r>
            <a:endParaRPr lang="pt-BR" altLang="x-none" sz="1600" b="1" baseline="0" dirty="0" err="1">
              <a:solidFill>
                <a:srgbClr val="FF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ヒラギノ角ゴ Pro W3" charset="0"/>
              </a:rPr>
              <a:t>  espiralar e cair no núcleo. </a:t>
            </a:r>
            <a:endParaRPr lang="pt-BR" altLang="x-none" sz="1600" b="1" baseline="0" dirty="0" err="1">
              <a:solidFill>
                <a:srgbClr val="FF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algn="just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...Portanto, sem sustentação...</a:t>
            </a:r>
            <a:endParaRPr lang="pt-BR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57347" name="Picture 5734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781800" y="3798570"/>
            <a:ext cx="1993265" cy="22688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348" name="Picture 573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" y="1362075"/>
            <a:ext cx="2911475" cy="42497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7349" name="Text Box 57348"/>
          <p:cNvSpPr txBox="1"/>
          <p:nvPr/>
        </p:nvSpPr>
        <p:spPr>
          <a:xfrm>
            <a:off x="155575" y="5629275"/>
            <a:ext cx="3095625" cy="6429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Ernest Rutherford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1871 - 1937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57350" name="Text Box 57349"/>
          <p:cNvSpPr txBox="1"/>
          <p:nvPr/>
        </p:nvSpPr>
        <p:spPr>
          <a:xfrm>
            <a:off x="3309938" y="5464175"/>
            <a:ext cx="3232150" cy="1311275"/>
          </a:xfrm>
          <a:prstGeom prst="rect">
            <a:avLst/>
          </a:prstGeom>
          <a:noFill/>
          <a:ln w="28440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0000" tIns="46800" rIns="90000" bIns="46800" anchor="t" anchorCtr="0">
            <a:spAutoFit/>
          </a:bodyPr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  <a:cs typeface="New York" charset="0"/>
              </a:rPr>
              <a:t>Se o átomo de hidrogênio fosse do tamanho de um campo de futebol, o núcleo teria 1mm de diâmetro. Revela a natureza das emissões de radiação..... 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  <a:ea typeface="New York" charset="0"/>
            </a:endParaRPr>
          </a:p>
        </p:txBody>
      </p:sp>
      <p:sp>
        <p:nvSpPr>
          <p:cNvPr id="57351" name="Text Box 57350"/>
          <p:cNvSpPr txBox="1"/>
          <p:nvPr/>
        </p:nvSpPr>
        <p:spPr>
          <a:xfrm>
            <a:off x="3376613" y="1279525"/>
            <a:ext cx="5402262" cy="196373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Propõe o primeiro modelo atômico moderno, estruturado da seguinte forma: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Um </a:t>
            </a:r>
            <a:r>
              <a:rPr lang="en-US" altLang="x-none" sz="18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núcleo compacto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com carga positiva, e partículas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de carga negativa que orbitam o núcleo. (Fig. )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graphicFrame>
        <p:nvGraphicFramePr>
          <p:cNvPr id="21505" name="Object 21504"/>
          <p:cNvGraphicFramePr>
            <a:graphicFrameLocks noChangeAspect="1"/>
          </p:cNvGraphicFramePr>
          <p:nvPr/>
        </p:nvGraphicFramePr>
        <p:xfrm>
          <a:off x="674688" y="1976438"/>
          <a:ext cx="7613650" cy="3960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632065" imgH="3959860" progId="">
                  <p:embed/>
                </p:oleObj>
              </mc:Choice>
              <mc:Fallback>
                <p:oleObj name="" r:id="rId1" imgW="7632065" imgH="3959860" progId="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674688" y="1976438"/>
                        <a:ext cx="7613650" cy="3960812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06" name="Picture 2150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8" y="503238"/>
            <a:ext cx="7991475" cy="58324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8369" name="Text Box 58368"/>
          <p:cNvSpPr txBox="1"/>
          <p:nvPr/>
        </p:nvSpPr>
        <p:spPr>
          <a:xfrm>
            <a:off x="-833437" y="1524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dirty="0" err="1">
                <a:solidFill>
                  <a:srgbClr val="0000FF"/>
                </a:solidFill>
                <a:latin typeface="PT Sans" pitchFamily="32" charset="0"/>
              </a:rPr>
              <a:t>Modelo Atômico de Rutherford </a:t>
            </a:r>
            <a:endParaRPr lang="fr-FR" altLang="x-none" sz="2200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dirty="0" err="1">
                <a:solidFill>
                  <a:srgbClr val="0000FF"/>
                </a:solidFill>
                <a:latin typeface="PT Sans" pitchFamily="32" charset="0"/>
              </a:rPr>
              <a:t>é substituído pelo de Bohr</a:t>
            </a:r>
            <a:endParaRPr lang="fr-FR" altLang="x-none" sz="22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58370" name="Picture 5836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2638" y="44450"/>
            <a:ext cx="1782762" cy="1876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1" name="Text Box 58370"/>
          <p:cNvSpPr txBox="1"/>
          <p:nvPr/>
        </p:nvSpPr>
        <p:spPr>
          <a:xfrm>
            <a:off x="7116763" y="1889125"/>
            <a:ext cx="1754187" cy="458788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Niels Henrik David Bohr </a:t>
            </a:r>
            <a:endParaRPr lang="pt-BR" altLang="x-none" sz="1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(1885-1962)</a:t>
            </a:r>
            <a:endParaRPr lang="pt-BR" altLang="x-none" sz="1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58372" name="Picture 5837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638" y="3883025"/>
            <a:ext cx="2247900" cy="2143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3" name="Straight Connector 58372"/>
          <p:cNvSpPr/>
          <p:nvPr/>
        </p:nvSpPr>
        <p:spPr>
          <a:xfrm flipV="1">
            <a:off x="542925" y="3994150"/>
            <a:ext cx="1743075" cy="2008188"/>
          </a:xfrm>
          <a:prstGeom prst="line">
            <a:avLst/>
          </a:prstGeom>
          <a:ln w="38160" cap="flat" cmpd="sng">
            <a:solidFill>
              <a:srgbClr val="F0192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8374" name="Straight Connector 58373"/>
          <p:cNvSpPr/>
          <p:nvPr/>
        </p:nvSpPr>
        <p:spPr>
          <a:xfrm>
            <a:off x="428625" y="4108450"/>
            <a:ext cx="1947863" cy="1801813"/>
          </a:xfrm>
          <a:prstGeom prst="line">
            <a:avLst/>
          </a:prstGeom>
          <a:ln w="38160" cap="flat" cmpd="sng">
            <a:solidFill>
              <a:srgbClr val="F0192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58375" name="Text Box 58374"/>
          <p:cNvSpPr txBox="1"/>
          <p:nvPr/>
        </p:nvSpPr>
        <p:spPr>
          <a:xfrm>
            <a:off x="365125" y="6200775"/>
            <a:ext cx="2330450" cy="6397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Modelo de Rutherford não se sustenta.....!</a:t>
            </a: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pic>
        <p:nvPicPr>
          <p:cNvPr id="58376" name="Picture 583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1175" y="3800475"/>
            <a:ext cx="3246438" cy="2528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8377" name="Text Box 58376"/>
          <p:cNvSpPr txBox="1"/>
          <p:nvPr/>
        </p:nvSpPr>
        <p:spPr>
          <a:xfrm>
            <a:off x="2835275" y="6308725"/>
            <a:ext cx="305435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Modelo Atômico de Bohr</a:t>
            </a:r>
            <a:endParaRPr lang="en-US" altLang="x-none" sz="1600" b="1" u="sng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58378" name="Text Box 58377"/>
          <p:cNvSpPr txBox="1"/>
          <p:nvPr/>
        </p:nvSpPr>
        <p:spPr>
          <a:xfrm>
            <a:off x="177800" y="1216025"/>
            <a:ext cx="6873875" cy="1187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 1914, </a:t>
            </a:r>
            <a:r>
              <a:rPr lang="en-US" altLang="x-none" sz="1800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Niels Bohr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influenciado pelo cenário deixado pelas pesquisas de Planck e Einstein, utiliza uma “mistura” entre a (então) nova mecânica quântica e a clássica. Modifica o modelo de Rutherford e introduz o </a:t>
            </a:r>
            <a:r>
              <a:rPr lang="en-US" altLang="x-none" sz="1800" b="1" u="sng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conceito de orbitais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(órbitas bem definidas) para os elétrons. 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58379" name="Text Box 58378"/>
          <p:cNvSpPr txBox="1"/>
          <p:nvPr/>
        </p:nvSpPr>
        <p:spPr>
          <a:xfrm>
            <a:off x="141288" y="2468563"/>
            <a:ext cx="8229600" cy="118903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Isto significa que os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elétrons podem ocupar somente órbitas bem definidas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(quantizadas) em torno do núcleo e definidas pelo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número quântico (n)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, não emitem radiação enquanto estão na mesma órbita e que o tamanho da órbita deve conter um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número inteiro de comprimentos de onda.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58380" name="Picture 58379"/>
          <p:cNvPicPr>
            <a:picLocks noChangeAspect="1"/>
          </p:cNvPicPr>
          <p:nvPr/>
        </p:nvPicPr>
        <p:blipFill>
          <a:blip r:embed="rId4"/>
          <a:srcRect t="1527" r="35817"/>
          <a:stretch>
            <a:fillRect/>
          </a:stretch>
        </p:blipFill>
        <p:spPr>
          <a:xfrm>
            <a:off x="6300788" y="3975100"/>
            <a:ext cx="2595562" cy="25765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59393" name="Text Box 59392"/>
          <p:cNvSpPr txBox="1"/>
          <p:nvPr/>
        </p:nvSpPr>
        <p:spPr>
          <a:xfrm>
            <a:off x="731838" y="203200"/>
            <a:ext cx="7648575" cy="5492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u="sng" dirty="0" err="1">
                <a:solidFill>
                  <a:srgbClr val="0000FF"/>
                </a:solidFill>
                <a:latin typeface="PT Sans" pitchFamily="32" charset="0"/>
              </a:rPr>
              <a:t>Detalhando o Modelo Atômico de Bohr (1)</a:t>
            </a:r>
            <a:endParaRPr lang="fr-FR" altLang="x-none" sz="22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59394" name="Picture 5939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8588" y="2624138"/>
            <a:ext cx="2809875" cy="2905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395" name="Text Box 59394"/>
          <p:cNvSpPr txBox="1"/>
          <p:nvPr/>
        </p:nvSpPr>
        <p:spPr>
          <a:xfrm>
            <a:off x="476250" y="844550"/>
            <a:ext cx="7958138" cy="19907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Os eletrons giram em órbitas circulares ao redor do núcleo e não emitem radiação enquanto estão na mesma órbita.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Apenas algumas órbitas são permitidas definidas pelo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número quantico (n)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Cada órbita possui um valor de energia.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59396" name="Text Box 59395"/>
          <p:cNvSpPr txBox="1"/>
          <p:nvPr/>
        </p:nvSpPr>
        <p:spPr>
          <a:xfrm>
            <a:off x="4616450" y="3373438"/>
            <a:ext cx="4160838" cy="6969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A força que mantém o elétron em órbita é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 a atração elétromagnética.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59397" name="Text Box 59396"/>
          <p:cNvSpPr txBox="1"/>
          <p:nvPr/>
        </p:nvSpPr>
        <p:spPr>
          <a:xfrm>
            <a:off x="407988" y="5610225"/>
            <a:ext cx="8326437" cy="9128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Qualquer processo que leve o eletron de uma determinada órbita para uma órbita superior é chamado de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“excitação”.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Se o eletron recebe energia que pode escapar do átomo, o processo é chamado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“ionização"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0417" name="Picture 604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2388" y="2592388"/>
            <a:ext cx="4554537" cy="39592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0418" name="Text Box 60417"/>
          <p:cNvSpPr txBox="1"/>
          <p:nvPr/>
        </p:nvSpPr>
        <p:spPr>
          <a:xfrm>
            <a:off x="731838" y="203200"/>
            <a:ext cx="7648575" cy="5492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u="sng" dirty="0" err="1">
                <a:solidFill>
                  <a:srgbClr val="0000FF"/>
                </a:solidFill>
                <a:latin typeface="PT Sans" pitchFamily="32" charset="0"/>
              </a:rPr>
              <a:t>Detalhando o Modelo Atômico de Bohr (2)</a:t>
            </a:r>
            <a:endParaRPr lang="fr-FR" altLang="x-none" sz="22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60419" name="Text Box 60418"/>
          <p:cNvSpPr txBox="1"/>
          <p:nvPr/>
        </p:nvSpPr>
        <p:spPr>
          <a:xfrm>
            <a:off x="384175" y="863600"/>
            <a:ext cx="8229600" cy="14351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Se o eletron salta de uma dada órbita para outra vai haver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ganho ou perda de energia. 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Este fenômeno é conhecido como“</a:t>
            </a:r>
            <a:r>
              <a:rPr lang="en-US" altLang="x-none" sz="1800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salto quântico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”.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 energia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absorvida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ou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emitida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devido ao salto quântico é definida pela </a:t>
            </a:r>
            <a:r>
              <a:rPr lang="en-US" altLang="x-none" sz="1800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diferença de energia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entre os 2 níveis: </a:t>
            </a:r>
            <a:r>
              <a:rPr lang="en-US" altLang="x-none" sz="1800" i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</a:t>
            </a:r>
            <a:r>
              <a:rPr lang="en-US" altLang="x-none" sz="1800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antes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e </a:t>
            </a:r>
            <a:r>
              <a:rPr lang="en-US" altLang="x-none" sz="1800" i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</a:t>
            </a:r>
            <a:r>
              <a:rPr lang="en-US" altLang="x-none" sz="1800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depois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.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1441" name="Picture 6144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9413" y="1446213"/>
            <a:ext cx="4640262" cy="4440237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</p:pic>
      <p:pic>
        <p:nvPicPr>
          <p:cNvPr id="61442" name="Picture 61441"/>
          <p:cNvPicPr>
            <a:picLocks noChangeAspect="1"/>
          </p:cNvPicPr>
          <p:nvPr/>
        </p:nvPicPr>
        <p:blipFill>
          <a:blip r:embed="rId2"/>
          <a:srcRect t="1527" r="35817"/>
          <a:stretch>
            <a:fillRect/>
          </a:stretch>
        </p:blipFill>
        <p:spPr>
          <a:xfrm>
            <a:off x="201613" y="1447800"/>
            <a:ext cx="4106862" cy="43783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1443" name="Text Box 61442"/>
          <p:cNvSpPr txBox="1"/>
          <p:nvPr/>
        </p:nvSpPr>
        <p:spPr>
          <a:xfrm>
            <a:off x="674688" y="152400"/>
            <a:ext cx="7631112" cy="8175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61444" name="Text Box 61443"/>
          <p:cNvSpPr txBox="1"/>
          <p:nvPr/>
        </p:nvSpPr>
        <p:spPr>
          <a:xfrm>
            <a:off x="142875" y="192088"/>
            <a:ext cx="8504238" cy="8540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PT Sans" pitchFamily="32" charset="0"/>
              </a:rPr>
              <a:t>Os elétrons estão sujeitos a mudanças de níveis, perdendo e recebendo energia, realizando o que chamamos de </a:t>
            </a:r>
            <a:r>
              <a:rPr lang="en-US" altLang="x-none" sz="1800" dirty="0" err="1">
                <a:solidFill>
                  <a:srgbClr val="000000"/>
                </a:solidFill>
                <a:latin typeface="PT Sans" pitchFamily="32" charset="0"/>
              </a:rPr>
              <a:t>povoamento e despovoamento eletrônico</a:t>
            </a:r>
            <a:endParaRPr lang="en-US" altLang="x-none" sz="1800" dirty="0" err="1">
              <a:solidFill>
                <a:srgbClr val="000000"/>
              </a:solidFill>
              <a:latin typeface="PT Sans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2465" name="Picture 6246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00150" y="1046163"/>
            <a:ext cx="6432550" cy="3967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6" name="Title 62465"/>
          <p:cNvSpPr>
            <a:spLocks noGrp="1"/>
          </p:cNvSpPr>
          <p:nvPr>
            <p:ph type="title"/>
          </p:nvPr>
        </p:nvSpPr>
        <p:spPr>
          <a:xfrm>
            <a:off x="142875" y="115888"/>
            <a:ext cx="8504238" cy="1006475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latin typeface="PT Sans" pitchFamily="32" charset="0"/>
              </a:rPr>
              <a:t>O </a:t>
            </a:r>
            <a:r>
              <a:rPr lang="en-US" altLang="x-none" sz="2000" dirty="0" err="1">
                <a:solidFill>
                  <a:srgbClr val="FF0000"/>
                </a:solidFill>
                <a:latin typeface="PT Sans" pitchFamily="32" charset="0"/>
              </a:rPr>
              <a:t>povoamento</a:t>
            </a:r>
            <a:r>
              <a:rPr lang="en-US" altLang="x-none" sz="2000" dirty="0" err="1">
                <a:latin typeface="PT Sans" pitchFamily="32" charset="0"/>
              </a:rPr>
              <a:t> e </a:t>
            </a:r>
            <a:r>
              <a:rPr lang="en-US" altLang="x-none" sz="2000" dirty="0" err="1">
                <a:solidFill>
                  <a:srgbClr val="FF0000"/>
                </a:solidFill>
                <a:latin typeface="PT Sans" pitchFamily="32" charset="0"/>
              </a:rPr>
              <a:t>despovoamento</a:t>
            </a:r>
            <a:r>
              <a:rPr lang="en-US" altLang="x-none" sz="2000" dirty="0" err="1">
                <a:latin typeface="PT Sans" pitchFamily="32" charset="0"/>
              </a:rPr>
              <a:t> eletrônico gera as linhas de </a:t>
            </a:r>
            <a:r>
              <a:rPr lang="en-US" altLang="x-none" sz="2000" dirty="0" err="1">
                <a:solidFill>
                  <a:srgbClr val="CCCCFF"/>
                </a:solidFill>
                <a:latin typeface="PT Sans" pitchFamily="32" charset="0"/>
                <a:hlinkClick r:id="rId2"/>
              </a:rPr>
              <a:t>emissão e absorção</a:t>
            </a:r>
            <a:r>
              <a:rPr lang="en-US" altLang="x-none" sz="2000" dirty="0" err="1">
                <a:solidFill>
                  <a:srgbClr val="0000FF"/>
                </a:solidFill>
                <a:latin typeface="PT Sans" pitchFamily="32" charset="0"/>
              </a:rPr>
              <a:t> </a:t>
            </a:r>
            <a:r>
              <a:rPr lang="en-US" altLang="x-none" sz="2000" dirty="0" err="1">
                <a:latin typeface="PT Sans" pitchFamily="32" charset="0"/>
              </a:rPr>
              <a:t>que observamos nos espectros</a:t>
            </a:r>
            <a:endParaRPr lang="en-US" altLang="x-none" sz="2000" dirty="0" err="1">
              <a:latin typeface="PT Sans" pitchFamily="32" charset="0"/>
            </a:endParaRPr>
          </a:p>
        </p:txBody>
      </p:sp>
      <p:pic>
        <p:nvPicPr>
          <p:cNvPr id="62467" name="Picture 6246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838" y="4822825"/>
            <a:ext cx="2843212" cy="1300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2468" name="Text Box 62467"/>
          <p:cNvSpPr txBox="1"/>
          <p:nvPr/>
        </p:nvSpPr>
        <p:spPr>
          <a:xfrm>
            <a:off x="153988" y="5043488"/>
            <a:ext cx="2725737" cy="15589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Para um elétron sair de um nível mais baixo de energia E1 e subir a outro com maior energia E2 é preciso ganhar energia....portanto,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retira energia do meio </a:t>
            </a: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62469" name="Text Box 62468"/>
          <p:cNvSpPr txBox="1"/>
          <p:nvPr/>
        </p:nvSpPr>
        <p:spPr>
          <a:xfrm>
            <a:off x="6054725" y="5013325"/>
            <a:ext cx="2738438" cy="15128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Para um elétron sair de um nível mais alto de energia E2 e descer a outro com menor energia E1 é preciso perder energia...portanto, </a:t>
            </a: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liberar energia para o meio</a:t>
            </a:r>
            <a:endParaRPr lang="en-US" altLang="x-none" sz="1600" b="1" baseline="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  <p:sp>
        <p:nvSpPr>
          <p:cNvPr id="62470" name="Rounded Rectangle 62469"/>
          <p:cNvSpPr/>
          <p:nvPr/>
        </p:nvSpPr>
        <p:spPr>
          <a:xfrm>
            <a:off x="153988" y="5026025"/>
            <a:ext cx="2725737" cy="1647825"/>
          </a:xfrm>
          <a:prstGeom prst="roundRect">
            <a:avLst>
              <a:gd name="adj" fmla="val 16667"/>
            </a:avLst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62471" name="Rounded Rectangle 62470"/>
          <p:cNvSpPr/>
          <p:nvPr/>
        </p:nvSpPr>
        <p:spPr>
          <a:xfrm>
            <a:off x="6054725" y="5013325"/>
            <a:ext cx="2816225" cy="1643063"/>
          </a:xfrm>
          <a:prstGeom prst="roundRect">
            <a:avLst>
              <a:gd name="adj" fmla="val 16667"/>
            </a:avLst>
          </a:prstGeom>
          <a:noFill/>
          <a:ln w="1908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3489" name="Text Placeholder 63488"/>
          <p:cNvSpPr>
            <a:spLocks noGrp="1"/>
          </p:cNvSpPr>
          <p:nvPr>
            <p:ph type="body" idx="4294967295"/>
          </p:nvPr>
        </p:nvSpPr>
        <p:spPr>
          <a:xfrm>
            <a:off x="157163" y="271463"/>
            <a:ext cx="8691562" cy="720725"/>
          </a:xfrm>
        </p:spPr>
        <p:txBody>
          <a:bodyPr wrap="square" lIns="90360" tIns="45360" rIns="90360" bIns="45360" anchor="t" anchorCtr="0"/>
          <a:p>
            <a:pPr indent="-318770" defTabSz="449580">
              <a:buClrTx/>
              <a:buSzPct val="100000"/>
              <a:buFontTx/>
              <a:buNone/>
              <a:tabLst>
                <a:tab pos="34290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...no processo de “perda de energia” dos elétrons ocorre a emissão de luz...</a:t>
            </a:r>
            <a:endParaRPr lang="en-US" altLang="x-none" sz="22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63490" name="Picture 63489"/>
          <p:cNvPicPr>
            <a:picLocks noChangeAspect="1"/>
          </p:cNvPicPr>
          <p:nvPr/>
        </p:nvPicPr>
        <p:blipFill>
          <a:blip r:embed="rId1"/>
          <a:srcRect t="7056"/>
          <a:stretch>
            <a:fillRect/>
          </a:stretch>
        </p:blipFill>
        <p:spPr>
          <a:xfrm>
            <a:off x="957263" y="976313"/>
            <a:ext cx="6831012" cy="549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491" name="Text Box 63490"/>
          <p:cNvSpPr txBox="1"/>
          <p:nvPr/>
        </p:nvSpPr>
        <p:spPr>
          <a:xfrm>
            <a:off x="957263" y="976313"/>
            <a:ext cx="1403350" cy="5334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42900" indent="-31877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200" b="1" dirty="0" err="1">
                <a:solidFill>
                  <a:srgbClr val="FFFFFF"/>
                </a:solidFill>
                <a:latin typeface="PT Sans" pitchFamily="32" charset="0"/>
              </a:rPr>
              <a:t>Partículas</a:t>
            </a:r>
            <a:endParaRPr lang="en-US" altLang="x-none" sz="2200" b="1" dirty="0" err="1">
              <a:solidFill>
                <a:srgbClr val="FFFFFF"/>
              </a:solidFill>
              <a:latin typeface="PT Sans" pitchFamily="32" charset="0"/>
            </a:endParaRPr>
          </a:p>
        </p:txBody>
      </p:sp>
      <p:sp>
        <p:nvSpPr>
          <p:cNvPr id="63492" name="Text Box 63491"/>
          <p:cNvSpPr txBox="1"/>
          <p:nvPr/>
        </p:nvSpPr>
        <p:spPr>
          <a:xfrm>
            <a:off x="1289050" y="4195763"/>
            <a:ext cx="2782888" cy="42545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42900" indent="-31877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42900" algn="l"/>
                <a:tab pos="790575" algn="l"/>
                <a:tab pos="1240155" algn="l"/>
                <a:tab pos="1689100" algn="l"/>
                <a:tab pos="2138680" algn="l"/>
                <a:tab pos="2587625" algn="l"/>
                <a:tab pos="3037205" algn="l"/>
                <a:tab pos="3486150" algn="l"/>
                <a:tab pos="3935730" algn="l"/>
                <a:tab pos="4384675" algn="l"/>
                <a:tab pos="4834255" algn="l"/>
                <a:tab pos="5283200" algn="l"/>
                <a:tab pos="5732780" algn="l"/>
                <a:tab pos="6181725" algn="l"/>
                <a:tab pos="6631305" algn="l"/>
                <a:tab pos="7080250" algn="l"/>
                <a:tab pos="7529830" algn="l"/>
                <a:tab pos="7978775" algn="l"/>
                <a:tab pos="8428355" algn="l"/>
                <a:tab pos="8877300" algn="l"/>
                <a:tab pos="9326880" algn="l"/>
              </a:tabLst>
            </a:pPr>
            <a:r>
              <a:rPr lang="en-US" altLang="x-none" sz="22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r>
              <a:rPr lang="en-US" altLang="x-none" sz="2200" baseline="0" dirty="0" err="1">
                <a:solidFill>
                  <a:srgbClr val="00FF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Mecanismo ?</a:t>
            </a:r>
            <a:endParaRPr lang="en-US" altLang="x-none" sz="2200" baseline="0" dirty="0" err="1">
              <a:solidFill>
                <a:srgbClr val="00FF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4513" name="Text Box 64512"/>
          <p:cNvSpPr txBox="1"/>
          <p:nvPr/>
        </p:nvSpPr>
        <p:spPr>
          <a:xfrm>
            <a:off x="65088" y="1403350"/>
            <a:ext cx="2982912" cy="10652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Linhas Espectrais de diversos elementos químicos</a:t>
            </a:r>
            <a:endParaRPr lang="fr-F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64514" name="Text Box 64513"/>
          <p:cNvSpPr txBox="1"/>
          <p:nvPr/>
        </p:nvSpPr>
        <p:spPr>
          <a:xfrm>
            <a:off x="244475" y="3505200"/>
            <a:ext cx="2682875" cy="15240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 espectro de um elemento é a assinatura de cada elemento, é como sua impressão digital.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64515" name="Picture 645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0" y="0"/>
            <a:ext cx="5807075" cy="6838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5537" name="Text Box 65536"/>
          <p:cNvSpPr txBox="1"/>
          <p:nvPr/>
        </p:nvSpPr>
        <p:spPr>
          <a:xfrm>
            <a:off x="974725" y="287338"/>
            <a:ext cx="6945313" cy="6318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dirty="0" err="1">
                <a:solidFill>
                  <a:srgbClr val="0000FF"/>
                </a:solidFill>
                <a:latin typeface="Times New Roman" panose="02020603050405020304" pitchFamily="16" charset="0"/>
              </a:rPr>
              <a:t>Linhas espectrais de absorção superpostas a um espectro contínuo de uma dada estrela e a identificação dos elementos químicos</a:t>
            </a:r>
            <a:endParaRPr lang="fr-FR" altLang="x-none" sz="2000" dirty="0" err="1">
              <a:solidFill>
                <a:srgbClr val="0000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65538" name="Text Box 65537"/>
          <p:cNvSpPr txBox="1"/>
          <p:nvPr/>
        </p:nvSpPr>
        <p:spPr>
          <a:xfrm>
            <a:off x="0" y="2690813"/>
            <a:ext cx="2819400" cy="22383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3055" indent="-298450" algn="just" defTabSz="449580" eaLnBrk="1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O espectro de uma estrela é usado para determinar sua composição química.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65539" name="Picture 6553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54375" y="1377950"/>
            <a:ext cx="5432425" cy="5384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6561" name="Picture 665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6713" y="935038"/>
            <a:ext cx="5211762" cy="47259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6562" name="Text Box 66561"/>
          <p:cNvSpPr txBox="1"/>
          <p:nvPr/>
        </p:nvSpPr>
        <p:spPr>
          <a:xfrm>
            <a:off x="182563" y="268288"/>
            <a:ext cx="8504237" cy="611187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Espectro contínuo, identificação dos elementos químicos pelas raias </a:t>
            </a:r>
            <a:endParaRPr lang="fr-FR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de absorção e emissão</a:t>
            </a:r>
            <a:endParaRPr lang="fr-FR" altLang="x-none" sz="2000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sp>
        <p:nvSpPr>
          <p:cNvPr id="66563" name="Text Box 66562"/>
          <p:cNvSpPr txBox="1"/>
          <p:nvPr/>
        </p:nvSpPr>
        <p:spPr>
          <a:xfrm>
            <a:off x="5778500" y="2403475"/>
            <a:ext cx="2682875" cy="15224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algn="just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O espectro de um elemento é a assinatura de cada elemento, químico e é como sua</a:t>
            </a:r>
            <a:r>
              <a:rPr lang="pt-BR" altLang="x-none" sz="2200" b="1" dirty="0" err="1">
                <a:solidFill>
                  <a:srgbClr val="FFFFFF"/>
                </a:solidFill>
                <a:latin typeface="Times New Roman" panose="02020603050405020304" pitchFamily="16" charset="0"/>
              </a:rPr>
              <a:t> impressão digital.</a:t>
            </a:r>
            <a:endParaRPr lang="pt-BR" altLang="x-none" sz="2200" b="1" dirty="0" err="1">
              <a:solidFill>
                <a:srgbClr val="FFFFFF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66564" name="Picture 66563"/>
          <p:cNvPicPr>
            <a:picLocks noChangeAspect="1"/>
          </p:cNvPicPr>
          <p:nvPr/>
        </p:nvPicPr>
        <p:blipFill>
          <a:blip r:embed="rId2"/>
          <a:srcRect l="635" t="36066"/>
          <a:stretch>
            <a:fillRect/>
          </a:stretch>
        </p:blipFill>
        <p:spPr>
          <a:xfrm>
            <a:off x="887413" y="5527675"/>
            <a:ext cx="4249737" cy="12223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7585" name="Picture 6758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" y="1320800"/>
            <a:ext cx="8996363" cy="42783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2529" name="Rectangles 22528"/>
          <p:cNvSpPr/>
          <p:nvPr/>
        </p:nvSpPr>
        <p:spPr>
          <a:xfrm>
            <a:off x="-53975" y="3317875"/>
            <a:ext cx="9144000" cy="15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2530" name="Rectangles 22529"/>
          <p:cNvSpPr/>
          <p:nvPr/>
        </p:nvSpPr>
        <p:spPr>
          <a:xfrm>
            <a:off x="-53975" y="3354388"/>
            <a:ext cx="9144000" cy="158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2531" name="Text Box 22530"/>
          <p:cNvSpPr txBox="1"/>
          <p:nvPr/>
        </p:nvSpPr>
        <p:spPr>
          <a:xfrm>
            <a:off x="2390775" y="4049713"/>
            <a:ext cx="3200400" cy="368300"/>
          </a:xfrm>
          <a:prstGeom prst="rect">
            <a:avLst/>
          </a:prstGeom>
          <a:solidFill>
            <a:srgbClr val="FFFFFF"/>
          </a:solidFill>
          <a:ln w="9360" cap="flat" cmpd="sng">
            <a:solidFill>
              <a:srgbClr val="FFFF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</a:rPr>
              <a:t>Direção do movimento</a:t>
            </a:r>
            <a:endParaRPr lang="pt-BR" altLang="x-none" sz="1800" dirty="0" err="1">
              <a:solidFill>
                <a:srgbClr val="000000"/>
              </a:solidFill>
            </a:endParaRPr>
          </a:p>
        </p:txBody>
      </p:sp>
      <p:sp>
        <p:nvSpPr>
          <p:cNvPr id="22532" name="Straight Connector 22531"/>
          <p:cNvSpPr/>
          <p:nvPr/>
        </p:nvSpPr>
        <p:spPr>
          <a:xfrm>
            <a:off x="4878388" y="4273550"/>
            <a:ext cx="1323975" cy="15875"/>
          </a:xfrm>
          <a:prstGeom prst="line">
            <a:avLst/>
          </a:prstGeom>
          <a:ln w="38160" cap="flat" cmpd="sng">
            <a:solidFill>
              <a:srgbClr val="000000"/>
            </a:solidFill>
            <a:prstDash val="solid"/>
            <a:miter/>
            <a:headEnd type="none" w="med" len="med"/>
            <a:tailEnd type="triangle" w="med" len="med"/>
          </a:ln>
        </p:spPr>
      </p:sp>
      <p:sp>
        <p:nvSpPr>
          <p:cNvPr id="22533" name="Text Box 22532"/>
          <p:cNvSpPr txBox="1"/>
          <p:nvPr/>
        </p:nvSpPr>
        <p:spPr>
          <a:xfrm>
            <a:off x="-53975" y="1236663"/>
            <a:ext cx="6858000" cy="1362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2534" name="Text Box 22533"/>
          <p:cNvSpPr txBox="1"/>
          <p:nvPr/>
        </p:nvSpPr>
        <p:spPr>
          <a:xfrm>
            <a:off x="6376988" y="2166938"/>
            <a:ext cx="2528887" cy="24304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Fonte se aproxima</a:t>
            </a:r>
            <a:endParaRPr lang="en-US" altLang="x-none" sz="1800" b="1" u="sng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som fica mais agudo</a:t>
            </a:r>
            <a:endParaRPr lang="en-US" altLang="x-none" sz="1800" b="1" u="sng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Explicação: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Frequência (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ν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aumenta, o comprimento de onda diminui e como consequencia o som fica mais agudo.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2535" name="Text Box 22534"/>
          <p:cNvSpPr txBox="1"/>
          <p:nvPr/>
        </p:nvSpPr>
        <p:spPr>
          <a:xfrm>
            <a:off x="73025" y="2163763"/>
            <a:ext cx="2374900" cy="2516187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Fonte se afasta</a:t>
            </a:r>
            <a:endParaRPr lang="en-US" altLang="x-none" sz="1800" b="1" u="sng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O som fica mais grave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Explicação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: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Frequência (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ν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diminui, comprimento de onda aumenta e como consequencia o som fica mais grave.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2536" name="Picture 225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84438" y="1727200"/>
            <a:ext cx="3702050" cy="22780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7" name="Text Box 22536"/>
          <p:cNvSpPr txBox="1"/>
          <p:nvPr/>
        </p:nvSpPr>
        <p:spPr>
          <a:xfrm>
            <a:off x="3551238" y="1131888"/>
            <a:ext cx="3887787" cy="42862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sirene de um carro de polícia</a:t>
            </a:r>
            <a:endParaRPr lang="pt-BR" altLang="x-none" sz="22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2538" name="Text Box 22537"/>
          <p:cNvSpPr txBox="1"/>
          <p:nvPr/>
        </p:nvSpPr>
        <p:spPr>
          <a:xfrm>
            <a:off x="1511300" y="1147763"/>
            <a:ext cx="2376488" cy="7604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22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Exemplo cotidiano:</a:t>
            </a:r>
            <a:endParaRPr lang="pt-BR" altLang="x-none" sz="22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pic>
        <p:nvPicPr>
          <p:cNvPr id="22539" name="Picture 225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263" y="4679950"/>
            <a:ext cx="3095625" cy="18716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40" name="Text Box 22539"/>
          <p:cNvSpPr txBox="1"/>
          <p:nvPr/>
        </p:nvSpPr>
        <p:spPr>
          <a:xfrm>
            <a:off x="274638" y="115888"/>
            <a:ext cx="8412162" cy="85407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Ondas Eletromagnéticas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dirty="0" err="1">
                <a:solidFill>
                  <a:srgbClr val="800000"/>
                </a:solidFill>
                <a:latin typeface="PT Sans" pitchFamily="32" charset="0"/>
              </a:rPr>
              <a:t>...quando a fonte está em movimento as ondas eletromagnéticas se modificam</a:t>
            </a:r>
            <a:endParaRPr lang="fr-FR" altLang="x-none" sz="1600" dirty="0" err="1">
              <a:solidFill>
                <a:srgbClr val="800000"/>
              </a:solidFill>
              <a:latin typeface="PT Sans" pitchFamily="32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68609" name="Text Box 68608"/>
          <p:cNvSpPr txBox="1"/>
          <p:nvPr/>
        </p:nvSpPr>
        <p:spPr>
          <a:xfrm>
            <a:off x="685800" y="76200"/>
            <a:ext cx="7648575" cy="6064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Linhas do Hidrogênio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68610" name="Text Box 68609"/>
          <p:cNvSpPr txBox="1"/>
          <p:nvPr/>
        </p:nvSpPr>
        <p:spPr>
          <a:xfrm>
            <a:off x="484188" y="752475"/>
            <a:ext cx="7837487" cy="1350963"/>
          </a:xfrm>
          <a:prstGeom prst="rect">
            <a:avLst/>
          </a:prstGeom>
          <a:noFill/>
          <a:ln w="38160" cap="flat" cmpd="sng">
            <a:solidFill>
              <a:srgbClr val="00009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13055" indent="-284480"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1885, Johann Balmer dá fórmula para uma série de linhas do Hidrogênio no </a:t>
            </a:r>
            <a:r>
              <a:rPr lang="pt-BR" altLang="x-none" sz="17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visível</a:t>
            </a: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1906, Theodore Lyman descobre a linha Ly</a:t>
            </a: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α</a:t>
            </a: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no </a:t>
            </a:r>
            <a:r>
              <a:rPr lang="pt-BR" altLang="x-none" sz="17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ultravioleta</a:t>
            </a: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1908, Friedrich Paschen descobre a série no </a:t>
            </a:r>
            <a:r>
              <a:rPr lang="pt-BR" altLang="x-none" sz="17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infravermelho</a:t>
            </a: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1914, Niels Bohr explica todas estas séries com seu modelo atômico.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68611" name="Picture 686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025" y="2305050"/>
            <a:ext cx="8331200" cy="38830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8612" name="Picture 686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" y="6148388"/>
            <a:ext cx="8958262" cy="3063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8613" name="Text Box 68612"/>
          <p:cNvSpPr txBox="1"/>
          <p:nvPr/>
        </p:nvSpPr>
        <p:spPr>
          <a:xfrm>
            <a:off x="990600" y="6399213"/>
            <a:ext cx="617538" cy="460375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00"/>
                </a:solidFill>
                <a:latin typeface="New York" charset="0"/>
              </a:rPr>
              <a:t>H</a:t>
            </a:r>
            <a:r>
              <a:rPr lang="fr-FR" altLang="x-none" dirty="0" err="1">
                <a:solidFill>
                  <a:srgbClr val="000000"/>
                </a:solidFill>
                <a:latin typeface="Symbol" charset="2"/>
              </a:rPr>
              <a:t>∝</a:t>
            </a:r>
            <a:endParaRPr lang="fr-FR" altLang="x-none" dirty="0" err="1">
              <a:solidFill>
                <a:srgbClr val="000000"/>
              </a:solidFill>
              <a:latin typeface="Symbol" charset="2"/>
            </a:endParaRPr>
          </a:p>
        </p:txBody>
      </p:sp>
      <p:sp>
        <p:nvSpPr>
          <p:cNvPr id="68614" name="Text Box 68613"/>
          <p:cNvSpPr txBox="1"/>
          <p:nvPr/>
        </p:nvSpPr>
        <p:spPr>
          <a:xfrm>
            <a:off x="6092825" y="6399213"/>
            <a:ext cx="568325" cy="460375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00"/>
                </a:solidFill>
                <a:latin typeface="New York" charset="0"/>
              </a:rPr>
              <a:t>H</a:t>
            </a:r>
            <a:r>
              <a:rPr lang="fr-FR" altLang="x-none" dirty="0" err="1">
                <a:solidFill>
                  <a:srgbClr val="000000"/>
                </a:solidFill>
                <a:latin typeface="Symbol" charset="2"/>
              </a:rPr>
              <a:t>β</a:t>
            </a:r>
            <a:endParaRPr lang="fr-FR" altLang="x-none" dirty="0" err="1">
              <a:solidFill>
                <a:srgbClr val="000000"/>
              </a:solidFill>
              <a:latin typeface="Symbol" charset="2"/>
            </a:endParaRPr>
          </a:p>
        </p:txBody>
      </p:sp>
      <p:sp>
        <p:nvSpPr>
          <p:cNvPr id="68615" name="Text Box 68614"/>
          <p:cNvSpPr txBox="1"/>
          <p:nvPr/>
        </p:nvSpPr>
        <p:spPr>
          <a:xfrm>
            <a:off x="7670800" y="6399213"/>
            <a:ext cx="566738" cy="460375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00"/>
                </a:solidFill>
                <a:latin typeface="New York" charset="0"/>
              </a:rPr>
              <a:t>H</a:t>
            </a:r>
            <a:r>
              <a:rPr lang="fr-FR" altLang="x-none" dirty="0" err="1">
                <a:solidFill>
                  <a:srgbClr val="000000"/>
                </a:solidFill>
                <a:latin typeface="Symbol" charset="2"/>
              </a:rPr>
              <a:t>𝜸</a:t>
            </a:r>
            <a:endParaRPr lang="fr-FR" altLang="x-none" dirty="0" err="1">
              <a:solidFill>
                <a:srgbClr val="000000"/>
              </a:solidFill>
              <a:latin typeface="Symbol" charset="2"/>
            </a:endParaRPr>
          </a:p>
        </p:txBody>
      </p:sp>
      <p:sp>
        <p:nvSpPr>
          <p:cNvPr id="68616" name="Text Box 68615"/>
          <p:cNvSpPr txBox="1"/>
          <p:nvPr/>
        </p:nvSpPr>
        <p:spPr>
          <a:xfrm>
            <a:off x="520700" y="3244850"/>
            <a:ext cx="762000" cy="3683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</a:rPr>
              <a:t>12.75</a:t>
            </a:r>
            <a:endParaRPr lang="pt-BR" altLang="x-none" sz="1800" dirty="0" err="1">
              <a:solidFill>
                <a:srgbClr val="000000"/>
              </a:solidFill>
            </a:endParaRPr>
          </a:p>
        </p:txBody>
      </p:sp>
      <p:sp>
        <p:nvSpPr>
          <p:cNvPr id="68617" name="Text Box 68616"/>
          <p:cNvSpPr txBox="1"/>
          <p:nvPr/>
        </p:nvSpPr>
        <p:spPr>
          <a:xfrm>
            <a:off x="520700" y="3756025"/>
            <a:ext cx="762000" cy="3683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</a:rPr>
              <a:t>12.09</a:t>
            </a:r>
            <a:endParaRPr lang="pt-BR" altLang="x-none" sz="1800" dirty="0" err="1">
              <a:solidFill>
                <a:srgbClr val="000000"/>
              </a:solidFill>
            </a:endParaRPr>
          </a:p>
        </p:txBody>
      </p:sp>
      <p:sp>
        <p:nvSpPr>
          <p:cNvPr id="68618" name="Straight Connector 68617"/>
          <p:cNvSpPr/>
          <p:nvPr/>
        </p:nvSpPr>
        <p:spPr>
          <a:xfrm flipV="1">
            <a:off x="1284288" y="4940300"/>
            <a:ext cx="3021012" cy="1641475"/>
          </a:xfrm>
          <a:prstGeom prst="line">
            <a:avLst/>
          </a:prstGeom>
          <a:ln w="38160" cap="flat" cmpd="sng">
            <a:solidFill>
              <a:srgbClr val="F01924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8619" name="Straight Connector 68618"/>
          <p:cNvSpPr/>
          <p:nvPr/>
        </p:nvSpPr>
        <p:spPr>
          <a:xfrm flipH="1" flipV="1">
            <a:off x="5218113" y="4989513"/>
            <a:ext cx="1109662" cy="1185862"/>
          </a:xfrm>
          <a:prstGeom prst="line">
            <a:avLst/>
          </a:prstGeom>
          <a:ln w="38160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8620" name="Straight Connector 68619"/>
          <p:cNvSpPr/>
          <p:nvPr/>
        </p:nvSpPr>
        <p:spPr>
          <a:xfrm>
            <a:off x="5654675" y="4949825"/>
            <a:ext cx="2247900" cy="1173163"/>
          </a:xfrm>
          <a:prstGeom prst="line">
            <a:avLst/>
          </a:prstGeom>
          <a:ln w="38160" cap="flat" cmpd="sng">
            <a:solidFill>
              <a:srgbClr val="4700B8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8621" name="Rounded Rectangle 68620"/>
          <p:cNvSpPr/>
          <p:nvPr/>
        </p:nvSpPr>
        <p:spPr>
          <a:xfrm>
            <a:off x="4111625" y="2800350"/>
            <a:ext cx="1930400" cy="2151063"/>
          </a:xfrm>
          <a:prstGeom prst="roundRect">
            <a:avLst>
              <a:gd name="adj" fmla="val 16667"/>
            </a:avLst>
          </a:prstGeom>
          <a:noFill/>
          <a:ln w="108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69633" name="Picture 696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2263" y="1238250"/>
            <a:ext cx="3854450" cy="3843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9634" name="Text Box 69633"/>
          <p:cNvSpPr txBox="1"/>
          <p:nvPr/>
        </p:nvSpPr>
        <p:spPr>
          <a:xfrm>
            <a:off x="4225925" y="1465263"/>
            <a:ext cx="4630738" cy="4295775"/>
          </a:xfrm>
          <a:prstGeom prst="rect">
            <a:avLst/>
          </a:prstGeom>
          <a:noFill/>
          <a:ln w="38160" cap="flat" cmpd="sng">
            <a:solidFill>
              <a:srgbClr val="00009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O nível de energia mais elevado corresponde ao </a:t>
            </a:r>
            <a:r>
              <a:rPr lang="pt-BR" altLang="x-none" sz="17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número quântico n</a:t>
            </a: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= </a:t>
            </a: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∞</a:t>
            </a: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que correspondente à energia total E = 0 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Nesta situação o elétron encontra-se removido do sistema e se diz que ele não está mais “ligado” ao átomo.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O átomo de hidrogênio, sem o elétron,  está agora no estado ionizado.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4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7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A energia mínima para se conseguir ionizar o átomo de hidrogênio é de 13,6 E eV , como mostra o diagrama ao lado </a:t>
            </a:r>
            <a:endParaRPr lang="pt-BR" altLang="x-none" sz="17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0657" name="Text Box 70656"/>
          <p:cNvSpPr txBox="1"/>
          <p:nvPr/>
        </p:nvSpPr>
        <p:spPr>
          <a:xfrm>
            <a:off x="674688" y="282575"/>
            <a:ext cx="7648575" cy="633413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u="sng" dirty="0" err="1">
                <a:solidFill>
                  <a:srgbClr val="0000FF"/>
                </a:solidFill>
                <a:latin typeface="PT Sans" pitchFamily="32" charset="0"/>
              </a:rPr>
              <a:t>Formação de Linhas Espectrais</a:t>
            </a:r>
            <a:endParaRPr lang="fr-FR" altLang="x-none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sp>
        <p:nvSpPr>
          <p:cNvPr id="70658" name="Text Box 70657"/>
          <p:cNvSpPr txBox="1"/>
          <p:nvPr/>
        </p:nvSpPr>
        <p:spPr>
          <a:xfrm>
            <a:off x="381000" y="1065213"/>
            <a:ext cx="7648575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284480" indent="-28448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•"/>
              <a:tabLst>
                <a:tab pos="284480" algn="l"/>
                <a:tab pos="732155" algn="l"/>
                <a:tab pos="1181100" algn="l"/>
                <a:tab pos="1630680" algn="l"/>
                <a:tab pos="2079625" algn="l"/>
                <a:tab pos="2529205" algn="l"/>
                <a:tab pos="2978150" algn="l"/>
                <a:tab pos="3427730" algn="l"/>
                <a:tab pos="3876675" algn="l"/>
                <a:tab pos="4326255" algn="l"/>
                <a:tab pos="4775200" algn="l"/>
                <a:tab pos="5224780" algn="l"/>
                <a:tab pos="5673725" algn="l"/>
                <a:tab pos="6123305" algn="l"/>
                <a:tab pos="6572250" algn="l"/>
                <a:tab pos="7021830" algn="l"/>
                <a:tab pos="7470775" algn="l"/>
                <a:tab pos="7920355" algn="l"/>
                <a:tab pos="8369300" algn="l"/>
                <a:tab pos="8818880" algn="l"/>
                <a:tab pos="9267825" algn="l"/>
              </a:tabLst>
            </a:pP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A diferença de energia de dois níveis, 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Δ</a:t>
            </a:r>
            <a:r>
              <a:rPr lang="pt-BR" altLang="x-none" sz="2000" i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= </a:t>
            </a:r>
            <a:r>
              <a:rPr lang="pt-BR" altLang="x-none" sz="2000" i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</a:t>
            </a:r>
            <a:r>
              <a:rPr lang="pt-BR" altLang="x-none" sz="2000" baseline="-25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2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– </a:t>
            </a:r>
            <a:r>
              <a:rPr lang="pt-BR" altLang="x-none" sz="2000" i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</a:t>
            </a:r>
            <a:r>
              <a:rPr lang="pt-BR" altLang="x-none" sz="2000" baseline="-25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1  </a:t>
            </a:r>
            <a:r>
              <a:rPr lang="pt-BR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é:</a:t>
            </a:r>
            <a:endParaRPr lang="pt-BR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graphicFrame>
        <p:nvGraphicFramePr>
          <p:cNvPr id="70659" name="Object 70658"/>
          <p:cNvGraphicFramePr>
            <a:graphicFrameLocks noChangeAspect="1"/>
          </p:cNvGraphicFramePr>
          <p:nvPr/>
        </p:nvGraphicFramePr>
        <p:xfrm>
          <a:off x="2363788" y="1711325"/>
          <a:ext cx="3508375" cy="83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1727835" imgH="489585" progId="Equation.3">
                  <p:embed/>
                </p:oleObj>
              </mc:Choice>
              <mc:Fallback>
                <p:oleObj name="" r:id="rId1" imgW="1727835" imgH="489585" progId="Equation.3">
                  <p:embed/>
                  <p:pic>
                    <p:nvPicPr>
                      <p:cNvPr id="0" name="Picture 3075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363788" y="1711325"/>
                        <a:ext cx="3508375" cy="835025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660" name="Rectangles 70659"/>
          <p:cNvSpPr/>
          <p:nvPr/>
        </p:nvSpPr>
        <p:spPr>
          <a:xfrm>
            <a:off x="2289175" y="1600200"/>
            <a:ext cx="3657600" cy="1066800"/>
          </a:xfrm>
          <a:prstGeom prst="rect">
            <a:avLst/>
          </a:prstGeom>
          <a:noFill/>
          <a:ln w="22320" cap="flat" cmpd="sng">
            <a:solidFill>
              <a:srgbClr val="FF66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pic>
        <p:nvPicPr>
          <p:cNvPr id="70661" name="Picture 7066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613" y="3444875"/>
            <a:ext cx="3963987" cy="338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662" name="Rectangles 70661"/>
          <p:cNvSpPr/>
          <p:nvPr/>
        </p:nvSpPr>
        <p:spPr>
          <a:xfrm>
            <a:off x="176213" y="3059113"/>
            <a:ext cx="4576762" cy="3276600"/>
          </a:xfrm>
          <a:prstGeom prst="rect">
            <a:avLst/>
          </a:prstGeom>
          <a:noFill/>
          <a:ln w="2844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lIns="90360" tIns="45360" rIns="90360" bIns="45360" anchor="t" anchorCtr="0"/>
          <a:p>
            <a:pPr marL="313055" indent="-284480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Para o Hidrogênio (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Z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= 1), a transição do nível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i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    n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= 4 para </a:t>
            </a:r>
            <a:r>
              <a:rPr lang="pt-BR" altLang="x-none" sz="1800" i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n 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= 1 produz a emissão de um fóton de: 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685800" lvl="1" indent="-25527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Energia 12,73 eV.</a:t>
            </a: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5800" lvl="1" indent="-25527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Frequência 3,083 x 10</a:t>
            </a:r>
            <a:r>
              <a:rPr lang="pt-BR" altLang="x-none" sz="1800" baseline="3000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6</a:t>
            </a: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 GHz</a:t>
            </a: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5800" lvl="1" indent="-25527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Comprimento de onda 972,5 Å</a:t>
            </a: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5800" lvl="1" indent="-255270" defTabSz="449580" rtl="0" eaLnBrk="1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5800" lvl="1" indent="-25527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endParaRPr lang="pt-BR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sp>
        <p:nvSpPr>
          <p:cNvPr id="70663" name="Oval 70662"/>
          <p:cNvSpPr/>
          <p:nvPr/>
        </p:nvSpPr>
        <p:spPr>
          <a:xfrm>
            <a:off x="4857750" y="4837113"/>
            <a:ext cx="1828800" cy="1447800"/>
          </a:xfrm>
          <a:prstGeom prst="ellipse">
            <a:avLst/>
          </a:prstGeom>
          <a:noFill/>
          <a:ln w="19080" cap="flat" cmpd="sng">
            <a:solidFill>
              <a:srgbClr val="F01924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70664" name="Text Box 70663"/>
          <p:cNvSpPr txBox="1"/>
          <p:nvPr/>
        </p:nvSpPr>
        <p:spPr>
          <a:xfrm>
            <a:off x="50800" y="5318125"/>
            <a:ext cx="4035425" cy="7429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741680" lvl="1" indent="-255905" algn="just" defTabSz="449580" rtl="0" eaLnBrk="1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1680" algn="l"/>
                <a:tab pos="1189355" algn="l"/>
                <a:tab pos="1638300" algn="l"/>
                <a:tab pos="2087880" algn="l"/>
                <a:tab pos="2536825" algn="l"/>
                <a:tab pos="2986405" algn="l"/>
                <a:tab pos="3435350" algn="l"/>
                <a:tab pos="3884930" algn="l"/>
                <a:tab pos="4333875" algn="l"/>
                <a:tab pos="4783455" algn="l"/>
                <a:tab pos="5232400" algn="l"/>
                <a:tab pos="5681980" algn="l"/>
                <a:tab pos="6130925" algn="l"/>
                <a:tab pos="6580505" algn="l"/>
                <a:tab pos="7029450" algn="l"/>
                <a:tab pos="7479030" algn="l"/>
                <a:tab pos="7927975" algn="l"/>
                <a:tab pos="8377555" algn="l"/>
                <a:tab pos="8826500" algn="l"/>
                <a:tab pos="9276080" algn="l"/>
                <a:tab pos="9725025" algn="l"/>
              </a:tabLst>
            </a:pPr>
            <a:r>
              <a:rPr lang="en-US" altLang="x-none" sz="16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Z</a:t>
            </a:r>
            <a:r>
              <a:rPr lang="en-US" altLang="x-none" sz="16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- quantidade de prótons existentes no núcleo do átomo de determinado elemento químico.</a:t>
            </a:r>
            <a:endParaRPr lang="en-US" altLang="x-none" sz="16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1681" name="Text Box 71680"/>
          <p:cNvSpPr txBox="1"/>
          <p:nvPr/>
        </p:nvSpPr>
        <p:spPr>
          <a:xfrm>
            <a:off x="674688" y="152400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dirty="0" err="1">
                <a:solidFill>
                  <a:srgbClr val="0000FF"/>
                </a:solidFill>
                <a:latin typeface="PT Sans" pitchFamily="32" charset="0"/>
              </a:rPr>
              <a:t>Linhas Espectrais</a:t>
            </a:r>
            <a:endParaRPr lang="fr-FR" altLang="x-none" sz="2000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2000" dirty="0" err="1">
                <a:solidFill>
                  <a:srgbClr val="800000"/>
                </a:solidFill>
                <a:latin typeface="PT Sans" pitchFamily="32" charset="0"/>
              </a:rPr>
              <a:t>...a viabilização na identificação dos elementos químicos</a:t>
            </a:r>
            <a:endParaRPr lang="fr-FR" altLang="x-none" sz="2000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sp>
        <p:nvSpPr>
          <p:cNvPr id="71682" name="Text Box 71681"/>
          <p:cNvSpPr txBox="1"/>
          <p:nvPr/>
        </p:nvSpPr>
        <p:spPr>
          <a:xfrm>
            <a:off x="365125" y="1540510"/>
            <a:ext cx="8185785" cy="330771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t" anchorCtr="0"/>
          <a:p>
            <a:pPr marL="313055" indent="-28448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Cada elemento químico produz seu próprio “conjunto-padrão” de linhas espectrais.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 modelo de Bohr é bom para o </a:t>
            </a: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Hidrogênio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 elementos com a mesma </a:t>
            </a:r>
            <a:r>
              <a:rPr lang="pt-BR" altLang="x-none" sz="18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configuração</a:t>
            </a:r>
            <a:endParaRPr lang="pt-BR" altLang="x-none" sz="1800" u="sng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u="sng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eletrônica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313055" indent="-284480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Para outros elementos é necessário um modelo quântico mais completo</a:t>
            </a: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.</a:t>
            </a:r>
            <a:endParaRPr lang="pt-BR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marL="685800" lvl="1" indent="-255270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1925, equação de Schrödinger (átomo de Schrodinger).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cs typeface="ヒラギノ角ゴ Pro W3" charset="0"/>
            </a:endParaRPr>
          </a:p>
          <a:p>
            <a:pPr marL="685800" lvl="1" indent="-255270" defTabSz="449580" rtl="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New York" charset="0"/>
              <a:buChar char="–"/>
              <a:tabLst>
                <a:tab pos="313055" algn="l"/>
                <a:tab pos="760730" algn="l"/>
                <a:tab pos="1209675" algn="l"/>
                <a:tab pos="1659255" algn="l"/>
                <a:tab pos="2108200" algn="l"/>
                <a:tab pos="2557780" algn="l"/>
                <a:tab pos="3006725" algn="l"/>
                <a:tab pos="3456305" algn="l"/>
                <a:tab pos="3905250" algn="l"/>
                <a:tab pos="4354830" algn="l"/>
                <a:tab pos="4803775" algn="l"/>
                <a:tab pos="5253355" algn="l"/>
                <a:tab pos="5702300" algn="l"/>
                <a:tab pos="6151880" algn="l"/>
                <a:tab pos="6600825" algn="l"/>
                <a:tab pos="7050405" algn="l"/>
                <a:tab pos="7499350" algn="l"/>
                <a:tab pos="7948930" algn="l"/>
                <a:tab pos="8397875" algn="l"/>
                <a:tab pos="8847455" algn="l"/>
                <a:tab pos="929640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Não há órbitas, os </a:t>
            </a:r>
            <a:r>
              <a:rPr lang="pt-BR" altLang="x-none" sz="1800" baseline="0" dirty="0" err="1">
                <a:solidFill>
                  <a:srgbClr val="0000FF"/>
                </a:solidFill>
                <a:latin typeface="Times New Roman" panose="02020603050405020304" pitchFamily="16" charset="0"/>
                <a:cs typeface="ヒラギノ角ゴ Pro W3" charset="0"/>
              </a:rPr>
              <a:t>elétrons são uma “nuvem de probabilidades”</a:t>
            </a: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ヒラギノ角ゴ Pro W3" charset="0"/>
              </a:rPr>
              <a:t>.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ヒラギノ角ゴ Pro W3" charset="0"/>
            </a:endParaRPr>
          </a:p>
        </p:txBody>
      </p:sp>
      <p:pic>
        <p:nvPicPr>
          <p:cNvPr id="71683" name="Picture 7168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59000" y="4267200"/>
            <a:ext cx="2541588" cy="254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4" name="Picture 716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67200"/>
            <a:ext cx="2541588" cy="254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5" name="Picture 716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6413" y="4267200"/>
            <a:ext cx="2541587" cy="254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686" name="Picture 7168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4267200"/>
            <a:ext cx="2541588" cy="25415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87" name="Text Box 71686"/>
          <p:cNvSpPr txBox="1"/>
          <p:nvPr/>
        </p:nvSpPr>
        <p:spPr>
          <a:xfrm>
            <a:off x="512763" y="4419600"/>
            <a:ext cx="3536950" cy="336550"/>
          </a:xfrm>
          <a:prstGeom prst="rect">
            <a:avLst/>
          </a:prstGeom>
          <a:noFill/>
          <a:ln w="9525">
            <a:noFill/>
          </a:ln>
        </p:spPr>
        <p:txBody>
          <a:bodyPr wrap="non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600" dirty="0" err="1">
                <a:solidFill>
                  <a:srgbClr val="DAED45"/>
                </a:solidFill>
                <a:latin typeface="New York" charset="0"/>
              </a:rPr>
              <a:t>Diversos estados do átomo de hidrogênio</a:t>
            </a:r>
            <a:endParaRPr lang="fr-FR" altLang="x-none" sz="1600" dirty="0" err="1">
              <a:solidFill>
                <a:srgbClr val="DAED45"/>
              </a:solidFill>
              <a:latin typeface="New York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72705" name="Picture 727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6600" y="963613"/>
            <a:ext cx="1817688" cy="2143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6" name="Title 72705"/>
          <p:cNvSpPr>
            <a:spLocks noGrp="1"/>
          </p:cNvSpPr>
          <p:nvPr>
            <p:ph type="title"/>
          </p:nvPr>
        </p:nvSpPr>
        <p:spPr>
          <a:xfrm>
            <a:off x="674688" y="152400"/>
            <a:ext cx="7631112" cy="817563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u="sng" dirty="0" err="1">
                <a:solidFill>
                  <a:srgbClr val="0000FF"/>
                </a:solidFill>
                <a:latin typeface="PT Sans" pitchFamily="32" charset="0"/>
              </a:rPr>
              <a:t>Átomo de Schrodinger</a:t>
            </a:r>
            <a:endParaRPr lang="en-US" altLang="x-none" sz="24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72707" name="Picture 727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88" y="920750"/>
            <a:ext cx="2919412" cy="2114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2708" name="Text Box 72707"/>
          <p:cNvSpPr txBox="1"/>
          <p:nvPr/>
        </p:nvSpPr>
        <p:spPr>
          <a:xfrm>
            <a:off x="384175" y="3219450"/>
            <a:ext cx="8229600" cy="30083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Em 1924, como resultado de sua tese de doutorado,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de Broglie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postula que partículas também se comportam como ondas. Relaciona o comprimento de onda (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λ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) com a quantidade de movimento (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) da partícula: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Lucida Grande" charset="0"/>
              </a:rPr>
              <a:t>λ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= h/p 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</a:t>
            </a:r>
            <a:endParaRPr lang="en-US" altLang="x-none" sz="18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Influenciado pelos resultados de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de Broglie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, </a:t>
            </a: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Noteworthy" charset="0"/>
              </a:rPr>
              <a:t>Schroendinger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considera o elétron como uma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onda de matéria.</a:t>
            </a:r>
            <a:endParaRPr lang="en-US" altLang="x-none" sz="2000" b="1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Noteworthy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5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Cada onda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é descrita por uma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equação matemática,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que permite calcular a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probabilidade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de encontrar o elétron em uma dada região do espaço.   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  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3729" name="Title 73728"/>
          <p:cNvSpPr>
            <a:spLocks noGrp="1"/>
          </p:cNvSpPr>
          <p:nvPr>
            <p:ph type="title"/>
          </p:nvPr>
        </p:nvSpPr>
        <p:spPr>
          <a:xfrm>
            <a:off x="674688" y="758825"/>
            <a:ext cx="7624762" cy="1082675"/>
          </a:xfrm>
        </p:spPr>
        <p:txBody>
          <a:bodyPr wrap="square" lIns="90360" tIns="45360" rIns="90360" bIns="45360" anchor="ctr" anchorCtr="0"/>
          <a:p/>
        </p:txBody>
      </p:sp>
      <p:pic>
        <p:nvPicPr>
          <p:cNvPr id="73730" name="Picture 73729"/>
          <p:cNvPicPr>
            <a:picLocks noChangeAspect="1"/>
          </p:cNvPicPr>
          <p:nvPr/>
        </p:nvPicPr>
        <p:blipFill>
          <a:blip r:embed="rId1"/>
          <a:srcRect l="12366" t="7233" r="3236" b="8141"/>
          <a:stretch>
            <a:fillRect/>
          </a:stretch>
        </p:blipFill>
        <p:spPr>
          <a:xfrm>
            <a:off x="444500" y="130175"/>
            <a:ext cx="8259763" cy="60086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4753" name="Title 74752"/>
          <p:cNvSpPr>
            <a:spLocks noGrp="1"/>
          </p:cNvSpPr>
          <p:nvPr>
            <p:ph type="title"/>
          </p:nvPr>
        </p:nvSpPr>
        <p:spPr>
          <a:xfrm>
            <a:off x="449263" y="420688"/>
            <a:ext cx="8056562" cy="1484312"/>
          </a:xfrm>
        </p:spPr>
        <p:txBody>
          <a:bodyPr wrap="square" lIns="90360" tIns="45360" rIns="90360" bIns="45360" anchor="ctr" anchorCtr="0"/>
          <a:p/>
        </p:txBody>
      </p:sp>
      <p:sp>
        <p:nvSpPr>
          <p:cNvPr id="74754" name="Text Placeholder 74753"/>
          <p:cNvSpPr>
            <a:spLocks noGrp="1"/>
          </p:cNvSpPr>
          <p:nvPr>
            <p:ph type="body" idx="1"/>
          </p:nvPr>
        </p:nvSpPr>
        <p:spPr>
          <a:xfrm>
            <a:off x="449263" y="1600200"/>
            <a:ext cx="7877175" cy="4968875"/>
          </a:xfrm>
        </p:spPr>
        <p:txBody>
          <a:bodyPr wrap="square" lIns="90360" tIns="45360" rIns="90360" bIns="45360" anchor="t" anchorCtr="0"/>
          <a:p/>
        </p:txBody>
      </p:sp>
      <p:pic>
        <p:nvPicPr>
          <p:cNvPr id="74755" name="Picture 747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350" y="130175"/>
            <a:ext cx="8096250" cy="6580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5777" name="Title 75776"/>
          <p:cNvSpPr>
            <a:spLocks noGrp="1"/>
          </p:cNvSpPr>
          <p:nvPr>
            <p:ph type="title"/>
          </p:nvPr>
        </p:nvSpPr>
        <p:spPr>
          <a:xfrm>
            <a:off x="449263" y="293688"/>
            <a:ext cx="8051800" cy="1487487"/>
          </a:xfrm>
        </p:spPr>
        <p:txBody>
          <a:bodyPr wrap="square" lIns="90360" tIns="45360" rIns="90360" bIns="45360" anchor="ctr" anchorCtr="0"/>
          <a:p/>
        </p:txBody>
      </p:sp>
      <p:sp>
        <p:nvSpPr>
          <p:cNvPr id="75778" name="Text Placeholder 75777"/>
          <p:cNvSpPr>
            <a:spLocks noGrp="1"/>
          </p:cNvSpPr>
          <p:nvPr>
            <p:ph type="body" idx="1"/>
          </p:nvPr>
        </p:nvSpPr>
        <p:spPr>
          <a:xfrm>
            <a:off x="449263" y="1600200"/>
            <a:ext cx="7872412" cy="4722813"/>
          </a:xfrm>
        </p:spPr>
        <p:txBody>
          <a:bodyPr wrap="square" lIns="90360" tIns="45360" rIns="90360" bIns="45360" anchor="t" anchorCtr="0"/>
          <a:p/>
        </p:txBody>
      </p:sp>
      <p:pic>
        <p:nvPicPr>
          <p:cNvPr id="75779" name="Picture 7577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8588" y="130175"/>
            <a:ext cx="8739187" cy="65801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6801" name="Title 76800"/>
          <p:cNvSpPr>
            <a:spLocks noGrp="1"/>
          </p:cNvSpPr>
          <p:nvPr>
            <p:ph type="title"/>
          </p:nvPr>
        </p:nvSpPr>
        <p:spPr>
          <a:xfrm>
            <a:off x="674688" y="196850"/>
            <a:ext cx="7624762" cy="720725"/>
          </a:xfrm>
        </p:spPr>
        <p:txBody>
          <a:bodyPr wrap="square" lIns="0" tIns="0" rIns="0" bIns="0" anchor="ctr" anchorCtr="0"/>
          <a:p>
            <a:pPr defTabSz="449580" eaLnBrk="1">
              <a:lnSpc>
                <a:spcPct val="93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dirty="0" err="1">
                <a:solidFill>
                  <a:srgbClr val="0000FF"/>
                </a:solidFill>
                <a:latin typeface="PT Sans" pitchFamily="32" charset="0"/>
              </a:rPr>
              <a:t>Orbitais Atômicos e Moleculares</a:t>
            </a:r>
            <a:endParaRPr lang="en-US" altLang="x-none" sz="2400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76802" name="Picture 7680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7488" y="911225"/>
            <a:ext cx="3894137" cy="387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3" name="Picture 7680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8975" y="976313"/>
            <a:ext cx="4200525" cy="36893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6804" name="Picture 7680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0" y="4756150"/>
            <a:ext cx="2570163" cy="19526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77825" name="Title 77824"/>
          <p:cNvSpPr>
            <a:spLocks noGrp="1"/>
          </p:cNvSpPr>
          <p:nvPr>
            <p:ph type="title"/>
          </p:nvPr>
        </p:nvSpPr>
        <p:spPr>
          <a:xfrm>
            <a:off x="674688" y="152400"/>
            <a:ext cx="7631112" cy="817563"/>
          </a:xfrm>
        </p:spPr>
        <p:txBody>
          <a:bodyPr wrap="square" lIns="90360" tIns="45360" rIns="90360" bIns="45360" anchor="ctr" anchorCtr="0"/>
          <a:p>
            <a:pPr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200" u="sng" dirty="0" err="1">
                <a:solidFill>
                  <a:srgbClr val="0000FF"/>
                </a:solidFill>
                <a:latin typeface="PT Sans" pitchFamily="32" charset="0"/>
              </a:rPr>
              <a:t>Evolução de Modelos de Atomos</a:t>
            </a:r>
            <a:endParaRPr lang="en-US" altLang="x-none" sz="2200" u="sng" dirty="0" err="1">
              <a:solidFill>
                <a:srgbClr val="0000FF"/>
              </a:solidFill>
              <a:latin typeface="PT Sans" pitchFamily="32" charset="0"/>
            </a:endParaRPr>
          </a:p>
        </p:txBody>
      </p:sp>
      <p:pic>
        <p:nvPicPr>
          <p:cNvPr id="77826" name="Picture 778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1813" y="1216025"/>
            <a:ext cx="7885112" cy="4673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697" name="Picture 2969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80625" cy="76692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698" name="Title 29697"/>
          <p:cNvSpPr>
            <a:spLocks noGrp="1"/>
          </p:cNvSpPr>
          <p:nvPr/>
        </p:nvSpPr>
        <p:spPr>
          <a:xfrm>
            <a:off x="519113" y="2452688"/>
            <a:ext cx="9042400" cy="1233487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 anchor="ctr" anchorCtr="0"/>
          <a:lstStyle>
            <a:lvl1pPr marL="0" lvl="0" indent="0" algn="ctr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4400" b="0" i="0" u="none" kern="1200" baseline="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marL="742950" lvl="1" indent="-285750" algn="ctr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4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Arial Unicode MS" charset="0"/>
                <a:cs typeface="+mj-cs"/>
              </a:defRPr>
            </a:lvl2pPr>
            <a:lvl3pPr marL="1143000" lvl="2" indent="-228600" algn="ctr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4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Arial Unicode MS" charset="0"/>
                <a:cs typeface="+mj-cs"/>
              </a:defRPr>
            </a:lvl3pPr>
            <a:lvl4pPr marL="1600200" lvl="3" indent="-228600" algn="ctr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4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Arial Unicode MS" charset="0"/>
                <a:cs typeface="+mj-cs"/>
              </a:defRPr>
            </a:lvl4pPr>
            <a:lvl5pPr marL="2057400" lvl="4" indent="-228600" algn="ctr" defTabSz="44958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6" charset="0"/>
              <a:buNone/>
              <a:defRPr sz="4400" b="0" i="0" u="none" kern="1200" baseline="0">
                <a:solidFill>
                  <a:srgbClr val="000000"/>
                </a:solidFill>
                <a:latin typeface="Arial" panose="020B0604020202020204" pitchFamily="34" charset="0"/>
                <a:ea typeface="Arial Unicode MS" charset="0"/>
                <a:cs typeface="+mj-cs"/>
              </a:defRPr>
            </a:lvl5pPr>
          </a:lstStyle>
          <a:p>
            <a:pPr defTabSz="449580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400" b="1" dirty="0" err="1">
                <a:solidFill>
                  <a:srgbClr val="FFFF66"/>
                </a:solidFill>
              </a:rPr>
              <a:t>Como utilizar este conjunto de informações na Astrofísica ?</a:t>
            </a:r>
            <a:endParaRPr lang="en-US" altLang="x-none" sz="2400" b="1" dirty="0" err="1">
              <a:solidFill>
                <a:srgbClr val="FFFF66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3" name="Text Box 23552"/>
          <p:cNvSpPr txBox="1"/>
          <p:nvPr/>
        </p:nvSpPr>
        <p:spPr>
          <a:xfrm>
            <a:off x="674688" y="295275"/>
            <a:ext cx="7648575" cy="835025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dirty="0" err="1">
                <a:solidFill>
                  <a:srgbClr val="0000FF"/>
                </a:solidFill>
                <a:latin typeface="PT Sans" pitchFamily="32" charset="0"/>
              </a:rPr>
              <a:t>Efeito Doppler</a:t>
            </a:r>
            <a:endParaRPr lang="fr-FR" altLang="x-none" dirty="0" err="1">
              <a:solidFill>
                <a:srgbClr val="0000FF"/>
              </a:solidFill>
              <a:latin typeface="PT Sans" pitchFamily="32" charset="0"/>
            </a:endParaRPr>
          </a:p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fr-FR" altLang="x-none" sz="1800" dirty="0" err="1">
                <a:solidFill>
                  <a:srgbClr val="800000"/>
                </a:solidFill>
                <a:latin typeface="PT Sans" pitchFamily="32" charset="0"/>
              </a:rPr>
              <a:t>...vai ocorrer uma mudança na frequência e no comprimento de onda quando a fonte está em movimento....</a:t>
            </a:r>
            <a:endParaRPr lang="fr-FR" altLang="x-none" sz="1800" dirty="0" err="1">
              <a:solidFill>
                <a:srgbClr val="800000"/>
              </a:solidFill>
              <a:latin typeface="PT Sans" pitchFamily="32" charset="0"/>
            </a:endParaRPr>
          </a:p>
        </p:txBody>
      </p:sp>
      <p:sp>
        <p:nvSpPr>
          <p:cNvPr id="23554" name="Rectangles 23553"/>
          <p:cNvSpPr/>
          <p:nvPr/>
        </p:nvSpPr>
        <p:spPr>
          <a:xfrm>
            <a:off x="0" y="2819400"/>
            <a:ext cx="9144000" cy="15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pic>
        <p:nvPicPr>
          <p:cNvPr id="23555" name="Picture 235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9763" y="1443038"/>
            <a:ext cx="5543550" cy="4587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Text Box 23555"/>
          <p:cNvSpPr txBox="1"/>
          <p:nvPr/>
        </p:nvSpPr>
        <p:spPr>
          <a:xfrm>
            <a:off x="0" y="1819275"/>
            <a:ext cx="3708400" cy="6794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Fonte em repouso</a:t>
            </a:r>
            <a:r>
              <a:rPr lang="pt-BR" altLang="x-none" sz="1800" dirty="0" err="1">
                <a:solidFill>
                  <a:srgbClr val="009900"/>
                </a:solidFill>
                <a:latin typeface="Times New Roman" panose="02020603050405020304" pitchFamily="16" charset="0"/>
              </a:rPr>
              <a:t>, emitindo luz a um </a:t>
            </a:r>
            <a:r>
              <a:rPr lang="pt-BR" altLang="x-none" sz="1800" b="1" dirty="0" err="1">
                <a:solidFill>
                  <a:srgbClr val="009900"/>
                </a:solidFill>
                <a:latin typeface="Times New Roman" panose="02020603050405020304" pitchFamily="16" charset="0"/>
              </a:rPr>
              <a:t>comprimento de onda 𝜆</a:t>
            </a:r>
            <a:r>
              <a:rPr lang="pt-BR" altLang="x-none" sz="1800" b="1" baseline="-25000" dirty="0" err="1">
                <a:solidFill>
                  <a:srgbClr val="009900"/>
                </a:solidFill>
                <a:latin typeface="Times New Roman" panose="02020603050405020304" pitchFamily="16" charset="0"/>
              </a:rPr>
              <a:t>0</a:t>
            </a:r>
            <a:r>
              <a:rPr lang="pt-BR" altLang="x-none" sz="1800" b="1" dirty="0" err="1">
                <a:solidFill>
                  <a:srgbClr val="009900"/>
                </a:solidFill>
                <a:latin typeface="Times New Roman" panose="02020603050405020304" pitchFamily="16" charset="0"/>
              </a:rPr>
              <a:t>.</a:t>
            </a:r>
            <a:endParaRPr lang="pt-BR" altLang="x-none" sz="1800" b="1" dirty="0" err="1">
              <a:solidFill>
                <a:srgbClr val="0099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3557" name="Text Box 23556"/>
          <p:cNvSpPr txBox="1"/>
          <p:nvPr/>
        </p:nvSpPr>
        <p:spPr>
          <a:xfrm>
            <a:off x="0" y="3114675"/>
            <a:ext cx="3635375" cy="9540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Fonte aproxima-se </a:t>
            </a:r>
            <a:r>
              <a:rPr lang="pt-BR" altLang="x-none" sz="1800" dirty="0" err="1">
                <a:solidFill>
                  <a:srgbClr val="0033CC"/>
                </a:solidFill>
                <a:latin typeface="Times New Roman" panose="02020603050405020304" pitchFamily="16" charset="0"/>
              </a:rPr>
              <a:t>do observador</a:t>
            </a:r>
            <a:r>
              <a:rPr lang="pt-BR" altLang="x-none" sz="1800" b="1" dirty="0" err="1">
                <a:solidFill>
                  <a:srgbClr val="0033CC"/>
                </a:solidFill>
                <a:latin typeface="Times New Roman" panose="02020603050405020304" pitchFamily="16" charset="0"/>
              </a:rPr>
              <a:t> =&gt; comprimento de onda observado será menor </a:t>
            </a:r>
            <a:r>
              <a:rPr lang="pt-BR" altLang="x-none" sz="1800" b="1" dirty="0" err="1">
                <a:solidFill>
                  <a:srgbClr val="0033CC"/>
                </a:solidFill>
                <a:latin typeface="Noteworthy" charset="0"/>
              </a:rPr>
              <a:t>(𝜆</a:t>
            </a:r>
            <a:r>
              <a:rPr lang="pt-BR" altLang="x-none" sz="1800" b="1" baseline="-25000" dirty="0" err="1">
                <a:solidFill>
                  <a:srgbClr val="0033CC"/>
                </a:solidFill>
                <a:latin typeface="Noteworthy" charset="0"/>
              </a:rPr>
              <a:t>1</a:t>
            </a:r>
            <a:r>
              <a:rPr lang="pt-BR" altLang="x-none" sz="1800" b="1" dirty="0" err="1">
                <a:solidFill>
                  <a:srgbClr val="0033CC"/>
                </a:solidFill>
                <a:latin typeface="Noteworthy" charset="0"/>
              </a:rPr>
              <a:t>&lt; 𝜆</a:t>
            </a:r>
            <a:r>
              <a:rPr lang="pt-BR" altLang="x-none" sz="1800" b="1" baseline="-25000" dirty="0" err="1">
                <a:solidFill>
                  <a:srgbClr val="0033CC"/>
                </a:solidFill>
                <a:latin typeface="Noteworthy" charset="0"/>
              </a:rPr>
              <a:t>0</a:t>
            </a:r>
            <a:r>
              <a:rPr lang="pt-BR" altLang="x-none" sz="1800" b="1" dirty="0" err="1">
                <a:solidFill>
                  <a:srgbClr val="0033CC"/>
                </a:solidFill>
                <a:latin typeface="Noteworthy" charset="0"/>
              </a:rPr>
              <a:t>).</a:t>
            </a:r>
            <a:endParaRPr lang="pt-BR" altLang="x-none" sz="1800" b="1" dirty="0" err="1">
              <a:solidFill>
                <a:srgbClr val="0033CC"/>
              </a:solidFill>
              <a:latin typeface="Noteworthy" charset="0"/>
            </a:endParaRPr>
          </a:p>
        </p:txBody>
      </p:sp>
      <p:sp>
        <p:nvSpPr>
          <p:cNvPr id="23558" name="Text Box 23557"/>
          <p:cNvSpPr txBox="1"/>
          <p:nvPr/>
        </p:nvSpPr>
        <p:spPr>
          <a:xfrm>
            <a:off x="71438" y="4843463"/>
            <a:ext cx="3492500" cy="10969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defTabSz="44958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Fonte afasta-se: </a:t>
            </a:r>
            <a:r>
              <a:rPr lang="pt-BR" altLang="x-none" sz="1800" b="1" dirty="0" err="1">
                <a:solidFill>
                  <a:srgbClr val="FF3300"/>
                </a:solidFill>
                <a:latin typeface="Times New Roman" panose="02020603050405020304" pitchFamily="16" charset="0"/>
              </a:rPr>
              <a:t>comprimento de onda observado será maior </a:t>
            </a:r>
            <a:endParaRPr lang="pt-BR" altLang="x-none" sz="1800" b="1" dirty="0" err="1">
              <a:solidFill>
                <a:srgbClr val="FF3300"/>
              </a:solidFill>
              <a:latin typeface="Times New Roman" panose="02020603050405020304" pitchFamily="16" charset="0"/>
            </a:endParaRPr>
          </a:p>
          <a:p>
            <a:pPr defTabSz="44958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="1" dirty="0" err="1">
                <a:solidFill>
                  <a:srgbClr val="FF3300"/>
                </a:solidFill>
                <a:latin typeface="Noteworthy" charset="0"/>
              </a:rPr>
              <a:t>(𝜆</a:t>
            </a:r>
            <a:r>
              <a:rPr lang="pt-BR" altLang="x-none" sz="1800" b="1" baseline="-25000" dirty="0" err="1">
                <a:solidFill>
                  <a:srgbClr val="FF3300"/>
                </a:solidFill>
                <a:latin typeface="Noteworthy" charset="0"/>
              </a:rPr>
              <a:t>2</a:t>
            </a:r>
            <a:r>
              <a:rPr lang="pt-BR" altLang="x-none" sz="1800" b="1" dirty="0" err="1">
                <a:solidFill>
                  <a:srgbClr val="FF3300"/>
                </a:solidFill>
                <a:latin typeface="Noteworthy" charset="0"/>
              </a:rPr>
              <a:t>&gt; 𝜆</a:t>
            </a:r>
            <a:r>
              <a:rPr lang="pt-BR" altLang="x-none" sz="1800" b="1" baseline="-25000" dirty="0" err="1">
                <a:solidFill>
                  <a:srgbClr val="FF3300"/>
                </a:solidFill>
                <a:latin typeface="Noteworthy" charset="0"/>
              </a:rPr>
              <a:t>0</a:t>
            </a:r>
            <a:r>
              <a:rPr lang="pt-BR" altLang="x-none" sz="1800" b="1" dirty="0" err="1">
                <a:solidFill>
                  <a:srgbClr val="FF3300"/>
                </a:solidFill>
                <a:latin typeface="Noteworthy" charset="0"/>
              </a:rPr>
              <a:t>). </a:t>
            </a:r>
            <a:endParaRPr lang="pt-BR" altLang="x-none" sz="1800" b="1" dirty="0" err="1">
              <a:solidFill>
                <a:srgbClr val="FF3300"/>
              </a:solidFill>
              <a:latin typeface="Noteworthy" charset="0"/>
            </a:endParaRPr>
          </a:p>
        </p:txBody>
      </p:sp>
      <p:sp>
        <p:nvSpPr>
          <p:cNvPr id="23559" name="Text Box 23558"/>
          <p:cNvSpPr txBox="1"/>
          <p:nvPr/>
        </p:nvSpPr>
        <p:spPr>
          <a:xfrm>
            <a:off x="5662613" y="1244600"/>
            <a:ext cx="3348037" cy="6270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marL="741680" lvl="1" indent="-259080" defTabSz="449580" rtl="0"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741680" algn="l"/>
                <a:tab pos="1189355" algn="l"/>
                <a:tab pos="1638300" algn="l"/>
                <a:tab pos="2087880" algn="l"/>
                <a:tab pos="2536825" algn="l"/>
                <a:tab pos="2986405" algn="l"/>
                <a:tab pos="3435350" algn="l"/>
                <a:tab pos="3884930" algn="l"/>
                <a:tab pos="4333875" algn="l"/>
                <a:tab pos="4783455" algn="l"/>
                <a:tab pos="5232400" algn="l"/>
                <a:tab pos="5681980" algn="l"/>
                <a:tab pos="6130925" algn="l"/>
                <a:tab pos="6580505" algn="l"/>
                <a:tab pos="7029450" algn="l"/>
                <a:tab pos="7479030" algn="l"/>
                <a:tab pos="7927975" algn="l"/>
                <a:tab pos="8377555" algn="l"/>
                <a:tab pos="8826500" algn="l"/>
                <a:tab pos="9276080" algn="l"/>
                <a:tab pos="9725025" algn="l"/>
              </a:tabLst>
            </a:pPr>
            <a:r>
              <a:rPr lang="en-US" altLang="x-none" sz="1800" b="1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...Lembrando que:</a:t>
            </a:r>
            <a:r>
              <a:rPr lang="en-US" altLang="x-none" sz="18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 c</a:t>
            </a:r>
            <a:r>
              <a:rPr lang="en-US" altLang="x-none" sz="1800" b="1" baseline="0" dirty="0" err="1">
                <a:solidFill>
                  <a:srgbClr val="FF0000"/>
                </a:solidFill>
                <a:latin typeface="Noteworthy" charset="0"/>
                <a:cs typeface="Noteworthy" charset="0"/>
              </a:rPr>
              <a:t> = 𝜆𝛎</a:t>
            </a:r>
            <a:endParaRPr lang="en-US" altLang="x-none" sz="1800" b="1" baseline="0" dirty="0" err="1">
              <a:solidFill>
                <a:srgbClr val="FF0000"/>
              </a:solidFill>
              <a:latin typeface="Noteworthy" charset="0"/>
              <a:ea typeface="Noteworthy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4577" name="Rectangles 24576"/>
          <p:cNvSpPr/>
          <p:nvPr/>
        </p:nvSpPr>
        <p:spPr>
          <a:xfrm>
            <a:off x="-53975" y="3317875"/>
            <a:ext cx="9144000" cy="15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4578" name="Rectangles 24577"/>
          <p:cNvSpPr/>
          <p:nvPr/>
        </p:nvSpPr>
        <p:spPr>
          <a:xfrm>
            <a:off x="-53975" y="3354388"/>
            <a:ext cx="9144000" cy="158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4579" name="Text Box 24578"/>
          <p:cNvSpPr txBox="1"/>
          <p:nvPr/>
        </p:nvSpPr>
        <p:spPr>
          <a:xfrm>
            <a:off x="-53975" y="1236663"/>
            <a:ext cx="6858000" cy="1362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4580" name="Text Box 24579"/>
          <p:cNvSpPr txBox="1"/>
          <p:nvPr/>
        </p:nvSpPr>
        <p:spPr>
          <a:xfrm>
            <a:off x="6197600" y="2670175"/>
            <a:ext cx="2528888" cy="243046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Fonte se aproxima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Frequência (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ν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aumenta, o comprimento de onda diminui e como consequencia o som fica mais agudo.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 caso da luz, ficaria mais azul</a:t>
            </a:r>
            <a:endParaRPr lang="en-US" altLang="x-none" sz="180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4581" name="Text Box 24580"/>
          <p:cNvSpPr txBox="1"/>
          <p:nvPr/>
        </p:nvSpPr>
        <p:spPr>
          <a:xfrm>
            <a:off x="260350" y="2746375"/>
            <a:ext cx="2343150" cy="23685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Fonte se afasta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Frequência (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ν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diminui, comprimento de onda aumenta e como consequencia o som fica mais grave.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 caso da luz ela ficaria mais vermelha</a:t>
            </a:r>
            <a:endParaRPr lang="en-US" altLang="x-none" sz="1600" b="1" dirty="0" err="1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4582" name="Text Box 24581"/>
          <p:cNvSpPr txBox="1"/>
          <p:nvPr/>
        </p:nvSpPr>
        <p:spPr>
          <a:xfrm>
            <a:off x="200025" y="768350"/>
            <a:ext cx="8559800" cy="1595438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just" defTabSz="449580" rtl="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Este fenômeno também ocorre com a luz......</a:t>
            </a:r>
            <a:endParaRPr lang="en-US" altLang="x-none" sz="20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  <a:p>
            <a:pPr algn="just" defTabSz="449580" rtl="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Se uma fonte luminosa está em movimento, ocorre uma mudança na frequência ou no comprimento de onda, devido ao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movimento relativo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entre a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fonte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(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λ</a:t>
            </a:r>
            <a:r>
              <a:rPr lang="en-US" altLang="x-none" sz="2000" b="1" baseline="-33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obs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-</a:t>
            </a:r>
            <a:r>
              <a:rPr lang="en-US" altLang="x-none" sz="2000" b="1" baseline="-33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</a:t>
            </a:r>
            <a:r>
              <a:rPr lang="en-US" altLang="x-none" sz="2000" b="1" baseline="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medido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)  e o “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observador" </a:t>
            </a:r>
            <a:r>
              <a:rPr lang="en-US" altLang="x-none" sz="20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(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λ</a:t>
            </a:r>
            <a:r>
              <a:rPr lang="en-US" altLang="x-none" sz="2000" b="1" baseline="-33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0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 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em repouso)</a:t>
            </a:r>
            <a:endParaRPr lang="en-US" altLang="x-none" sz="2000" b="1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4583" name="Text Box 24582"/>
          <p:cNvSpPr txBox="1"/>
          <p:nvPr/>
        </p:nvSpPr>
        <p:spPr>
          <a:xfrm>
            <a:off x="2624455" y="311150"/>
            <a:ext cx="3357245" cy="3556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b="1" baseline="0" dirty="0" err="1">
                <a:solidFill>
                  <a:srgbClr val="CCCCFF"/>
                </a:solidFill>
                <a:latin typeface="PT Sans" pitchFamily="32" charset="0"/>
                <a:cs typeface="PT Sans" pitchFamily="32" charset="0"/>
                <a:hlinkClick r:id="rId1"/>
              </a:rPr>
              <a:t>Efeito Doppler</a:t>
            </a:r>
            <a:endParaRPr lang="en-US" altLang="x-none" b="1" baseline="0" dirty="0" err="1">
              <a:solidFill>
                <a:srgbClr val="CCCCFF"/>
              </a:solidFill>
              <a:latin typeface="PT Sans" pitchFamily="32" charset="0"/>
              <a:ea typeface="PT Sans" pitchFamily="32" charset="0"/>
              <a:hlinkClick r:id="rId1"/>
            </a:endParaRPr>
          </a:p>
        </p:txBody>
      </p:sp>
      <p:pic>
        <p:nvPicPr>
          <p:cNvPr id="24584" name="Picture 245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650" y="2430463"/>
            <a:ext cx="2735263" cy="239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2458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675" y="4932363"/>
            <a:ext cx="3095625" cy="1871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86" name="Rectangles 24585"/>
          <p:cNvSpPr/>
          <p:nvPr/>
        </p:nvSpPr>
        <p:spPr>
          <a:xfrm>
            <a:off x="2952750" y="4895850"/>
            <a:ext cx="3095625" cy="1871663"/>
          </a:xfrm>
          <a:prstGeom prst="rect">
            <a:avLst/>
          </a:prstGeom>
          <a:noFill/>
          <a:ln w="2844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5601" name="Picture 256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2288" y="325438"/>
            <a:ext cx="3224212" cy="28432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602" name="Title 25601"/>
          <p:cNvSpPr>
            <a:spLocks noGrp="1"/>
          </p:cNvSpPr>
          <p:nvPr>
            <p:ph type="title"/>
          </p:nvPr>
        </p:nvSpPr>
        <p:spPr>
          <a:xfrm>
            <a:off x="384175" y="3154363"/>
            <a:ext cx="8229600" cy="1462087"/>
          </a:xfrm>
        </p:spPr>
        <p:txBody>
          <a:bodyPr wrap="square" lIns="90360" tIns="45360" rIns="90360" bIns="45360" anchor="ctr" anchorCtr="0"/>
          <a:p>
            <a:pPr algn="just" defTabSz="449580" eaLnBrk="1"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/>
              <a:t>Quando a fonte de luz está parada as linhas escuras que se superpõem ao espectro contínuo se localizam em uma posição fixa e bem determinada, catalogadas e identificadas gerando o que chamamos de biblioteca de espectros. O Comprimento de Onda e, consequentemente, a Frequência das linhas escuras que aparecem são representadas em repouso - caso B</a:t>
            </a:r>
            <a:endParaRPr lang="en-US" altLang="x-none" sz="1800" dirty="0" err="1"/>
          </a:p>
        </p:txBody>
      </p:sp>
      <p:sp>
        <p:nvSpPr>
          <p:cNvPr id="25603" name="Text Box 25602"/>
          <p:cNvSpPr txBox="1"/>
          <p:nvPr/>
        </p:nvSpPr>
        <p:spPr>
          <a:xfrm>
            <a:off x="374650" y="4645025"/>
            <a:ext cx="8229600" cy="9144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Se o </a:t>
            </a:r>
            <a:r>
              <a:rPr lang="en-US" altLang="x-none" sz="1800" baseline="0" dirty="0" err="1">
                <a:solidFill>
                  <a:srgbClr val="FF0000"/>
                </a:solidFill>
                <a:latin typeface="New York" charset="0"/>
                <a:cs typeface="ヒラギノ角ゴ Pro W3" charset="0"/>
              </a:rPr>
              <a:t>padrão de linhas</a:t>
            </a:r>
            <a:r>
              <a:rPr lang="en-US" altLang="x-none" sz="1800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 está deslocado para a região vermelha do espectro, a fonte está se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afastando</a:t>
            </a:r>
            <a:r>
              <a:rPr lang="en-US" altLang="x-none" sz="1800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, por que o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comprimento de onda está aumentado e a frequência diminuindo em relação ao observador </a:t>
            </a:r>
            <a:r>
              <a:rPr lang="en-US" altLang="x-none" sz="1800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- caso C -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 “red-shift"</a:t>
            </a:r>
            <a:endParaRPr lang="en-US" altLang="x-none" sz="1800" b="1" baseline="0" dirty="0" err="1">
              <a:solidFill>
                <a:srgbClr val="000000"/>
              </a:solidFill>
              <a:latin typeface="New York" charset="0"/>
              <a:ea typeface="ヒラギノ角ゴ Pro W3" charset="0"/>
            </a:endParaRPr>
          </a:p>
        </p:txBody>
      </p:sp>
      <p:sp>
        <p:nvSpPr>
          <p:cNvPr id="25604" name="Text Box 25603"/>
          <p:cNvSpPr txBox="1"/>
          <p:nvPr/>
        </p:nvSpPr>
        <p:spPr>
          <a:xfrm>
            <a:off x="352425" y="5613400"/>
            <a:ext cx="8229600" cy="914400"/>
          </a:xfrm>
          <a:prstGeom prst="rect">
            <a:avLst/>
          </a:prstGeom>
          <a:noFill/>
          <a:ln w="9525">
            <a:noFill/>
          </a:ln>
        </p:spPr>
        <p:txBody>
          <a:bodyPr wrap="square" lIns="90360" tIns="45360" rIns="90360" bIns="45360" anchor="ctr" anchorCtr="0"/>
          <a:p>
            <a:pPr algn="just"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Se o </a:t>
            </a:r>
            <a:r>
              <a:rPr lang="en-US" altLang="x-none" sz="1800" baseline="0" dirty="0" err="1">
                <a:solidFill>
                  <a:srgbClr val="FF0000"/>
                </a:solidFill>
                <a:latin typeface="New York" charset="0"/>
                <a:cs typeface="ヒラギノ角ゴ Pro W3" charset="0"/>
              </a:rPr>
              <a:t>padrão de linhas</a:t>
            </a:r>
            <a:r>
              <a:rPr lang="en-US" altLang="x-none" sz="1800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 está deslocado para a região azul  do espectro, a fonte está se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aproximando</a:t>
            </a:r>
            <a:r>
              <a:rPr lang="en-US" altLang="x-none" sz="1800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, por que o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comprimento de onda está diminuindo e a frequência aumentando</a:t>
            </a:r>
            <a:r>
              <a:rPr lang="en-US" altLang="x-none" sz="1800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 – caso D-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ew York" charset="0"/>
                <a:cs typeface="ヒラギノ角ゴ Pro W3" charset="0"/>
              </a:rPr>
              <a:t> “blue-shift"</a:t>
            </a:r>
            <a:endParaRPr lang="en-US" altLang="x-none" sz="1800" b="1" baseline="0" dirty="0" err="1">
              <a:solidFill>
                <a:srgbClr val="000000"/>
              </a:solidFill>
              <a:latin typeface="New York" charset="0"/>
              <a:ea typeface="ヒラギノ角ゴ Pro W3" charset="0"/>
            </a:endParaRPr>
          </a:p>
        </p:txBody>
      </p:sp>
      <p:sp>
        <p:nvSpPr>
          <p:cNvPr id="25605" name="Text Box 25604"/>
          <p:cNvSpPr txBox="1"/>
          <p:nvPr/>
        </p:nvSpPr>
        <p:spPr>
          <a:xfrm>
            <a:off x="3851275" y="1246188"/>
            <a:ext cx="1889125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λ</a:t>
            </a:r>
            <a:r>
              <a:rPr lang="en-US" altLang="x-none" sz="1800" baseline="-3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0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 repouso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5606" name="Text Box 25605"/>
          <p:cNvSpPr txBox="1"/>
          <p:nvPr/>
        </p:nvSpPr>
        <p:spPr>
          <a:xfrm>
            <a:off x="3833813" y="1962150"/>
            <a:ext cx="1441450" cy="4302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(𝜆</a:t>
            </a:r>
            <a:r>
              <a:rPr lang="en-US" altLang="x-none" sz="1800" b="1" baseline="-33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obs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="1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&gt;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𝜆</a:t>
            </a:r>
            <a:r>
              <a:rPr lang="en-US" altLang="x-none" sz="1600" b="1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0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)</a:t>
            </a:r>
            <a:endParaRPr lang="en-US" altLang="x-none" sz="18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5607" name="Text Box 25606"/>
          <p:cNvSpPr txBox="1"/>
          <p:nvPr/>
        </p:nvSpPr>
        <p:spPr>
          <a:xfrm>
            <a:off x="3781425" y="2563813"/>
            <a:ext cx="1323975" cy="4302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(𝜆</a:t>
            </a:r>
            <a:r>
              <a:rPr lang="en-US" altLang="x-none" sz="1800" b="1" baseline="-33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obs</a:t>
            </a:r>
            <a:r>
              <a:rPr lang="en-US" altLang="x-none" sz="1800" b="1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&lt; 𝜆</a:t>
            </a:r>
            <a:r>
              <a:rPr lang="en-US" altLang="x-none" sz="1800" b="1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0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)</a:t>
            </a:r>
            <a:endParaRPr lang="en-US" altLang="x-none" sz="18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pic>
        <p:nvPicPr>
          <p:cNvPr id="25608" name="Picture 25607"/>
          <p:cNvPicPr>
            <a:picLocks noChangeAspect="1"/>
          </p:cNvPicPr>
          <p:nvPr/>
        </p:nvPicPr>
        <p:blipFill>
          <a:blip r:embed="rId2"/>
          <a:srcRect l="8887" t="6815" r="2219" b="11360"/>
          <a:stretch>
            <a:fillRect/>
          </a:stretch>
        </p:blipFill>
        <p:spPr>
          <a:xfrm>
            <a:off x="5292725" y="179388"/>
            <a:ext cx="3455988" cy="30241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6625" name="Rectangles 26624"/>
          <p:cNvSpPr/>
          <p:nvPr/>
        </p:nvSpPr>
        <p:spPr>
          <a:xfrm>
            <a:off x="-53975" y="3317875"/>
            <a:ext cx="9144000" cy="158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6626" name="Rectangles 26625"/>
          <p:cNvSpPr/>
          <p:nvPr/>
        </p:nvSpPr>
        <p:spPr>
          <a:xfrm>
            <a:off x="-53975" y="3354388"/>
            <a:ext cx="9144000" cy="1587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sp>
        <p:nvSpPr>
          <p:cNvPr id="26627" name="Text Box 26626"/>
          <p:cNvSpPr txBox="1"/>
          <p:nvPr/>
        </p:nvSpPr>
        <p:spPr>
          <a:xfrm>
            <a:off x="-53975" y="1236663"/>
            <a:ext cx="6858000" cy="1362075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endParaRPr lang="en-US"/>
          </a:p>
        </p:txBody>
      </p:sp>
      <p:pic>
        <p:nvPicPr>
          <p:cNvPr id="26628" name="Picture 26627"/>
          <p:cNvPicPr>
            <a:picLocks noChangeAspect="1"/>
          </p:cNvPicPr>
          <p:nvPr/>
        </p:nvPicPr>
        <p:blipFill>
          <a:blip r:embed="rId1"/>
          <a:srcRect l="11650" t="11124" r="33397" b="27124"/>
          <a:stretch>
            <a:fillRect/>
          </a:stretch>
        </p:blipFill>
        <p:spPr>
          <a:xfrm>
            <a:off x="1670050" y="5762625"/>
            <a:ext cx="633413" cy="6445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9" name="Text Box 26628"/>
          <p:cNvSpPr txBox="1"/>
          <p:nvPr/>
        </p:nvSpPr>
        <p:spPr>
          <a:xfrm>
            <a:off x="6305550" y="2166938"/>
            <a:ext cx="2528888" cy="243046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Fonte se aproxima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Frequência (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ν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aumenta, o comprimento de onda diminui e como consequencia o som fica mais agudo. 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l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FF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 caso da luz, ficaria mais azul</a:t>
            </a:r>
            <a:endParaRPr lang="en-US" altLang="x-none" sz="1800" dirty="0" err="1">
              <a:solidFill>
                <a:srgbClr val="0000FF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6630" name="Text Box 26629"/>
          <p:cNvSpPr txBox="1"/>
          <p:nvPr/>
        </p:nvSpPr>
        <p:spPr>
          <a:xfrm>
            <a:off x="260350" y="2206625"/>
            <a:ext cx="2343150" cy="23685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u="sng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Fonte se afasta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Frequência (</a:t>
            </a:r>
            <a:r>
              <a:rPr lang="en-US" altLang="x-none" sz="2000" b="1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ν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) diminui, comprimento de onda aumenta e como consequencia o som fica mais grave. 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  <a:cs typeface="Times New Roman" panose="02020603050405020304" pitchFamily="16" charset="0"/>
            </a:endParaRPr>
          </a:p>
          <a:p>
            <a:pPr algn="just" defTabSz="449580" eaLnBrk="1" hangingPunct="1">
              <a:lnSpc>
                <a:spcPct val="100000"/>
              </a:lnSpc>
              <a:spcBef>
                <a:spcPts val="4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b="1" dirty="0" err="1">
                <a:solidFill>
                  <a:srgbClr val="FF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No caso da luz ela ficaria mais vermelha</a:t>
            </a:r>
            <a:endParaRPr lang="en-US" altLang="x-none" sz="1600" b="1" dirty="0" err="1">
              <a:solidFill>
                <a:srgbClr val="FF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6631" name="Text Box 26630"/>
          <p:cNvSpPr txBox="1"/>
          <p:nvPr/>
        </p:nvSpPr>
        <p:spPr>
          <a:xfrm>
            <a:off x="200025" y="155575"/>
            <a:ext cx="8583613" cy="520700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 rtl="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Interpretação</a:t>
            </a:r>
            <a:endParaRPr lang="en-US" altLang="x-none" sz="2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6632" name="Text Box 26631"/>
          <p:cNvSpPr txBox="1"/>
          <p:nvPr/>
        </p:nvSpPr>
        <p:spPr>
          <a:xfrm>
            <a:off x="379413" y="5734050"/>
            <a:ext cx="1860550" cy="395288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2000" u="sng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λ</a:t>
            </a:r>
            <a:r>
              <a:rPr lang="en-US" altLang="x-none" sz="1600" u="sng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obs</a:t>
            </a:r>
            <a:r>
              <a:rPr lang="en-US" altLang="x-none" sz="1800" u="sng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 –</a:t>
            </a:r>
            <a:r>
              <a:rPr lang="en-US" altLang="x-none" sz="2000" u="sng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 λ</a:t>
            </a:r>
            <a:r>
              <a:rPr lang="en-US" altLang="x-none" sz="1400" u="sng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0</a:t>
            </a:r>
            <a:r>
              <a:rPr lang="en-US" altLang="x-none" sz="1800" u="sng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 =</a:t>
            </a:r>
            <a:endParaRPr lang="en-US" altLang="x-none" sz="1800" baseline="0" dirty="0" err="1">
              <a:solidFill>
                <a:srgbClr val="000000"/>
              </a:solidFill>
              <a:latin typeface="Tipo de letra del sistema" charset="0"/>
              <a:ea typeface="Tipo de letra del sistema" charset="0"/>
            </a:endParaRPr>
          </a:p>
        </p:txBody>
      </p:sp>
      <p:sp>
        <p:nvSpPr>
          <p:cNvPr id="26633" name="Text Box 26632"/>
          <p:cNvSpPr txBox="1"/>
          <p:nvPr/>
        </p:nvSpPr>
        <p:spPr>
          <a:xfrm>
            <a:off x="676275" y="4637088"/>
            <a:ext cx="7670800" cy="642937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ctr" defTabSz="449580" rtl="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Este fenômeno permite obter a velocidade radial (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vr</a:t>
            </a: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),  dada pela equação a seguir e por definição o “redshift”(z) : =  z</a:t>
            </a:r>
            <a:endParaRPr lang="en-US" altLang="x-none" sz="18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sp>
        <p:nvSpPr>
          <p:cNvPr id="26634" name="Text Box 26633"/>
          <p:cNvSpPr txBox="1"/>
          <p:nvPr/>
        </p:nvSpPr>
        <p:spPr>
          <a:xfrm>
            <a:off x="747713" y="6129338"/>
            <a:ext cx="439737" cy="43180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60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λ</a:t>
            </a:r>
            <a:r>
              <a:rPr lang="en-US" altLang="x-none" sz="1600" baseline="-29000" dirty="0" err="1">
                <a:solidFill>
                  <a:srgbClr val="000000"/>
                </a:solidFill>
                <a:latin typeface="Tipo de letra del sistema" charset="0"/>
                <a:cs typeface="Tipo de letra del sistema" charset="0"/>
              </a:rPr>
              <a:t>0</a:t>
            </a:r>
            <a:endParaRPr lang="en-US" altLang="x-none" sz="1600" baseline="-29000" dirty="0" err="1">
              <a:solidFill>
                <a:srgbClr val="000000"/>
              </a:solidFill>
              <a:latin typeface="Tipo de letra del sistema" charset="0"/>
              <a:ea typeface="Tipo de letra del sistema" charset="0"/>
            </a:endParaRPr>
          </a:p>
        </p:txBody>
      </p:sp>
      <p:sp>
        <p:nvSpPr>
          <p:cNvPr id="26635" name="Rectangles 26634"/>
          <p:cNvSpPr/>
          <p:nvPr/>
        </p:nvSpPr>
        <p:spPr>
          <a:xfrm>
            <a:off x="379413" y="5645150"/>
            <a:ext cx="2860675" cy="835025"/>
          </a:xfrm>
          <a:prstGeom prst="rect">
            <a:avLst/>
          </a:prstGeom>
          <a:noFill/>
          <a:ln w="2844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6636" name="Text Box 26635"/>
          <p:cNvSpPr txBox="1"/>
          <p:nvPr/>
        </p:nvSpPr>
        <p:spPr>
          <a:xfrm>
            <a:off x="3455988" y="5400675"/>
            <a:ext cx="5400675" cy="1311275"/>
          </a:xfrm>
          <a:prstGeom prst="rect">
            <a:avLst/>
          </a:prstGeom>
          <a:solidFill>
            <a:srgbClr val="FFFFFF"/>
          </a:solidFill>
          <a:ln w="9525">
            <a:noFill/>
          </a:ln>
        </p:spPr>
        <p:txBody>
          <a:bodyPr wrap="square" lIns="90000" tIns="46800" rIns="90000" bIns="46800" anchor="t" anchorCtr="0">
            <a:spAutoFit/>
          </a:bodyPr>
          <a:p>
            <a:pPr algn="just" defTabSz="44958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Se</a:t>
            </a:r>
            <a:r>
              <a:rPr lang="pt-BR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vr é positivo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, a fonte está se afastando, pois o comprimento de onda observado é maior que o de repouso.  S</a:t>
            </a:r>
            <a:r>
              <a:rPr lang="pt-BR" altLang="x-none" sz="1600" b="1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e o sinal é negativo</a:t>
            </a:r>
            <a:r>
              <a:rPr lang="pt-BR" altLang="x-none" sz="1600" dirty="0" err="1">
                <a:solidFill>
                  <a:srgbClr val="000000"/>
                </a:solidFill>
                <a:latin typeface="Times New Roman" panose="02020603050405020304" pitchFamily="16" charset="0"/>
              </a:rPr>
              <a:t>  a fonte está se aproximando e o comprimento de onda diminui.  Ex: um z = 0,3 significa um afastamento com 30% da velocidade da luz, ou seja, 90 000 km/s.</a:t>
            </a:r>
            <a:endParaRPr lang="pt-BR" altLang="x-none" sz="1600" dirty="0" err="1">
              <a:solidFill>
                <a:srgbClr val="000000"/>
              </a:solidFill>
              <a:latin typeface="Times New Roman" panose="02020603050405020304" pitchFamily="16" charset="0"/>
            </a:endParaRPr>
          </a:p>
        </p:txBody>
      </p:sp>
      <p:pic>
        <p:nvPicPr>
          <p:cNvPr id="26637" name="Picture 26636"/>
          <p:cNvPicPr>
            <a:picLocks noChangeAspect="1"/>
          </p:cNvPicPr>
          <p:nvPr/>
        </p:nvPicPr>
        <p:blipFill>
          <a:blip r:embed="rId1"/>
          <a:srcRect l="66698" t="16437" r="4126" b="27750"/>
          <a:stretch>
            <a:fillRect/>
          </a:stretch>
        </p:blipFill>
        <p:spPr>
          <a:xfrm>
            <a:off x="2352675" y="5816600"/>
            <a:ext cx="454025" cy="5921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8" name="Picture 266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38" y="144463"/>
            <a:ext cx="1843087" cy="1673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9" name="Picture 266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25" y="1223963"/>
            <a:ext cx="3024188" cy="28146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40" name="Text Box 26639"/>
          <p:cNvSpPr txBox="1"/>
          <p:nvPr/>
        </p:nvSpPr>
        <p:spPr>
          <a:xfrm>
            <a:off x="3727450" y="2087563"/>
            <a:ext cx="1889125" cy="476250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λ</a:t>
            </a:r>
            <a:r>
              <a:rPr lang="en-US" altLang="x-none" sz="1800" baseline="-3200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0 </a:t>
            </a:r>
            <a:r>
              <a:rPr lang="en-US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- em repouso</a:t>
            </a:r>
            <a:endParaRPr lang="en-US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  <p:sp>
        <p:nvSpPr>
          <p:cNvPr id="26641" name="Text Box 26640"/>
          <p:cNvSpPr txBox="1"/>
          <p:nvPr/>
        </p:nvSpPr>
        <p:spPr>
          <a:xfrm>
            <a:off x="3959225" y="2771775"/>
            <a:ext cx="1441450" cy="430213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(𝜆</a:t>
            </a:r>
            <a:r>
              <a:rPr lang="en-US" altLang="x-none" sz="1800" b="1" baseline="-33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obs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2000" b="1" baseline="0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&gt;</a:t>
            </a:r>
            <a:r>
              <a:rPr lang="en-US" altLang="x-none" sz="1800" b="1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𝜆</a:t>
            </a:r>
            <a:r>
              <a:rPr lang="en-US" altLang="x-none" sz="1600" b="1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0 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)</a:t>
            </a:r>
            <a:endParaRPr lang="en-US" altLang="x-none" sz="18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6642" name="Text Box 26641"/>
          <p:cNvSpPr txBox="1"/>
          <p:nvPr/>
        </p:nvSpPr>
        <p:spPr>
          <a:xfrm>
            <a:off x="3932238" y="3455988"/>
            <a:ext cx="1323975" cy="430212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defTabSz="449580" eaLnBrk="1" hangingPunct="1">
              <a:lnSpc>
                <a:spcPct val="100000"/>
              </a:lnSpc>
              <a:spcBef>
                <a:spcPts val="1125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(𝜆</a:t>
            </a:r>
            <a:r>
              <a:rPr lang="en-US" altLang="x-none" sz="1800" b="1" baseline="-33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obs</a:t>
            </a:r>
            <a:r>
              <a:rPr lang="en-US" altLang="x-none" sz="1800" b="1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</a:t>
            </a:r>
            <a:r>
              <a:rPr lang="en-US" altLang="x-none" sz="1800" b="1" dirty="0" err="1">
                <a:solidFill>
                  <a:srgbClr val="FF0000"/>
                </a:solidFill>
                <a:latin typeface="Times New Roman" panose="02020603050405020304" pitchFamily="16" charset="0"/>
                <a:cs typeface="Noteworthy" charset="0"/>
              </a:rPr>
              <a:t>&lt;</a:t>
            </a:r>
            <a:r>
              <a:rPr lang="en-US" altLang="x-none" sz="1800" b="1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 𝜆</a:t>
            </a:r>
            <a:r>
              <a:rPr lang="en-US" altLang="x-none" sz="1800" b="1" baseline="-25000" dirty="0" err="1">
                <a:solidFill>
                  <a:srgbClr val="000000"/>
                </a:solidFill>
                <a:latin typeface="Times New Roman" panose="02020603050405020304" pitchFamily="16" charset="0"/>
                <a:cs typeface="Noteworthy" charset="0"/>
              </a:rPr>
              <a:t>0</a:t>
            </a:r>
            <a:r>
              <a:rPr lang="en-US" altLang="x-none" sz="1800" b="1" baseline="0" dirty="0" err="1">
                <a:solidFill>
                  <a:srgbClr val="000000"/>
                </a:solidFill>
                <a:latin typeface="Noteworthy" charset="0"/>
                <a:cs typeface="Noteworthy" charset="0"/>
              </a:rPr>
              <a:t>)</a:t>
            </a:r>
            <a:endParaRPr lang="en-US" altLang="x-none" sz="1800" b="1" baseline="0" dirty="0" err="1">
              <a:solidFill>
                <a:srgbClr val="000000"/>
              </a:solidFill>
              <a:latin typeface="Noteworthy" charset="0"/>
              <a:ea typeface="Noteworthy" charset="0"/>
            </a:endParaRPr>
          </a:p>
        </p:txBody>
      </p:sp>
      <p:sp>
        <p:nvSpPr>
          <p:cNvPr id="26643" name="Straight Connector 26642"/>
          <p:cNvSpPr/>
          <p:nvPr/>
        </p:nvSpPr>
        <p:spPr>
          <a:xfrm flipH="1">
            <a:off x="2581275" y="3024188"/>
            <a:ext cx="309563" cy="36512"/>
          </a:xfrm>
          <a:prstGeom prst="line">
            <a:avLst/>
          </a:prstGeom>
          <a:ln w="90000" cap="flat" cmpd="sng">
            <a:solidFill>
              <a:srgbClr val="FF3366"/>
            </a:solidFill>
            <a:prstDash val="solid"/>
            <a:miter/>
            <a:headEnd type="triangle" w="med" len="med"/>
            <a:tailEnd type="none" w="med" len="med"/>
          </a:ln>
        </p:spPr>
      </p:sp>
      <p:sp>
        <p:nvSpPr>
          <p:cNvPr id="26644" name="Rectangles 26643"/>
          <p:cNvSpPr/>
          <p:nvPr/>
        </p:nvSpPr>
        <p:spPr>
          <a:xfrm>
            <a:off x="201613" y="2087563"/>
            <a:ext cx="2389187" cy="2447925"/>
          </a:xfrm>
          <a:prstGeom prst="rect">
            <a:avLst/>
          </a:prstGeom>
          <a:noFill/>
          <a:ln w="2844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6645" name="Rectangles 26644"/>
          <p:cNvSpPr/>
          <p:nvPr/>
        </p:nvSpPr>
        <p:spPr>
          <a:xfrm>
            <a:off x="6246813" y="1998663"/>
            <a:ext cx="2681287" cy="2609850"/>
          </a:xfrm>
          <a:prstGeom prst="rect">
            <a:avLst/>
          </a:prstGeom>
          <a:noFill/>
          <a:ln w="2844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lang="en-US"/>
          </a:p>
        </p:txBody>
      </p:sp>
      <p:sp>
        <p:nvSpPr>
          <p:cNvPr id="26646" name="Straight Connector 26645"/>
          <p:cNvSpPr/>
          <p:nvPr/>
        </p:nvSpPr>
        <p:spPr>
          <a:xfrm>
            <a:off x="5961063" y="3686175"/>
            <a:ext cx="258762" cy="28575"/>
          </a:xfrm>
          <a:prstGeom prst="line">
            <a:avLst/>
          </a:prstGeom>
          <a:ln w="90000" cap="flat" cmpd="sng">
            <a:solidFill>
              <a:srgbClr val="2323DC"/>
            </a:solidFill>
            <a:prstDash val="solid"/>
            <a:miter/>
            <a:headEnd type="triangle" w="med" len="med"/>
            <a:tailEnd type="none" w="med" len="med"/>
          </a:ln>
        </p:spPr>
      </p:sp>
      <p:sp>
        <p:nvSpPr>
          <p:cNvPr id="26647" name="Text Box 26646"/>
          <p:cNvSpPr txBox="1"/>
          <p:nvPr/>
        </p:nvSpPr>
        <p:spPr>
          <a:xfrm>
            <a:off x="2584450" y="5862638"/>
            <a:ext cx="582613" cy="365125"/>
          </a:xfrm>
          <a:prstGeom prst="rect">
            <a:avLst/>
          </a:prstGeom>
          <a:noFill/>
          <a:ln w="9525">
            <a:noFill/>
          </a:ln>
        </p:spPr>
        <p:txBody>
          <a:bodyPr wrap="square" lIns="90000" tIns="45000" rIns="90000" bIns="45000" anchor="t" anchorCtr="0"/>
          <a:p>
            <a:pPr algn="ctr" defTabSz="449580" eaLnBrk="1" hangingPunct="1">
              <a:lnSpc>
                <a:spcPct val="100000"/>
              </a:lnSpc>
              <a:spcBef>
                <a:spcPts val="125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</a:tabLst>
            </a:pPr>
            <a:r>
              <a:rPr lang="pt-BR" altLang="x-none" sz="1800" baseline="0" dirty="0" err="1">
                <a:solidFill>
                  <a:srgbClr val="000000"/>
                </a:solidFill>
                <a:latin typeface="Times New Roman" panose="02020603050405020304" pitchFamily="16" charset="0"/>
                <a:cs typeface="Times New Roman" panose="02020603050405020304" pitchFamily="16" charset="0"/>
              </a:rPr>
              <a:t> =  z</a:t>
            </a:r>
            <a:endParaRPr lang="pt-BR" altLang="x-none" sz="1800" baseline="0" dirty="0" err="1">
              <a:solidFill>
                <a:srgbClr val="000000"/>
              </a:solidFill>
              <a:latin typeface="Times New Roman" panose="02020603050405020304" pitchFamily="16" charset="0"/>
              <a:ea typeface="Times New Roman" panose="02020603050405020304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Times New Roman"/>
        <a:ea typeface="Arial Unicode MS"/>
        <a:cs typeface=""/>
      </a:majorFont>
      <a:minorFont>
        <a:latin typeface="Times New Roman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7"/>
      </a:accent6>
      <a:hlink>
        <a:srgbClr val="CCCCFF"/>
      </a:hlink>
      <a:folHlink>
        <a:srgbClr val="B2B2B2"/>
      </a:folHlink>
    </a:clrScheme>
    <a:fontScheme name="">
      <a:majorFont>
        <a:latin typeface="New York"/>
        <a:ea typeface="ヒラギノ角ゴ Pro W3"/>
        <a:cs typeface=""/>
      </a:majorFont>
      <a:minorFont>
        <a:latin typeface="New York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7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FF"/>
        </a:lt1>
        <a:dk2>
          <a:srgbClr val="FFFF00"/>
        </a:dk2>
        <a:lt2>
          <a:srgbClr val="0000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CDCDC"/>
        </a:accent4>
        <a:accent5>
          <a:srgbClr val="FFCAAA"/>
        </a:accent5>
        <a:accent6>
          <a:srgbClr val="00E5E5"/>
        </a:accent6>
        <a:hlink>
          <a:srgbClr val="FF00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2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27272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9"/>
        </a:accent5>
        <a:accent6>
          <a:srgbClr val="0000E5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BE5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9E5B7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20609</Words>
  <Application>WPS Presentation</Application>
  <PresentationFormat/>
  <Paragraphs>600</Paragraphs>
  <Slides>59</Slides>
  <Notes>0</Notes>
  <HiddenSlides>0</HiddenSlides>
  <MMClips>0</MMClips>
  <ScaleCrop>false</ScaleCrop>
  <HeadingPairs>
    <vt:vector size="8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15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59</vt:i4>
      </vt:variant>
    </vt:vector>
  </HeadingPairs>
  <TitlesOfParts>
    <vt:vector size="93" baseType="lpstr">
      <vt:lpstr>Arial</vt:lpstr>
      <vt:lpstr>SimSun</vt:lpstr>
      <vt:lpstr>Wingdings</vt:lpstr>
      <vt:lpstr>Times New Roman</vt:lpstr>
      <vt:lpstr>New York</vt:lpstr>
      <vt:lpstr>Quicksand Light</vt:lpstr>
      <vt:lpstr>ヒラギノ角ゴ Pro W3</vt:lpstr>
      <vt:lpstr>Arial Unicode MS</vt:lpstr>
      <vt:lpstr>Noteworthy</vt:lpstr>
      <vt:lpstr>PT Sans</vt:lpstr>
      <vt:lpstr>Microsoft YaHei</vt:lpstr>
      <vt:lpstr>Droid Sans Fallback</vt:lpstr>
      <vt:lpstr>BatangChe</vt:lpstr>
      <vt:lpstr>DejaVu Math TeX Gyre</vt:lpstr>
      <vt:lpstr>Tipo de letra del sistema</vt:lpstr>
      <vt:lpstr>Symbol</vt:lpstr>
      <vt:lpstr>Lucida Grande</vt:lpstr>
      <vt:lpstr>OpenSymbol</vt:lpstr>
      <vt:lpstr/>
      <vt:lpstr/>
      <vt:lpstr/>
      <vt:lpstr/>
      <vt:lpstr/>
      <vt:lpstr/>
      <vt:lpstr/>
      <vt:lpstr/>
      <vt:lpstr/>
      <vt:lpstr/>
      <vt:lpstr/>
      <vt:lpstr/>
      <vt:lpstr/>
      <vt:lpstr/>
      <vt:lpstr/>
      <vt:lpstr>Equation.3</vt:lpstr>
      <vt:lpstr>PowerPoint 演示文稿</vt:lpstr>
      <vt:lpstr>Natureza da luz  Experimentos realizados mostram evidências de natureza corpuscular e ondulatória</vt:lpstr>
      <vt:lpstr> Síntese - Correlações entre estas Propriedades     </vt:lpstr>
      <vt:lpstr>PowerPoint 演示文稿</vt:lpstr>
      <vt:lpstr>PowerPoint 演示文稿</vt:lpstr>
      <vt:lpstr>PowerPoint 演示文稿</vt:lpstr>
      <vt:lpstr>PowerPoint 演示文稿</vt:lpstr>
      <vt:lpstr>Quando a fonte de luz está parada as linhas escuras que se superpõem ao espectro contínuo se localizam em uma posição fixa e bem determinada, catalogadas e identificadas gerando o que chamamos de biblioteca de espectros. O Comprimento de Onda e, consequentemente, a Frequência das linhas escuras que aparecem são representadas em repouso - caso B</vt:lpstr>
      <vt:lpstr>PowerPoint 演示文稿</vt:lpstr>
      <vt:lpstr>PowerPoint 演示文稿</vt:lpstr>
      <vt:lpstr>Ainda restaria a explicação da natureza da formação do Arco-Iris... do que chamamos técnicamente de Radiação Contínua</vt:lpstr>
      <vt:lpstr>PowerPoint 演示文稿</vt:lpstr>
      <vt:lpstr>PowerPoint 演示文稿</vt:lpstr>
      <vt:lpstr>PowerPoint 演示文稿</vt:lpstr>
      <vt:lpstr>PowerPoint 演示文稿</vt:lpstr>
      <vt:lpstr>Corpo Negro</vt:lpstr>
      <vt:lpstr>PowerPoint 演示文稿</vt:lpstr>
      <vt:lpstr>Propriedades da Radiação Térmica</vt:lpstr>
      <vt:lpstr>O comportamento destas curvas semi-empírica pode ser representado e generalizado por uma expressão matemática?</vt:lpstr>
      <vt:lpstr>PowerPoint 演示文稿</vt:lpstr>
      <vt:lpstr>As ondas eletromagnéticas estacionárias não podem adquirir qualquer quantidade de energia arbitrária, devem ter apenas valores de energia específica permitidas que sejam  multiplos inteiros de uma energia de onda mínima -   “Quantum de Energia"  → E=h𝝼                          ...funcionou...!!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Cataloga e Determina “Comprimentos de Onda” de todo o espectro ...mas ainda não sabe porque estas linhas escuras aparecem</vt:lpstr>
      <vt:lpstr>Invenção do Bico de Bunsen ...bico de gás utilizado em laboratórios com chama incolor </vt:lpstr>
      <vt:lpstr>Experimentos de Kirchoff e Bunsen</vt:lpstr>
      <vt:lpstr>Invenção do Bico de Bunsen ...bico de gás utilizado em laboratórios com chama incolor </vt:lpstr>
      <vt:lpstr>Experimentos de Kirchhoff e Bunsen</vt:lpstr>
      <vt:lpstr>Espectro de absorção … e respectiva forma gráfica  ...identificação de algumas linhas</vt:lpstr>
      <vt:lpstr>      Linhas de Absorção          Linhas de Emissão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 povoamento e despovoamento eletrônico gera as linhas de emissão e absorção que observamos nos espectros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Átomo de Schrodinger</vt:lpstr>
      <vt:lpstr>PowerPoint 演示文稿</vt:lpstr>
      <vt:lpstr>PowerPoint 演示文稿</vt:lpstr>
      <vt:lpstr>PowerPoint 演示文稿</vt:lpstr>
      <vt:lpstr>Orbitais Atômicos e Moleculares</vt:lpstr>
      <vt:lpstr>Como utilizar este conjunto de informações na Astrofísica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Radiação 1</dc:title>
  <dc:creator>Gastão B Lima Neto</dc:creator>
  <cp:lastModifiedBy>Sandra</cp:lastModifiedBy>
  <cp:revision>513</cp:revision>
  <cp:lastPrinted>2025-09-25T18:27:25Z</cp:lastPrinted>
  <dcterms:created xsi:type="dcterms:W3CDTF">2025-09-25T18:27:25Z</dcterms:created>
  <dcterms:modified xsi:type="dcterms:W3CDTF">2025-09-25T18:27:25Z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1033-11.1.0.11723</vt:lpwstr>
  </property>
</Properties>
</file>