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</p:sldMasterIdLst>
  <p:notesMasterIdLst>
    <p:notesMasterId r:id="rId18"/>
  </p:notesMasterIdLst>
  <p:sldIdLst>
    <p:sldId id="256" r:id="rId17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304" r:id="rId58"/>
    <p:sldId id="298" r:id="rId59"/>
    <p:sldId id="299" r:id="rId60"/>
    <p:sldId id="300" r:id="rId61"/>
    <p:sldId id="301" r:id="rId62"/>
    <p:sldId id="302" r:id="rId63"/>
    <p:sldId id="303" r:id="rId64"/>
  </p:sldIdLst>
  <p:sldSz cx="8996680" cy="6840855"/>
  <p:notesSz cx="6858000" cy="9144000"/>
  <p:defaultTextStyle>
    <a:defPPr>
      <a:defRPr lang="en-GB"/>
    </a:defPPr>
    <a:lvl1pPr marL="0" lvl="0" indent="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44958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2400" b="0" i="0" u="none" kern="1200" baseline="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5" d="100"/>
          <a:sy n="85" d="100"/>
        </p:scale>
        <p:origin x="-78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gridSpacing cx="45006" cy="45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47.xml"/><Relationship Id="rId63" Type="http://schemas.openxmlformats.org/officeDocument/2006/relationships/slide" Target="slides/slide46.xml"/><Relationship Id="rId62" Type="http://schemas.openxmlformats.org/officeDocument/2006/relationships/slide" Target="slides/slide45.xml"/><Relationship Id="rId61" Type="http://schemas.openxmlformats.org/officeDocument/2006/relationships/slide" Target="slides/slide44.xml"/><Relationship Id="rId60" Type="http://schemas.openxmlformats.org/officeDocument/2006/relationships/slide" Target="slides/slide4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42.xml"/><Relationship Id="rId58" Type="http://schemas.openxmlformats.org/officeDocument/2006/relationships/slide" Target="slides/slide41.xml"/><Relationship Id="rId57" Type="http://schemas.openxmlformats.org/officeDocument/2006/relationships/slide" Target="slides/slide40.xml"/><Relationship Id="rId56" Type="http://schemas.openxmlformats.org/officeDocument/2006/relationships/slide" Target="slides/slide39.xml"/><Relationship Id="rId55" Type="http://schemas.openxmlformats.org/officeDocument/2006/relationships/slide" Target="slides/slide38.xml"/><Relationship Id="rId54" Type="http://schemas.openxmlformats.org/officeDocument/2006/relationships/slide" Target="slides/slide37.xml"/><Relationship Id="rId53" Type="http://schemas.openxmlformats.org/officeDocument/2006/relationships/slide" Target="slides/slide36.xml"/><Relationship Id="rId52" Type="http://schemas.openxmlformats.org/officeDocument/2006/relationships/slide" Target="slides/slide35.xml"/><Relationship Id="rId51" Type="http://schemas.openxmlformats.org/officeDocument/2006/relationships/slide" Target="slides/slide34.xml"/><Relationship Id="rId50" Type="http://schemas.openxmlformats.org/officeDocument/2006/relationships/slide" Target="slides/slide3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32.xml"/><Relationship Id="rId48" Type="http://schemas.openxmlformats.org/officeDocument/2006/relationships/slide" Target="slides/slide31.xml"/><Relationship Id="rId47" Type="http://schemas.openxmlformats.org/officeDocument/2006/relationships/slide" Target="slides/slide30.xml"/><Relationship Id="rId46" Type="http://schemas.openxmlformats.org/officeDocument/2006/relationships/slide" Target="slides/slide29.xml"/><Relationship Id="rId45" Type="http://schemas.openxmlformats.org/officeDocument/2006/relationships/slide" Target="slides/slide28.xml"/><Relationship Id="rId44" Type="http://schemas.openxmlformats.org/officeDocument/2006/relationships/slide" Target="slides/slide27.xml"/><Relationship Id="rId43" Type="http://schemas.openxmlformats.org/officeDocument/2006/relationships/slide" Target="slides/slide26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0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slide" Target="slides/slide3.xml"/><Relationship Id="rId2" Type="http://schemas.openxmlformats.org/officeDocument/2006/relationships/theme" Target="theme/theme1.xml"/><Relationship Id="rId19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5" name="Rounded Rectangle 1638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</a:ln>
        </p:spPr>
        <p:txBody>
          <a:bodyPr/>
          <a:p>
            <a:endParaRPr lang="en-US"/>
          </a:p>
        </p:txBody>
      </p:sp>
      <p:sp>
        <p:nvSpPr>
          <p:cNvPr id="16386" name="Rounded Rectangle 1638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87" name="Rounded Rectangle 1638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88" name="Rounded Rectangle 1638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89" name="Rounded Rectangle 1638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0" name="Rounded Rectangle 1638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1" name="Rounded Rectangle 1639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2" name="Rounded Rectangle 1639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3" name="Rounded Rectangle 1639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4" name="Rounded Rectangle 1639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5" name="Rounded Rectangle 1639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6" name="Rounded Rectangle 1639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7" name="Rounded Rectangle 1639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8" name="Rounded Rectangle 1639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399" name="Rounded Rectangle 1639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0" name="Rounded Rectangle 1639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1" name="Rounded Rectangle 1640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2" name="Rounded Rectangle 1640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3" name="Rounded Rectangle 1640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4" name="Rounded Rectangle 1640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5" name="Rounded Rectangle 1640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6" name="Rounded Rectangle 1640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7" name="Rounded Rectangle 1640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8" name="Rounded Rectangle 1640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09" name="Rounded Rectangle 1640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0" name="Rounded Rectangle 1640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1" name="Rounded Rectangle 1641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2" name="Rounded Rectangle 1641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3" name="Rounded Rectangle 1641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4" name="Text Box 16413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5" name="Text Box 16414"/>
          <p:cNvSpPr txBox="1"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6" name="Slide Image Placeholder 16415"/>
          <p:cNvSpPr>
            <a:spLocks noGrp="1"/>
          </p:cNvSpPr>
          <p:nvPr>
            <p:ph type="sldImg"/>
          </p:nvPr>
        </p:nvSpPr>
        <p:spPr>
          <a:xfrm>
            <a:off x="1173163" y="685800"/>
            <a:ext cx="4465637" cy="33829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</a:p>
        </p:txBody>
      </p:sp>
      <p:sp>
        <p:nvSpPr>
          <p:cNvPr id="16417" name="Text Placeholder 16416"/>
          <p:cNvSpPr>
            <a:spLocks noGrp="1"/>
          </p:cNvSpPr>
          <p:nvPr>
            <p:ph type="body"/>
          </p:nvPr>
        </p:nvSpPr>
        <p:spPr>
          <a:xfrm>
            <a:off x="914400" y="4343400"/>
            <a:ext cx="4983163" cy="40687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p>
            <a:pPr lvl="0"/>
          </a:p>
        </p:txBody>
      </p:sp>
      <p:sp>
        <p:nvSpPr>
          <p:cNvPr id="16418" name="Text Box 16417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419" name="Slide Number Placeholder 16418"/>
          <p:cNvSpPr>
            <a:spLocks noGrp="1"/>
          </p:cNvSpPr>
          <p:nvPr>
            <p:ph type="sldNum"/>
          </p:nvPr>
        </p:nvSpPr>
        <p:spPr>
          <a:xfrm>
            <a:off x="3886200" y="8686800"/>
            <a:ext cx="2925763" cy="4111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lvl="0" indent="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1pPr>
    <a:lvl2pPr marL="742950" lvl="1" indent="-28575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2pPr>
    <a:lvl3pPr marL="1143000" lvl="2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3pPr>
    <a:lvl4pPr marL="1600200" lvl="3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4pPr>
    <a:lvl5pPr marL="2057400" lvl="4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5pPr>
    <a:lvl6pPr marL="2286000" lvl="5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6pPr>
    <a:lvl7pPr marL="2743200" lvl="6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7pPr>
    <a:lvl8pPr marL="3200400" lvl="7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8pPr>
    <a:lvl9pPr marL="3657600" lvl="8" indent="-228600" algn="l" defTabSz="449580" rtl="0" eaLnBrk="0" fontAlgn="base" latinLnBrk="0" hangingPunct="0">
      <a:lnSpc>
        <a:spcPct val="100000"/>
      </a:lnSpc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buNone/>
      <a:defRPr sz="1200" b="0" i="0" u="none" kern="1200" baseline="0">
        <a:solidFill>
          <a:srgbClr val="000000"/>
        </a:solidFill>
        <a:latin typeface="Times New Roman" panose="02020603050405020304" pitchFamily="16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66561" name="Slide Image Placeholder 66560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562" name="Text Placeholder 66561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5777" name="Text Box 7577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75778" name="Slide Image Placeholder 75777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5779" name="Text Placeholder 7577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6801" name="Slide Image Placeholder 76800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6802" name="Text Placeholder 76801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7825" name="Slide Image Placeholder 77824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7826" name="Text Placeholder 77825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8849" name="Slide Image Placeholder 78848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0" name="Text Placeholder 78849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9873" name="Slide Image Placeholder 79872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874" name="Text Placeholder 79873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0897" name="Text Box 8089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80898" name="Slide Image Placeholder 80897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899" name="Text Placeholder 8089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latin typeface="Arial" panose="020B0604020202020204" pitchFamily="34" charset="0"/>
                <a:cs typeface="ヒラギノ角ゴ Pro W3" charset="0"/>
              </a:rPr>
              <a:t>http://physicsweb.org/articles/ world/15/9/1.</a:t>
            </a:r>
            <a:endParaRPr lang="en-US" altLang="x-none" sz="2400" dirty="0" err="1">
              <a:latin typeface="Arial" panose="020B060402020202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1921" name="Slide Image Placeholder 81920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22" name="Text Placeholder 81921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2945" name="Text Box 8294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82946" name="Slide Image Placeholder 82945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2947" name="Text Placeholder 8294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3969" name="Slide Image Placeholder 83968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3970" name="Text Placeholder 83969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6017" name="Slide Image Placeholder 86016"/>
          <p:cNvSpPr txBox="1"/>
          <p:nvPr>
            <p:ph type="sldImg"/>
          </p:nvPr>
        </p:nvSpPr>
        <p:spPr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018" name="Text Placeholder 86017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67585" name="Text Box 6758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67586" name="Slide Image Placeholder 67585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7587" name="Text Placeholder 6758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7041" name="Slide Image Placeholder 87040"/>
          <p:cNvSpPr txBox="1"/>
          <p:nvPr>
            <p:ph type="sldImg"/>
          </p:nvPr>
        </p:nvSpPr>
        <p:spPr>
          <a:xfrm>
            <a:off x="1003300" y="695325"/>
            <a:ext cx="4848225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7042" name="Text Placeholder 8704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8065" name="Slide Image Placeholder 88064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066" name="Text Placeholder 8806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89089" name="Slide Image Placeholder 89088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090" name="Text Placeholder 8908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0113" name="Text Box 9011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90114" name="Slide Image Placeholder 90113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0115" name="Text Placeholder 90114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1137" name="Text Box 9113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91138" name="Slide Image Placeholder 91137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1139" name="Text Placeholder 9113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2161" name="Slide Image Placeholder 92160"/>
          <p:cNvSpPr txBox="1"/>
          <p:nvPr>
            <p:ph type="sldImg"/>
          </p:nvPr>
        </p:nvSpPr>
        <p:spPr>
          <a:xfrm>
            <a:off x="1003300" y="695325"/>
            <a:ext cx="4845050" cy="34258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162" name="Text Placeholder 92161"/>
          <p:cNvSpPr txBox="1"/>
          <p:nvPr>
            <p:ph type="body" idx="1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3185" name="Text Box 9318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93186" name="Slide Image Placeholder 93185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3187" name="Text Placeholder 9318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4209" name="Slide Image Placeholder 94208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210" name="Text Placeholder 94209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5233" name="Slide Image Placeholder 95232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5234" name="Text Placeholder 95233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6257" name="Text Box 9625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96258" name="Slide Image Placeholder 96257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6259" name="Text Placeholder 9625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68609" name="Text Box 6860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68610" name="Slide Image Placeholder 68609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8611" name="Text Placeholder 6861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7281" name="Slide Image Placeholder 97280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7282" name="Text Placeholder 97281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8305" name="Slide Image Placeholder 98304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306" name="Text Placeholder 98305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99329" name="Slide Image Placeholder 99328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9330" name="Text Placeholder 99329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0353" name="Slide Image Placeholder 100352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354" name="Text Placeholder 100353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1377" name="Slide Image Placeholder 101376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1378" name="Text Placeholder 101377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2401" name="Slide Image Placeholder 102400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02" name="Text Placeholder 102401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3425" name="Text Box 10342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03426" name="Slide Image Placeholder 103425"/>
          <p:cNvSpPr txBox="1"/>
          <p:nvPr>
            <p:ph type="sldImg"/>
          </p:nvPr>
        </p:nvSpPr>
        <p:spPr>
          <a:xfrm>
            <a:off x="1003300" y="695325"/>
            <a:ext cx="4787900" cy="33718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27" name="Text Placeholder 10342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4449" name="Slide Image Placeholder 104448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450" name="Text Placeholder 104449"/>
          <p:cNvSpPr txBox="1"/>
          <p:nvPr>
            <p:ph type="body" idx="1"/>
          </p:nvPr>
        </p:nvSpPr>
        <p:spPr>
          <a:xfrm>
            <a:off x="914400" y="4343400"/>
            <a:ext cx="5003800" cy="408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5473" name="Text Box 10547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05474" name="Slide Image Placeholder 105473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5475" name="Text Placeholder 105474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400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6497" name="Text Box 10649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06498" name="Slide Image Placeholder 106497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6499" name="Text Placeholder 10649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69633" name="Text Box 6963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69634" name="Slide Image Placeholder 69633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635" name="Text Placeholder 69634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7521" name="Text Box 10752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07522" name="Slide Image Placeholder 107521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523" name="Text Placeholder 107522"/>
          <p:cNvSpPr txBox="1"/>
          <p:nvPr>
            <p:ph type="body" idx="1"/>
          </p:nvPr>
        </p:nvSpPr>
        <p:spPr>
          <a:xfrm>
            <a:off x="914400" y="4343400"/>
            <a:ext cx="5029200" cy="63309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</a:rPr>
              <a:t>http://pt.wikipedia.org/wiki/Kelvin</a:t>
            </a:r>
            <a:endParaRPr lang="en-US" altLang="x-none" sz="1200" dirty="0" err="1">
              <a:solidFill>
                <a:srgbClr val="000000"/>
              </a:solidFill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200" dirty="0" err="1">
              <a:solidFill>
                <a:srgbClr val="000000"/>
              </a:solidFill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O kelvin recebeu este nome em homenagem ao físico e engenheiro irlandês William Thomson, que se tornou o primeiro Lorde Kelvin quando foi feito par do Reino Unido.</a:t>
            </a:r>
            <a:endParaRPr lang="en-US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Enquanto unidade do SI, o kelvin não deve ser precedido pelas palavras grau ou graus ou o símbolo °, como em grau </a:t>
            </a:r>
            <a:r>
              <a:rPr lang="en-US" altLang="x-none" sz="1200" i="1" dirty="0" err="1">
                <a:latin typeface="Arial" panose="020B0604020202020204" pitchFamily="34" charset="0"/>
                <a:cs typeface="ヒラギノ角ゴ Pro W3" charset="0"/>
              </a:rPr>
              <a:t>Celsius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 ou </a:t>
            </a:r>
            <a:r>
              <a:rPr lang="en-US" altLang="x-none" sz="1200" i="1" dirty="0" err="1">
                <a:latin typeface="Arial" panose="020B0604020202020204" pitchFamily="34" charset="0"/>
                <a:cs typeface="ヒラギノ角ゴ Pro W3" charset="0"/>
              </a:rPr>
              <a:t>Fahrenheit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. Isto acontece porque estas são </a:t>
            </a:r>
            <a:r>
              <a:rPr lang="en-US" altLang="x-none" sz="1200" i="1" dirty="0" err="1">
                <a:latin typeface="Arial" panose="020B0604020202020204" pitchFamily="34" charset="0"/>
                <a:cs typeface="ヒラギノ角ゴ Pro W3" charset="0"/>
              </a:rPr>
              <a:t>escalas de medição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, enquanto o kelvin é uma </a:t>
            </a:r>
            <a:r>
              <a:rPr lang="en-US" altLang="x-none" sz="1200" i="1" dirty="0" err="1">
                <a:latin typeface="Arial" panose="020B0604020202020204" pitchFamily="34" charset="0"/>
                <a:cs typeface="ヒラギノ角ゴ Pro W3" charset="0"/>
              </a:rPr>
              <a:t>unidade de medição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. Quando o kelvin foi introduzido em 1954 (na 10ª CGPM, Resolução 3, CR 79), recebeu o nome de </a:t>
            </a:r>
            <a:r>
              <a:rPr lang="en-US" altLang="x-none" sz="1200" b="1" dirty="0" err="1">
                <a:latin typeface="Arial" panose="020B0604020202020204" pitchFamily="34" charset="0"/>
                <a:cs typeface="ヒラギノ角ゴ Pro W3" charset="0"/>
              </a:rPr>
              <a:t>grau Kelvin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 e símbolo </a:t>
            </a:r>
            <a:r>
              <a:rPr lang="en-US" altLang="x-none" sz="1200" b="1" dirty="0" err="1">
                <a:latin typeface="Arial" panose="020B0604020202020204" pitchFamily="34" charset="0"/>
                <a:cs typeface="ヒラギノ角ゴ Pro W3" charset="0"/>
              </a:rPr>
              <a:t>°K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; o símbolo do "grau" foi posteriormente removido em 1967 (13ª CGPM, Resolução 3, CR 104).</a:t>
            </a:r>
            <a:endParaRPr lang="en-US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O </a:t>
            </a:r>
            <a:r>
              <a:rPr lang="en-US" altLang="x-none" sz="1200" b="1" dirty="0" err="1">
                <a:latin typeface="Arial" panose="020B0604020202020204" pitchFamily="34" charset="0"/>
                <a:cs typeface="ヒラギノ角ゴ Pro W3" charset="0"/>
              </a:rPr>
              <a:t>símbolo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 para o kelvin é sempre um K maiúsculo e nunca é escrito em itálico. Há um espaço entre a grandeza numérica e o símbolo da unidade.</a:t>
            </a:r>
            <a:endParaRPr lang="en-US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A </a:t>
            </a:r>
            <a:r>
              <a:rPr lang="en-US" altLang="x-none" sz="1200" b="1" dirty="0" err="1">
                <a:latin typeface="Arial" panose="020B0604020202020204" pitchFamily="34" charset="0"/>
                <a:cs typeface="ヒラギノ角ゴ Pro W3" charset="0"/>
              </a:rPr>
              <a:t>palavra</a:t>
            </a: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 "kelvin" (nome da unidade) é escrita com inicial minúscula (exceto no princípio das frases), igualmente de acordo com a normas do SI; escreve-se em português com "k" inicial, de acordo com a norma ortográfica que o permite para estrangeirismos aportuguesados — as formas plenamente aportuguesadas "quélvim" e "quélvine" não são usadas, ainda que reflita a pronúncia habitual em português.</a:t>
            </a:r>
            <a:endParaRPr lang="en-US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200" dirty="0" err="1">
                <a:latin typeface="Arial" panose="020B0604020202020204" pitchFamily="34" charset="0"/>
                <a:cs typeface="ヒラギノ角ゴ Pro W3" charset="0"/>
              </a:rPr>
              <a:t>A ideia de se propor esta escala surgiu das discussões em torno de temperaturas máximas e mínimas que podem ser atingidas por um corpo. Verificou-se que não há, teoricamente, um limite superior para a temperatura que um corpo pode alcançar. Entretanto, observou-se que existe um limite natural para a mínima temperatura. Estudos realizados em grandes laboratórios mostraram que é impossível obter uma temperatura inferior a -273,15 °C. Esta temperatura é denominada zero absoluto. Na realidade, o zero absoluto é uma temperatura limite que não pode ser alcançada, tendo-se, entretanto, alcançado valores muito próximos a ela.</a:t>
            </a:r>
            <a:endParaRPr lang="en-US" altLang="x-none" sz="1200" dirty="0" err="1">
              <a:latin typeface="Arial" panose="020B0604020202020204" pitchFamily="34" charset="0"/>
              <a:cs typeface="ヒラギノ角ゴ Pro W3" charset="0"/>
            </a:endParaRPr>
          </a:p>
          <a:p>
            <a:pPr lvl="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200" dirty="0" err="1">
              <a:latin typeface="Arial" panose="020B0604020202020204" pitchFamily="34" charset="0"/>
              <a:ea typeface="ヒラギノ角ゴ Pro W3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sz="1400" dirty="0" err="1">
                <a:latin typeface="Times New Roman" panose="02020603050405020304" pitchFamily="16" charset="0"/>
                <a:cs typeface="Arial Unicode MS" charset="0"/>
              </a:rPr>
            </a:fld>
            <a:endParaRPr lang="pt-BR" altLang="x-none" sz="14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0353" name="Slide Image Placeholder 100352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0354" name="Text Placeholder 100353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09569" name="Text Box 10956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09570" name="Slide Image Placeholder 109569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9571" name="Text Placeholder 10957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10593" name="Text Box 110592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10594" name="Slide Image Placeholder 110593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0595" name="Text Placeholder 110594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11617" name="Text Box 111616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11618" name="Slide Image Placeholder 111617"/>
          <p:cNvSpPr txBox="1"/>
          <p:nvPr>
            <p:ph type="sldImg"/>
          </p:nvPr>
        </p:nvSpPr>
        <p:spPr>
          <a:xfrm>
            <a:off x="1173163" y="685800"/>
            <a:ext cx="4486275" cy="340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619" name="Text Placeholder 111618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400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12641" name="Text Box 11264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12642" name="Slide Image Placeholder 112641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643" name="Text Placeholder 112642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13665" name="Slide Image Placeholder 113664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3666" name="Text Placeholder 113665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114689" name="Text Box 114688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114690" name="Slide Image Placeholder 114689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691" name="Text Placeholder 114690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0657" name="Slide Image Placeholder 70656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658" name="Text Placeholder 70657"/>
          <p:cNvSpPr txBox="1"/>
          <p:nvPr>
            <p:ph type="body" idx="1"/>
          </p:nvPr>
        </p:nvSpPr>
        <p:spPr>
          <a:xfrm>
            <a:off x="914400" y="4343400"/>
            <a:ext cx="5000625" cy="40878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1681" name="Text Box 71680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71682" name="Slide Image Placeholder 71681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1683" name="Text Placeholder 71682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2705" name="Text Box 72704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b" anchorCtr="0"/>
          <a:p>
            <a:pPr lvl="0" algn="r"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fr-FR" altLang="x-none" sz="1200" dirty="0" err="1"/>
            </a:fld>
            <a:endParaRPr lang="fr-FR" altLang="x-none" sz="1200" dirty="0" err="1"/>
          </a:p>
        </p:txBody>
      </p:sp>
      <p:sp>
        <p:nvSpPr>
          <p:cNvPr id="72706" name="Slide Image Placeholder 72705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2707" name="Text Placeholder 72706"/>
          <p:cNvSpPr txBox="1"/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 defTabSz="449580" eaLnBrk="0" hangingPunct="0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ea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3729" name="Slide Image Placeholder 73728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730" name="Text Placeholder 73729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Slide Number Placeholder 1"/>
          <p:cNvSpPr/>
          <p:nvPr>
            <p:ph type="sldNum" idx="2"/>
          </p:nvPr>
        </p:nvSpPr>
        <p:spPr/>
        <p:txBody>
          <a:bodyPr/>
          <a:p>
            <a:pPr lvl="0" algn="r" defTabSz="449580" rtl="0" eaLnBrk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fr-FR" altLang="x-none" sz="1200" dirty="0" err="1">
                <a:latin typeface="Times New Roman" panose="02020603050405020304" pitchFamily="16" charset="0"/>
                <a:cs typeface="Arial Unicode MS" charset="0"/>
              </a:rPr>
            </a:fld>
            <a:endParaRPr lang="fr-FR" altLang="x-none" sz="1200" dirty="0" err="1">
              <a:latin typeface="Times New Roman" panose="02020603050405020304" pitchFamily="16" charset="0"/>
              <a:ea typeface="Arial Unicode MS" charset="0"/>
              <a:cs typeface="Arial Unicode MS" charset="0"/>
            </a:endParaRPr>
          </a:p>
        </p:txBody>
      </p:sp>
      <p:sp>
        <p:nvSpPr>
          <p:cNvPr id="74753" name="Slide Image Placeholder 74752"/>
          <p:cNvSpPr txBox="1"/>
          <p:nvPr>
            <p:ph type="sldImg"/>
          </p:nvPr>
        </p:nvSpPr>
        <p:spPr>
          <a:xfrm>
            <a:off x="1173163" y="685800"/>
            <a:ext cx="4483100" cy="3400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754" name="Text Placeholder 74753"/>
          <p:cNvSpPr txBox="1"/>
          <p:nvPr>
            <p:ph type="body" idx="1"/>
          </p:nvPr>
        </p:nvSpPr>
        <p:spPr>
          <a:xfrm>
            <a:off x="685800" y="4343400"/>
            <a:ext cx="5484813" cy="4114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lvl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75" y="1855788"/>
            <a:ext cx="3599228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9410" y="1855788"/>
            <a:ext cx="3599228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2466" y="533400"/>
            <a:ext cx="1916509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533400"/>
            <a:ext cx="5638426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75" y="1855788"/>
            <a:ext cx="3610896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554" y="1855788"/>
            <a:ext cx="3610896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0326" y="533400"/>
            <a:ext cx="1922463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533400"/>
            <a:ext cx="5655940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31466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8459" y="1976438"/>
            <a:ext cx="3731466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6116" y="20638"/>
            <a:ext cx="1903809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20638"/>
            <a:ext cx="560106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585" y="1119557"/>
            <a:ext cx="6747510" cy="2381631"/>
          </a:xfrm>
        </p:spPr>
        <p:txBody>
          <a:bodyPr anchor="b"/>
          <a:lstStyle>
            <a:lvl1pPr algn="ctr"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85" y="3593033"/>
            <a:ext cx="6747510" cy="1651623"/>
          </a:xfrm>
        </p:spPr>
        <p:txBody>
          <a:bodyPr/>
          <a:lstStyle>
            <a:lvl1pPr marL="0" indent="0" algn="ctr">
              <a:buNone/>
              <a:defRPr sz="1770"/>
            </a:lvl1pPr>
            <a:lvl2pPr marL="337185" indent="0" algn="ctr">
              <a:buNone/>
              <a:defRPr sz="1475"/>
            </a:lvl2pPr>
            <a:lvl3pPr marL="675005" indent="0" algn="ctr">
              <a:buNone/>
              <a:defRPr sz="1330"/>
            </a:lvl3pPr>
            <a:lvl4pPr marL="1012190" indent="0" algn="ctr">
              <a:buNone/>
              <a:defRPr sz="1180"/>
            </a:lvl4pPr>
            <a:lvl5pPr marL="1349375" indent="0" algn="ctr">
              <a:buNone/>
              <a:defRPr sz="1180"/>
            </a:lvl5pPr>
            <a:lvl6pPr marL="1687195" indent="0" algn="ctr">
              <a:buNone/>
              <a:defRPr sz="1180"/>
            </a:lvl6pPr>
            <a:lvl7pPr marL="2024380" indent="0" algn="ctr">
              <a:buNone/>
              <a:defRPr sz="1180"/>
            </a:lvl7pPr>
            <a:lvl8pPr marL="2361565" indent="0" algn="ctr">
              <a:buNone/>
              <a:defRPr sz="1180"/>
            </a:lvl8pPr>
            <a:lvl9pPr marL="2698750" indent="0" algn="ctr">
              <a:buNone/>
              <a:defRPr sz="118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6" y="1705464"/>
            <a:ext cx="7759637" cy="2845605"/>
          </a:xfrm>
        </p:spPr>
        <p:txBody>
          <a:bodyPr anchor="b"/>
          <a:lstStyle>
            <a:lvl1pPr>
              <a:defRPr sz="44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36" y="4577989"/>
            <a:ext cx="7759637" cy="1496437"/>
          </a:xfrm>
        </p:spPr>
        <p:txBody>
          <a:bodyPr/>
          <a:lstStyle>
            <a:lvl1pPr marL="0" indent="0">
              <a:buNone/>
              <a:defRPr sz="1770">
                <a:solidFill>
                  <a:schemeClr val="tx1">
                    <a:tint val="75000"/>
                  </a:schemeClr>
                </a:solidFill>
              </a:defRPr>
            </a:lvl1pPr>
            <a:lvl2pPr marL="337185" indent="0">
              <a:buNone/>
              <a:defRPr sz="1475">
                <a:solidFill>
                  <a:schemeClr val="tx1">
                    <a:tint val="75000"/>
                  </a:schemeClr>
                </a:solidFill>
              </a:defRPr>
            </a:lvl2pPr>
            <a:lvl3pPr marL="675005" indent="0">
              <a:buNone/>
              <a:defRPr sz="1330">
                <a:solidFill>
                  <a:schemeClr val="tx1">
                    <a:tint val="75000"/>
                  </a:schemeClr>
                </a:solidFill>
              </a:defRPr>
            </a:lvl3pPr>
            <a:lvl4pPr marL="101219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4pPr>
            <a:lvl5pPr marL="134937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5pPr>
            <a:lvl6pPr marL="168719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6pPr>
            <a:lvl7pPr marL="202438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7pPr>
            <a:lvl8pPr marL="2361565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8pPr>
            <a:lvl9pPr marL="2698750" indent="0">
              <a:buNone/>
              <a:defRPr sz="11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982" y="1976438"/>
            <a:ext cx="3725243" cy="3957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364212"/>
            <a:ext cx="7759637" cy="1322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4" y="1676960"/>
            <a:ext cx="3806017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94" y="2498812"/>
            <a:ext cx="3806017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4569" y="1676960"/>
            <a:ext cx="3824761" cy="821852"/>
          </a:xfrm>
        </p:spPr>
        <p:txBody>
          <a:bodyPr anchor="b"/>
          <a:lstStyle>
            <a:lvl1pPr marL="0" indent="0">
              <a:buNone/>
              <a:defRPr sz="1770" b="1"/>
            </a:lvl1pPr>
            <a:lvl2pPr marL="337185" indent="0">
              <a:buNone/>
              <a:defRPr sz="1475" b="1"/>
            </a:lvl2pPr>
            <a:lvl3pPr marL="675005" indent="0">
              <a:buNone/>
              <a:defRPr sz="1330" b="1"/>
            </a:lvl3pPr>
            <a:lvl4pPr marL="1012190" indent="0">
              <a:buNone/>
              <a:defRPr sz="1180" b="1"/>
            </a:lvl4pPr>
            <a:lvl5pPr marL="1349375" indent="0">
              <a:buNone/>
              <a:defRPr sz="1180" b="1"/>
            </a:lvl5pPr>
            <a:lvl6pPr marL="1687195" indent="0">
              <a:buNone/>
              <a:defRPr sz="1180" b="1"/>
            </a:lvl6pPr>
            <a:lvl7pPr marL="2024380" indent="0">
              <a:buNone/>
              <a:defRPr sz="1180" b="1"/>
            </a:lvl7pPr>
            <a:lvl8pPr marL="2361565" indent="0">
              <a:buNone/>
              <a:defRPr sz="1180" b="1"/>
            </a:lvl8pPr>
            <a:lvl9pPr marL="2698750" indent="0">
              <a:buNone/>
              <a:defRPr sz="118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4569" y="2498812"/>
            <a:ext cx="3824761" cy="36753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>
              <a:defRPr sz="2360"/>
            </a:lvl1pPr>
            <a:lvl2pPr>
              <a:defRPr sz="2065"/>
            </a:lvl2pPr>
            <a:lvl3pPr>
              <a:defRPr sz="1770"/>
            </a:lvl3pPr>
            <a:lvl4pPr>
              <a:defRPr sz="1475"/>
            </a:lvl4pPr>
            <a:lvl5pPr>
              <a:defRPr sz="1475"/>
            </a:lvl5pPr>
            <a:lvl6pPr>
              <a:defRPr sz="1475"/>
            </a:lvl6pPr>
            <a:lvl7pPr>
              <a:defRPr sz="1475"/>
            </a:lvl7pPr>
            <a:lvl8pPr>
              <a:defRPr sz="1475"/>
            </a:lvl8pPr>
            <a:lvl9pPr>
              <a:defRPr sz="14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94" y="456057"/>
            <a:ext cx="2901663" cy="1596200"/>
          </a:xfrm>
        </p:spPr>
        <p:txBody>
          <a:bodyPr anchor="b"/>
          <a:lstStyle>
            <a:lvl1pPr>
              <a:defRPr sz="236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4761" y="984956"/>
            <a:ext cx="4554569" cy="4861441"/>
          </a:xfrm>
        </p:spPr>
        <p:txBody>
          <a:bodyPr/>
          <a:lstStyle>
            <a:lvl1pPr marL="0" indent="0">
              <a:buNone/>
              <a:defRPr sz="2360"/>
            </a:lvl1pPr>
            <a:lvl2pPr marL="337185" indent="0">
              <a:buNone/>
              <a:defRPr sz="2065"/>
            </a:lvl2pPr>
            <a:lvl3pPr marL="675005" indent="0">
              <a:buNone/>
              <a:defRPr sz="1770"/>
            </a:lvl3pPr>
            <a:lvl4pPr marL="1012190" indent="0">
              <a:buNone/>
              <a:defRPr sz="1475"/>
            </a:lvl4pPr>
            <a:lvl5pPr marL="1349375" indent="0">
              <a:buNone/>
              <a:defRPr sz="1475"/>
            </a:lvl5pPr>
            <a:lvl6pPr marL="1687195" indent="0">
              <a:buNone/>
              <a:defRPr sz="1475"/>
            </a:lvl6pPr>
            <a:lvl7pPr marL="2024380" indent="0">
              <a:buNone/>
              <a:defRPr sz="1475"/>
            </a:lvl7pPr>
            <a:lvl8pPr marL="2361565" indent="0">
              <a:buNone/>
              <a:defRPr sz="1475"/>
            </a:lvl8pPr>
            <a:lvl9pPr marL="2698750" indent="0">
              <a:buNone/>
              <a:defRPr sz="14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694" y="2052257"/>
            <a:ext cx="2901663" cy="3802059"/>
          </a:xfrm>
        </p:spPr>
        <p:txBody>
          <a:bodyPr/>
          <a:lstStyle>
            <a:lvl1pPr marL="0" indent="0">
              <a:buNone/>
              <a:defRPr sz="1180"/>
            </a:lvl1pPr>
            <a:lvl2pPr marL="337185" indent="0">
              <a:buNone/>
              <a:defRPr sz="1035"/>
            </a:lvl2pPr>
            <a:lvl3pPr marL="675005" indent="0">
              <a:buNone/>
              <a:defRPr sz="885"/>
            </a:lvl3pPr>
            <a:lvl4pPr marL="1012190" indent="0">
              <a:buNone/>
              <a:defRPr sz="740"/>
            </a:lvl4pPr>
            <a:lvl5pPr marL="1349375" indent="0">
              <a:buNone/>
              <a:defRPr sz="740"/>
            </a:lvl5pPr>
            <a:lvl6pPr marL="1687195" indent="0">
              <a:buNone/>
              <a:defRPr sz="740"/>
            </a:lvl6pPr>
            <a:lvl7pPr marL="2024380" indent="0">
              <a:buNone/>
              <a:defRPr sz="740"/>
            </a:lvl7pPr>
            <a:lvl8pPr marL="2361565" indent="0">
              <a:buNone/>
              <a:defRPr sz="740"/>
            </a:lvl8pPr>
            <a:lvl9pPr marL="2698750" indent="0">
              <a:buNone/>
              <a:defRPr sz="74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6591" y="9525"/>
            <a:ext cx="1900634" cy="5924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9525"/>
            <a:ext cx="5591721" cy="5924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5" name="Title 1024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026" name="Text Placeholder 1025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027" name="Text Box 1026"/>
          <p:cNvSpPr txBox="1"/>
          <p:nvPr/>
        </p:nvSpPr>
        <p:spPr>
          <a:xfrm>
            <a:off x="674688" y="6230938"/>
            <a:ext cx="1874837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Text Box 1027"/>
          <p:cNvSpPr txBox="1"/>
          <p:nvPr/>
        </p:nvSpPr>
        <p:spPr>
          <a:xfrm>
            <a:off x="3074988" y="6230938"/>
            <a:ext cx="2847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Slide Number Placeholder 1028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5619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>
              <a:buFontTx/>
              <a:defRPr/>
            </a:lvl1pPr>
          </a:lstStyle>
          <a:p>
            <a:pPr lvl="0" defTabSz="449580" eaLnBrk="1" hangingPunct="1">
              <a:buClrTx/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x-none" dirty="0" err="1"/>
            </a:fld>
            <a:endParaRPr lang="pt-BR" altLang="x-none" dirty="0" err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1" name="Title 10240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0242" name="Text Placeholder 10241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0243" name="Text Box 10242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4" name="Text Box 10243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45" name="Slide Number Placeholder 10244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5" name="Title 11264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1266" name="Text Placeholder 11265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1267" name="Text Box 11266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268" name="Text Box 11267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269" name="Slide Number Placeholder 11268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89" name="Title 12288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2290" name="Text Placeholder 12289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2291" name="Text Box 12290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2" name="Text Box 12291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293" name="Slide Number Placeholder 12292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3" name="Title 13312"/>
          <p:cNvSpPr>
            <a:spLocks noGrp="1"/>
          </p:cNvSpPr>
          <p:nvPr>
            <p:ph type="title"/>
          </p:nvPr>
        </p:nvSpPr>
        <p:spPr>
          <a:xfrm>
            <a:off x="642938" y="533400"/>
            <a:ext cx="7666037" cy="10969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3314" name="Text Placeholder 13313"/>
          <p:cNvSpPr>
            <a:spLocks noGrp="1"/>
          </p:cNvSpPr>
          <p:nvPr>
            <p:ph type="body" idx="1"/>
          </p:nvPr>
        </p:nvSpPr>
        <p:spPr>
          <a:xfrm>
            <a:off x="803275" y="1855788"/>
            <a:ext cx="7345363" cy="42910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5560" rIns="0" bIns="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3315" name="Date Placeholder 13314"/>
          <p:cNvSpPr>
            <a:spLocks noGrp="1"/>
          </p:cNvSpPr>
          <p:nvPr>
            <p:ph type="dt"/>
          </p:nvPr>
        </p:nvSpPr>
        <p:spPr>
          <a:xfrm>
            <a:off x="706438" y="5807075"/>
            <a:ext cx="2051050" cy="4270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13316" name="Footer Placeholder 13315"/>
          <p:cNvSpPr>
            <a:spLocks noGrp="1"/>
          </p:cNvSpPr>
          <p:nvPr>
            <p:ph type="ftr"/>
          </p:nvPr>
        </p:nvSpPr>
        <p:spPr>
          <a:xfrm>
            <a:off x="3108325" y="5807075"/>
            <a:ext cx="2806700" cy="4270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 algn="ct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13317" name="Slide Number Placeholder 13316"/>
          <p:cNvSpPr>
            <a:spLocks noGrp="1"/>
          </p:cNvSpPr>
          <p:nvPr>
            <p:ph type="sldNum"/>
          </p:nvPr>
        </p:nvSpPr>
        <p:spPr>
          <a:xfrm>
            <a:off x="6257925" y="5807075"/>
            <a:ext cx="2051050" cy="42703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9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5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2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51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6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7" name="Title 14336"/>
          <p:cNvSpPr>
            <a:spLocks noGrp="1"/>
          </p:cNvSpPr>
          <p:nvPr>
            <p:ph type="title"/>
          </p:nvPr>
        </p:nvSpPr>
        <p:spPr>
          <a:xfrm>
            <a:off x="642938" y="533400"/>
            <a:ext cx="7689850" cy="112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4338" name="Text Placeholder 14337"/>
          <p:cNvSpPr>
            <a:spLocks noGrp="1"/>
          </p:cNvSpPr>
          <p:nvPr>
            <p:ph type="body" idx="1"/>
          </p:nvPr>
        </p:nvSpPr>
        <p:spPr>
          <a:xfrm>
            <a:off x="803275" y="1855788"/>
            <a:ext cx="7369175" cy="42910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5560" rIns="0" bIns="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4339" name="Date Placeholder 14338"/>
          <p:cNvSpPr>
            <a:spLocks noGrp="1"/>
          </p:cNvSpPr>
          <p:nvPr>
            <p:ph type="dt"/>
          </p:nvPr>
        </p:nvSpPr>
        <p:spPr>
          <a:xfrm>
            <a:off x="706438" y="5807075"/>
            <a:ext cx="2074862" cy="450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14340" name="Footer Placeholder 14339"/>
          <p:cNvSpPr>
            <a:spLocks noGrp="1"/>
          </p:cNvSpPr>
          <p:nvPr>
            <p:ph type="ftr"/>
          </p:nvPr>
        </p:nvSpPr>
        <p:spPr>
          <a:xfrm>
            <a:off x="3108325" y="5807075"/>
            <a:ext cx="2830513" cy="450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 algn="ct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US" altLang="x-none" dirty="0" err="1">
              <a:cs typeface="Arial Unicode MS" charset="0"/>
            </a:endParaRPr>
          </a:p>
        </p:txBody>
      </p:sp>
      <p:sp>
        <p:nvSpPr>
          <p:cNvPr id="14341" name="Slide Number Placeholder 14340"/>
          <p:cNvSpPr>
            <a:spLocks noGrp="1"/>
          </p:cNvSpPr>
          <p:nvPr>
            <p:ph type="sldNum"/>
          </p:nvPr>
        </p:nvSpPr>
        <p:spPr>
          <a:xfrm>
            <a:off x="6257925" y="5807075"/>
            <a:ext cx="2074863" cy="4508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93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en-US" altLang="x-none" dirty="0" err="1">
                <a:cs typeface="Arial Unicode MS" charset="0"/>
              </a:rPr>
            </a:fld>
            <a:endParaRPr lang="en-US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marL="0" lvl="0" indent="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2pPr>
      <a:lvl3pPr marL="1143000" lvl="2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3pPr>
      <a:lvl4pPr marL="1600200" lvl="3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4pPr>
      <a:lvl5pPr marL="2057400" lvl="4" indent="-228600" algn="ctr" defTabSz="449580" rtl="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400" b="1" i="1" u="none" kern="1200" baseline="0">
          <a:solidFill>
            <a:srgbClr val="996633"/>
          </a:solidFill>
          <a:latin typeface="Times New Roman" panose="02020603050405020304" pitchFamily="16" charset="0"/>
          <a:ea typeface="Arial Unicode MS" charset="0"/>
          <a:cs typeface="+mj-cs"/>
        </a:defRPr>
      </a:lvl5pPr>
    </p:titleStyle>
    <p:bodyStyle>
      <a:lvl1pPr marL="342900" lvl="0" indent="-3429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29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9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5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2pPr>
      <a:lvl3pPr marL="1143000" lvl="2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2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3pPr>
      <a:lvl4pPr marL="1600200" lvl="3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515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4pPr>
      <a:lvl5pPr marL="2057400" lvl="4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5pPr>
      <a:lvl6pPr marL="2514600" lvl="5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6pPr>
      <a:lvl7pPr marL="2971800" lvl="6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7pPr>
      <a:lvl8pPr marL="3429000" lvl="7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8pPr>
      <a:lvl9pPr marL="3886200" lvl="8" indent="-228600" algn="l" defTabSz="449580" rtl="0" eaLnBrk="1" fontAlgn="base" latinLnBrk="0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Times New Roman" panose="02020603050405020304" pitchFamily="16" charset="0"/>
          <a:ea typeface="Arial Unicode MS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1" name="Title 15360"/>
          <p:cNvSpPr>
            <a:spLocks noGrp="1"/>
          </p:cNvSpPr>
          <p:nvPr>
            <p:ph type="title"/>
          </p:nvPr>
        </p:nvSpPr>
        <p:spPr>
          <a:xfrm>
            <a:off x="674688" y="20638"/>
            <a:ext cx="76152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15362" name="Text Placeholder 15361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15237" cy="39624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15363" name="Text Box 15362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4" name="Text Box 15363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5365" name="Slide Number Placeholder 15364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41500" cy="4222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9" name="Title 2048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2050" name="Text Placeholder 2049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2051" name="Text Box 2050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2" name="Text Box 2051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53" name="Slide Number Placeholder 2052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3" name="Title 3072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3074" name="Text Placeholder 3073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3075" name="Text Box 3074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6" name="Text Box 3075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077" name="Slide Number Placeholder 3076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7" name="Title 4096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4098" name="Text Placeholder 4097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4099" name="Text Box 4098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0" name="Text Box 4099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101" name="Slide Number Placeholder 4100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1" name="Title 5120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5122" name="Text Placeholder 5121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5123" name="Text Box 5122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4" name="Text Box 5123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125" name="Slide Number Placeholder 5124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5" name="Title 6144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6146" name="Text Placeholder 6145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6147" name="Text Box 6146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48" name="Text Box 6147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6149" name="Slide Number Placeholder 6148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69" name="Title 7168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7170" name="Text Placeholder 7169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7171" name="Text Box 7170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2" name="Text Box 7171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173" name="Slide Number Placeholder 7172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3" name="Title 8192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8194" name="Text Placeholder 8193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8195" name="Text Box 8194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196" name="Text Box 8195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197" name="Slide Number Placeholder 8196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7" name="Title 9216"/>
          <p:cNvSpPr>
            <a:spLocks noGrp="1"/>
          </p:cNvSpPr>
          <p:nvPr>
            <p:ph type="title"/>
          </p:nvPr>
        </p:nvSpPr>
        <p:spPr>
          <a:xfrm>
            <a:off x="674688" y="9525"/>
            <a:ext cx="7602537" cy="1063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lvl="0"/>
            <a:r>
              <a:rPr dirty="0"/>
              <a:t>Clique para editar o formato do texto do título</a:t>
            </a:r>
            <a:endParaRPr dirty="0"/>
          </a:p>
        </p:txBody>
      </p:sp>
      <p:sp>
        <p:nvSpPr>
          <p:cNvPr id="9218" name="Text Placeholder 9217"/>
          <p:cNvSpPr>
            <a:spLocks noGrp="1"/>
          </p:cNvSpPr>
          <p:nvPr>
            <p:ph type="body" idx="1"/>
          </p:nvPr>
        </p:nvSpPr>
        <p:spPr>
          <a:xfrm>
            <a:off x="674688" y="1976438"/>
            <a:ext cx="7602537" cy="3957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lvl="0"/>
            <a:r>
              <a:rPr dirty="0"/>
              <a:t>Clique para editar o formato do texto da estrutura de tópicos</a:t>
            </a:r>
            <a:endParaRPr dirty="0"/>
          </a:p>
          <a:p>
            <a:pPr lvl="1"/>
            <a:r>
              <a:rPr dirty="0"/>
              <a:t>2.º Nível da estrutura de tópicos</a:t>
            </a:r>
            <a:endParaRPr dirty="0"/>
          </a:p>
          <a:p>
            <a:pPr lvl="2"/>
            <a:r>
              <a:rPr dirty="0"/>
              <a:t>3.º Nível da estrutura de tópicos</a:t>
            </a:r>
            <a:endParaRPr dirty="0"/>
          </a:p>
          <a:p>
            <a:pPr lvl="3"/>
            <a:r>
              <a:rPr dirty="0"/>
              <a:t>4.º Nível da estrutura de tópicos</a:t>
            </a:r>
            <a:endParaRPr dirty="0"/>
          </a:p>
          <a:p>
            <a:pPr lvl="4"/>
            <a:r>
              <a:rPr dirty="0"/>
              <a:t>5.º Nível da estrutura de tópicos</a:t>
            </a:r>
            <a:endParaRPr dirty="0"/>
          </a:p>
          <a:p>
            <a:pPr lvl="4"/>
            <a:r>
              <a:rPr dirty="0"/>
              <a:t>6.º Nível da estrutura de tópicos</a:t>
            </a:r>
            <a:endParaRPr dirty="0"/>
          </a:p>
          <a:p>
            <a:pPr lvl="4"/>
            <a:r>
              <a:rPr dirty="0"/>
              <a:t>7.º Nível da estrutura de tópicos</a:t>
            </a:r>
            <a:endParaRPr dirty="0"/>
          </a:p>
        </p:txBody>
      </p:sp>
      <p:sp>
        <p:nvSpPr>
          <p:cNvPr id="9219" name="Text Box 9218"/>
          <p:cNvSpPr txBox="1"/>
          <p:nvPr/>
        </p:nvSpPr>
        <p:spPr>
          <a:xfrm>
            <a:off x="674688" y="6230938"/>
            <a:ext cx="1874837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0" name="Text Box 9219"/>
          <p:cNvSpPr txBox="1"/>
          <p:nvPr/>
        </p:nvSpPr>
        <p:spPr>
          <a:xfrm>
            <a:off x="3074988" y="6230938"/>
            <a:ext cx="2847975" cy="4556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9221" name="Slide Number Placeholder 9220"/>
          <p:cNvSpPr>
            <a:spLocks noGrp="1"/>
          </p:cNvSpPr>
          <p:nvPr>
            <p:ph type="sldNum"/>
          </p:nvPr>
        </p:nvSpPr>
        <p:spPr>
          <a:xfrm>
            <a:off x="6448425" y="6230938"/>
            <a:ext cx="1828800" cy="4095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lstStyle>
            <a:lvl1pPr algn="r">
              <a:buFontTx/>
              <a:defRPr sz="1400">
                <a:latin typeface="Times New Roman" panose="02020603050405020304" pitchFamily="16" charset="0"/>
              </a:defRPr>
            </a:lvl1pPr>
          </a:lstStyle>
          <a:p>
            <a:pPr lvl="0" defTabSz="449580" rtl="0" eaLnBrk="1">
              <a:lnSpc>
                <a:spcPct val="100000"/>
              </a:lnSpc>
              <a:buClrTx/>
              <a:buSzPct val="100000"/>
              <a:buNone/>
              <a:tabLst>
                <a:tab pos="723900" algn="l"/>
                <a:tab pos="1447800" algn="l"/>
              </a:tabLst>
            </a:pPr>
            <a:fld id="{9A0DB2DC-4C9A-4742-B13C-FB6460FD3503}" type="slidenum">
              <a:rPr lang="fr-FR" altLang="x-none" dirty="0" err="1">
                <a:cs typeface="Arial Unicode MS" charset="0"/>
              </a:rPr>
            </a:fld>
            <a:endParaRPr lang="fr-FR" altLang="x-none" dirty="0" err="1"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marL="0" lvl="0" indent="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  <a:lvl2pPr marL="742950" lvl="1" indent="-28575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2pPr>
      <a:lvl3pPr marL="1143000" lvl="2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3pPr>
      <a:lvl4pPr marL="1600200" lvl="3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4pPr>
      <a:lvl5pPr marL="2057400" lvl="4" indent="-228600" algn="ctr" defTabSz="44958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32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j-cs"/>
        </a:defRPr>
      </a:lvl5pPr>
    </p:titleStyle>
    <p:bodyStyle>
      <a:lvl1pPr marL="342900" lvl="0" indent="-342900" algn="l" defTabSz="449580" rtl="0" eaLnBrk="0" fontAlgn="base" latinLnBrk="0" hangingPunct="0">
        <a:lnSpc>
          <a:spcPct val="10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0" fontAlgn="base" latinLnBrk="0" hangingPunct="0">
        <a:lnSpc>
          <a:spcPct val="10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8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2pPr>
      <a:lvl3pPr marL="1143000" lvl="2" indent="-228600" algn="l" defTabSz="449580" rtl="0" eaLnBrk="0" fontAlgn="base" latinLnBrk="0" hangingPunct="0">
        <a:lnSpc>
          <a:spcPct val="100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6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3pPr>
      <a:lvl4pPr marL="1600200" lvl="3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4pPr>
      <a:lvl5pPr marL="2057400" lvl="4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5pPr>
      <a:lvl6pPr marL="2514600" lvl="5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6pPr>
      <a:lvl7pPr marL="2971800" lvl="6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7pPr>
      <a:lvl8pPr marL="3429000" lvl="7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8pPr>
      <a:lvl9pPr marL="3886200" lvl="8" indent="-228600" algn="l" defTabSz="449580" rtl="0" eaLnBrk="0" fontAlgn="base" latinLnBrk="0" hangingPunct="0">
        <a:lnSpc>
          <a:spcPct val="100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1400" b="0" i="0" u="none" kern="1200" baseline="0">
          <a:solidFill>
            <a:srgbClr val="000000"/>
          </a:solidFill>
          <a:latin typeface="New York" charset="0"/>
          <a:ea typeface="ヒラギノ角ゴ Pro W3" charset="0"/>
          <a:cs typeface="+mn-cs"/>
        </a:defRPr>
      </a:lvl9pPr>
    </p:bodyStyle>
    <p:otherStyle>
      <a:lvl1pPr marL="0" lvl="0" indent="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2pPr>
      <a:lvl3pPr marL="1143000" lvl="2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3pPr>
      <a:lvl4pPr marL="1600200" lvl="3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4pPr>
      <a:lvl5pPr marL="2057400" lvl="4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5pPr>
      <a:lvl6pPr marL="2286000" lvl="5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6pPr>
      <a:lvl7pPr marL="2743200" lvl="6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7pPr>
      <a:lvl8pPr marL="3200400" lvl="7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8pPr>
      <a:lvl9pPr marL="3657600" lvl="8" indent="-228600" algn="l" defTabSz="44958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buNone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47.xml"/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i.gifer.com/Wcwq.gif#https://i.gifer.com/Wcwq.gif" TargetMode="Externa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6.xm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61.xml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3.jpeg"/><Relationship Id="rId2" Type="http://schemas.openxmlformats.org/officeDocument/2006/relationships/image" Target="../media/image44.png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161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hyperlink" Target="https://www.youtube.com/watch?v=xqP_wYjCY_M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hyperlink" Target="https://propg.ufabc.edu.br/mnpef-sites/relatividade-restrita/o-efeito-doppler-relativistico/#https://propg.ufabc.edu.br/mnpef-sites/relatividade-restrita/o-efeito-doppler-relativistico/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hyperlink" Target="https://propg.ufabc.edu.br/mnpef-sites/relatividade-restrita/o-efeito-doppler-relativistico/#https://propg.ufabc.edu.br/mnpef-sites/relatividade-restrita/o-efeito-doppler-relativistico/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09" name="Title 17408"/>
          <p:cNvSpPr>
            <a:spLocks noGrp="1"/>
          </p:cNvSpPr>
          <p:nvPr>
            <p:ph type="title"/>
          </p:nvPr>
        </p:nvSpPr>
        <p:spPr>
          <a:xfrm>
            <a:off x="720725" y="720725"/>
            <a:ext cx="7620000" cy="1065213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dirty="0" err="1"/>
              <a:t>Evolução da Astronomia Moderna - 2</a:t>
            </a:r>
            <a:br>
              <a:rPr lang="en-US" altLang="x-none" dirty="0" err="1"/>
            </a:br>
            <a:r>
              <a:rPr lang="en-US" altLang="x-none" dirty="0" err="1"/>
              <a:t> </a:t>
            </a:r>
            <a:endParaRPr lang="en-US" altLang="x-none" dirty="0" err="1"/>
          </a:p>
        </p:txBody>
      </p:sp>
      <p:sp>
        <p:nvSpPr>
          <p:cNvPr id="17410" name="Text Placeholder 17409"/>
          <p:cNvSpPr>
            <a:spLocks noGrp="1"/>
          </p:cNvSpPr>
          <p:nvPr>
            <p:ph type="body" idx="1"/>
          </p:nvPr>
        </p:nvSpPr>
        <p:spPr>
          <a:xfrm>
            <a:off x="720725" y="1789113"/>
            <a:ext cx="7750175" cy="2601912"/>
          </a:xfrm>
        </p:spPr>
        <p:txBody>
          <a:bodyPr wrap="square" lIns="90360" tIns="45360" rIns="90360" bIns="45360" anchor="t" anchorCtr="0"/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Efeito Doppler</a:t>
            </a: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Dualidade Onda-Partícula</a:t>
            </a: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Radiação Contínua</a:t>
            </a: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Nascimento da Física Quântica</a:t>
            </a: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indent="-325120" algn="ctr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17411" name="Text Box 17410"/>
          <p:cNvSpPr txBox="1"/>
          <p:nvPr/>
        </p:nvSpPr>
        <p:spPr>
          <a:xfrm>
            <a:off x="1463675" y="4572000"/>
            <a:ext cx="6126163" cy="10969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IAGUSP</a:t>
            </a:r>
            <a:endParaRPr lang="en-US" altLang="x-none" baseline="0" dirty="0" err="1">
              <a:solidFill>
                <a:srgbClr val="0000FF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Sandra dos Anjos</a:t>
            </a:r>
            <a:endParaRPr lang="en-US" altLang="x-none" baseline="0" dirty="0" err="1">
              <a:solidFill>
                <a:srgbClr val="0000FF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http://astroweb.iag.usp.br/~aga210/ </a:t>
            </a:r>
            <a:endParaRPr lang="en-US" altLang="x-none" baseline="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5" name="Rectangles 26624"/>
          <p:cNvSpPr/>
          <p:nvPr/>
        </p:nvSpPr>
        <p:spPr>
          <a:xfrm>
            <a:off x="-53975" y="3317875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6626" name="Rectangles 26625"/>
          <p:cNvSpPr/>
          <p:nvPr/>
        </p:nvSpPr>
        <p:spPr>
          <a:xfrm>
            <a:off x="-53975" y="3354388"/>
            <a:ext cx="9144000" cy="1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6627" name="Text Box 26626"/>
          <p:cNvSpPr txBox="1"/>
          <p:nvPr/>
        </p:nvSpPr>
        <p:spPr>
          <a:xfrm>
            <a:off x="-53975" y="1236663"/>
            <a:ext cx="6858000" cy="1362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26628" name="Picture 26627"/>
          <p:cNvPicPr>
            <a:picLocks noChangeAspect="1"/>
          </p:cNvPicPr>
          <p:nvPr/>
        </p:nvPicPr>
        <p:blipFill>
          <a:blip r:embed="rId1"/>
          <a:srcRect l="11650" t="11124" r="33397" b="27124"/>
          <a:stretch>
            <a:fillRect/>
          </a:stretch>
        </p:blipFill>
        <p:spPr>
          <a:xfrm>
            <a:off x="1670050" y="5762625"/>
            <a:ext cx="633413" cy="64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26628"/>
          <p:cNvSpPr txBox="1"/>
          <p:nvPr/>
        </p:nvSpPr>
        <p:spPr>
          <a:xfrm>
            <a:off x="6305550" y="2022475"/>
            <a:ext cx="2528888" cy="24304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aproxima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aumenta, o comprimento de onda diminui e como consequencia o som fica mais agudo. 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luz, ficaria mais azul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6630" name="Text Box 26629"/>
          <p:cNvSpPr txBox="1"/>
          <p:nvPr/>
        </p:nvSpPr>
        <p:spPr>
          <a:xfrm>
            <a:off x="260350" y="2027238"/>
            <a:ext cx="2343150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afasta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diminui, comprimento de onda aumenta e como consequencia o som fica mais grave.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 ela ficaria mais vermelha</a:t>
            </a:r>
            <a:endParaRPr lang="en-US" altLang="x-none" sz="1600" b="1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6631" name="Text Box 26630"/>
          <p:cNvSpPr txBox="1"/>
          <p:nvPr/>
        </p:nvSpPr>
        <p:spPr>
          <a:xfrm>
            <a:off x="200025" y="155575"/>
            <a:ext cx="8583613" cy="5207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Interpretação</a:t>
            </a:r>
            <a:endParaRPr lang="en-US" altLang="x-none" sz="2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6632" name="Text Box 26631"/>
          <p:cNvSpPr txBox="1"/>
          <p:nvPr/>
        </p:nvSpPr>
        <p:spPr>
          <a:xfrm>
            <a:off x="379413" y="5734050"/>
            <a:ext cx="1860550" cy="3952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λ</a:t>
            </a:r>
            <a:r>
              <a:rPr lang="en-US" altLang="x-none" sz="16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obs</a:t>
            </a:r>
            <a:r>
              <a:rPr lang="en-US" altLang="x-none" sz="18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–</a:t>
            </a:r>
            <a:r>
              <a:rPr lang="en-US" altLang="x-none" sz="20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λ</a:t>
            </a:r>
            <a:r>
              <a:rPr lang="en-US" altLang="x-none" sz="14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0</a:t>
            </a:r>
            <a:r>
              <a:rPr lang="en-US" altLang="x-none" sz="18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=</a:t>
            </a:r>
            <a:endParaRPr lang="en-US" altLang="x-none" sz="1800" baseline="0" dirty="0" err="1">
              <a:solidFill>
                <a:srgbClr val="000000"/>
              </a:solidFill>
              <a:latin typeface="Tipo de letra del sistema" charset="0"/>
              <a:ea typeface="Tipo de letra del sistema" charset="0"/>
            </a:endParaRPr>
          </a:p>
        </p:txBody>
      </p:sp>
      <p:sp>
        <p:nvSpPr>
          <p:cNvPr id="26633" name="Text Box 26632"/>
          <p:cNvSpPr txBox="1"/>
          <p:nvPr/>
        </p:nvSpPr>
        <p:spPr>
          <a:xfrm>
            <a:off x="676275" y="4421188"/>
            <a:ext cx="7670800" cy="68738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Este fenômeno permite obter a velocidade radial (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v</a:t>
            </a:r>
            <a:r>
              <a:rPr lang="en-US" altLang="x-none" sz="1800" b="1" baseline="-28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),  dada pela equação a seguir e, por definição, o “redshift”(desvio para o vermelho) é representado por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“z”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6634" name="Text Box 26633"/>
          <p:cNvSpPr txBox="1"/>
          <p:nvPr/>
        </p:nvSpPr>
        <p:spPr>
          <a:xfrm>
            <a:off x="747713" y="6129338"/>
            <a:ext cx="439737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λ</a:t>
            </a:r>
            <a:r>
              <a:rPr lang="en-US" altLang="x-none" sz="1600" baseline="-2900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0</a:t>
            </a:r>
            <a:endParaRPr lang="en-US" altLang="x-none" sz="1600" baseline="-29000" dirty="0" err="1">
              <a:solidFill>
                <a:srgbClr val="000000"/>
              </a:solidFill>
              <a:latin typeface="Tipo de letra del sistema" charset="0"/>
              <a:ea typeface="Tipo de letra del sistema" charset="0"/>
            </a:endParaRPr>
          </a:p>
        </p:txBody>
      </p:sp>
      <p:sp>
        <p:nvSpPr>
          <p:cNvPr id="26635" name="Rectangles 26634"/>
          <p:cNvSpPr/>
          <p:nvPr/>
        </p:nvSpPr>
        <p:spPr>
          <a:xfrm>
            <a:off x="379413" y="5608638"/>
            <a:ext cx="2860675" cy="835025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6" name="Text Box 26635"/>
          <p:cNvSpPr txBox="1"/>
          <p:nvPr/>
        </p:nvSpPr>
        <p:spPr>
          <a:xfrm>
            <a:off x="3455988" y="5149850"/>
            <a:ext cx="5540375" cy="16414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Se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v</a:t>
            </a:r>
            <a:r>
              <a:rPr lang="pt-BR" altLang="x-none" sz="1600" b="1" baseline="-28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é </a:t>
            </a:r>
            <a:r>
              <a:rPr lang="pt-BR" altLang="x-none" sz="2000" b="1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+ →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se afastando, pois  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 v</a:t>
            </a:r>
            <a:r>
              <a:rPr lang="pt-BR" altLang="x-none" sz="1600" b="1" baseline="-28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é</a:t>
            </a:r>
            <a:r>
              <a:rPr lang="pt-BR" altLang="x-none" sz="26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- 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→ 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se aproximando, pois 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Ex: um z = 0,3 significa um afastamento com 30% da velocidade da luz, ou seja, 90 000 km/s.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6637" name="Picture 26636"/>
          <p:cNvPicPr>
            <a:picLocks noChangeAspect="1"/>
          </p:cNvPicPr>
          <p:nvPr/>
        </p:nvPicPr>
        <p:blipFill>
          <a:blip r:embed="rId1"/>
          <a:srcRect l="66747" t="16437" r="4126" b="27750"/>
          <a:stretch>
            <a:fillRect/>
          </a:stretch>
        </p:blipFill>
        <p:spPr>
          <a:xfrm>
            <a:off x="2352675" y="5816600"/>
            <a:ext cx="454025" cy="592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8" name="Picture 266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8" y="144463"/>
            <a:ext cx="1843087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9" name="Picture 26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725" y="1223963"/>
            <a:ext cx="3024188" cy="2814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0" name="Text Box 26639"/>
          <p:cNvSpPr txBox="1"/>
          <p:nvPr/>
        </p:nvSpPr>
        <p:spPr>
          <a:xfrm>
            <a:off x="3727450" y="2087563"/>
            <a:ext cx="1889125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1800" baseline="-3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0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em repouso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6641" name="Text Box 26640"/>
          <p:cNvSpPr txBox="1"/>
          <p:nvPr/>
        </p:nvSpPr>
        <p:spPr>
          <a:xfrm>
            <a:off x="3959225" y="2771775"/>
            <a:ext cx="1441450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20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&gt;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𝜆</a:t>
            </a:r>
            <a:r>
              <a:rPr lang="en-US" altLang="x-none" sz="16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26642" name="Text Box 26641"/>
          <p:cNvSpPr txBox="1"/>
          <p:nvPr/>
        </p:nvSpPr>
        <p:spPr>
          <a:xfrm>
            <a:off x="3932238" y="3455988"/>
            <a:ext cx="1323975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&lt;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𝜆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26643" name="Straight Connector 26642"/>
          <p:cNvSpPr/>
          <p:nvPr/>
        </p:nvSpPr>
        <p:spPr>
          <a:xfrm flipH="1">
            <a:off x="2579688" y="3024188"/>
            <a:ext cx="312737" cy="36512"/>
          </a:xfrm>
          <a:prstGeom prst="line">
            <a:avLst/>
          </a:prstGeom>
          <a:ln w="90000" cap="flat" cmpd="sng">
            <a:solidFill>
              <a:srgbClr val="FF3366"/>
            </a:solidFill>
            <a:prstDash val="solid"/>
            <a:miter/>
            <a:headEnd type="triangle" w="med" len="med"/>
            <a:tailEnd type="none" w="med" len="med"/>
          </a:ln>
        </p:spPr>
      </p:sp>
      <p:sp>
        <p:nvSpPr>
          <p:cNvPr id="26644" name="Rectangles 26643"/>
          <p:cNvSpPr/>
          <p:nvPr/>
        </p:nvSpPr>
        <p:spPr>
          <a:xfrm>
            <a:off x="201613" y="2087563"/>
            <a:ext cx="2317750" cy="2305050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45" name="Rectangles 26644"/>
          <p:cNvSpPr/>
          <p:nvPr/>
        </p:nvSpPr>
        <p:spPr>
          <a:xfrm>
            <a:off x="6246813" y="1998663"/>
            <a:ext cx="2681287" cy="2465387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46" name="Straight Connector 26645"/>
          <p:cNvSpPr/>
          <p:nvPr/>
        </p:nvSpPr>
        <p:spPr>
          <a:xfrm>
            <a:off x="5961063" y="3686175"/>
            <a:ext cx="258762" cy="28575"/>
          </a:xfrm>
          <a:prstGeom prst="line">
            <a:avLst/>
          </a:prstGeom>
          <a:ln w="90000" cap="flat" cmpd="sng">
            <a:solidFill>
              <a:srgbClr val="2323DC"/>
            </a:solidFill>
            <a:prstDash val="solid"/>
            <a:miter/>
            <a:headEnd type="triangle" w="med" len="med"/>
            <a:tailEnd type="none" w="med" len="med"/>
          </a:ln>
        </p:spPr>
      </p:sp>
      <p:sp>
        <p:nvSpPr>
          <p:cNvPr id="26647" name="Text Box 26646"/>
          <p:cNvSpPr txBox="1"/>
          <p:nvPr/>
        </p:nvSpPr>
        <p:spPr>
          <a:xfrm>
            <a:off x="2584450" y="5862638"/>
            <a:ext cx="5826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=  z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6648" name="Text Box 26647"/>
          <p:cNvSpPr txBox="1"/>
          <p:nvPr/>
        </p:nvSpPr>
        <p:spPr>
          <a:xfrm>
            <a:off x="6840538" y="5797550"/>
            <a:ext cx="1441450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20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&lt;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𝜆</a:t>
            </a:r>
            <a:r>
              <a:rPr lang="en-US" altLang="x-none" sz="16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26649" name="Text Box 26648"/>
          <p:cNvSpPr txBox="1"/>
          <p:nvPr/>
        </p:nvSpPr>
        <p:spPr>
          <a:xfrm>
            <a:off x="6550025" y="5186363"/>
            <a:ext cx="1441450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20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&gt;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𝜆</a:t>
            </a:r>
            <a:r>
              <a:rPr lang="en-US" altLang="x-none" sz="16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49" name="Title 27648"/>
          <p:cNvSpPr>
            <a:spLocks noGrp="1"/>
          </p:cNvSpPr>
          <p:nvPr>
            <p:ph type="title"/>
          </p:nvPr>
        </p:nvSpPr>
        <p:spPr>
          <a:xfrm>
            <a:off x="606425" y="1497013"/>
            <a:ext cx="7620000" cy="2436812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dirty="0" err="1">
                <a:latin typeface="Times New Roman" panose="02020603050405020304" pitchFamily="16" charset="0"/>
              </a:rPr>
              <a:t>Mas a luz também tem propriedades de </a:t>
            </a:r>
            <a:r>
              <a:rPr lang="en-US" altLang="x-none" sz="2200" b="1" dirty="0" err="1">
                <a:latin typeface="Times New Roman" panose="02020603050405020304" pitchFamily="16" charset="0"/>
              </a:rPr>
              <a:t>partícula...</a:t>
            </a:r>
            <a:br>
              <a:rPr lang="en-US" altLang="x-none" sz="2200" b="1" dirty="0" err="1">
                <a:latin typeface="Times New Roman" panose="02020603050405020304" pitchFamily="16" charset="0"/>
              </a:rPr>
            </a:br>
            <a:br>
              <a:rPr lang="en-US" altLang="x-none" sz="2200" b="1" dirty="0" err="1">
                <a:latin typeface="Times New Roman" panose="02020603050405020304" pitchFamily="16" charset="0"/>
              </a:rPr>
            </a:br>
            <a:r>
              <a:rPr lang="en-US" altLang="x-none" sz="2200" dirty="0" err="1">
                <a:latin typeface="Times New Roman" panose="02020603050405020304" pitchFamily="16" charset="0"/>
              </a:rPr>
              <a:t>Esta visão se desenvolve no início do século XX, dentro do Cenário de Construção da Física Quântica...</a:t>
            </a:r>
            <a:br>
              <a:rPr lang="en-US" altLang="x-none" sz="2200" dirty="0" err="1">
                <a:latin typeface="Times New Roman" panose="02020603050405020304" pitchFamily="16" charset="0"/>
              </a:rPr>
            </a:br>
            <a:br>
              <a:rPr lang="en-US" altLang="x-none" sz="2200" dirty="0" err="1">
                <a:latin typeface="Times New Roman" panose="02020603050405020304" pitchFamily="16" charset="0"/>
              </a:rPr>
            </a:br>
            <a:br>
              <a:rPr lang="en-US" altLang="x-none" sz="2200" dirty="0" err="1">
                <a:latin typeface="Times New Roman" panose="02020603050405020304" pitchFamily="16" charset="0"/>
              </a:rPr>
            </a:br>
            <a:r>
              <a:rPr lang="en-US" altLang="x-none" sz="2200" dirty="0" err="1">
                <a:latin typeface="Times New Roman" panose="02020603050405020304" pitchFamily="16" charset="0"/>
              </a:rPr>
              <a:t>Como chegou-se a esta conclusão?</a:t>
            </a:r>
            <a:endParaRPr lang="en-US" altLang="x-none" sz="2200" dirty="0" err="1">
              <a:latin typeface="Times New Roman" panose="02020603050405020304" pitchFamily="16" charset="0"/>
            </a:endParaRPr>
          </a:p>
        </p:txBody>
      </p:sp>
      <p:sp>
        <p:nvSpPr>
          <p:cNvPr id="27650" name="Text Box 27649"/>
          <p:cNvSpPr txBox="1"/>
          <p:nvPr/>
        </p:nvSpPr>
        <p:spPr>
          <a:xfrm>
            <a:off x="393700" y="4405313"/>
            <a:ext cx="8331200" cy="9429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600" dirty="0" err="1">
              <a:solidFill>
                <a:srgbClr val="DC23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...a partir de alguns </a:t>
            </a:r>
            <a:r>
              <a:rPr lang="en-US" altLang="x-none" sz="2000" b="1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experimentos que mostram as propriedades da radiação como partícula...vamos ver -&gt; </a:t>
            </a:r>
            <a:endParaRPr lang="en-US" altLang="x-none" sz="2000" b="1" dirty="0" err="1">
              <a:solidFill>
                <a:srgbClr val="DC23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3" name="Text Box 28672"/>
          <p:cNvSpPr txBox="1"/>
          <p:nvPr/>
        </p:nvSpPr>
        <p:spPr>
          <a:xfrm>
            <a:off x="1504950" y="231775"/>
            <a:ext cx="6199188" cy="7048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 Experimentos que mostram o </a:t>
            </a:r>
            <a:r>
              <a:rPr lang="en-US" altLang="x-none" sz="2000" b="1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comportamento </a:t>
            </a:r>
            <a:endParaRPr lang="en-US" altLang="x-none" sz="2000" b="1" dirty="0" err="1">
              <a:solidFill>
                <a:srgbClr val="0000FF"/>
              </a:solidFill>
              <a:latin typeface="PT Sans" pitchFamily="32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da radiação como partícula</a:t>
            </a:r>
            <a:r>
              <a:rPr lang="en-US" altLang="x-none" sz="2200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 </a:t>
            </a:r>
            <a:endParaRPr lang="en-US" altLang="x-none" sz="2200" dirty="0" err="1">
              <a:solidFill>
                <a:srgbClr val="0000FF"/>
              </a:solidFill>
              <a:latin typeface="PT Sans" pitchFamily="32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200" dirty="0" err="1">
              <a:solidFill>
                <a:srgbClr val="0000FF"/>
              </a:solidFill>
              <a:latin typeface="PT Sans" pitchFamily="32" charset="0"/>
              <a:ea typeface="Noteworthy" charset="0"/>
            </a:endParaRPr>
          </a:p>
        </p:txBody>
      </p:sp>
      <p:sp>
        <p:nvSpPr>
          <p:cNvPr id="28674" name="Text Box 28673"/>
          <p:cNvSpPr txBox="1"/>
          <p:nvPr/>
        </p:nvSpPr>
        <p:spPr>
          <a:xfrm>
            <a:off x="384175" y="1122363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Efeito Fotoelétrico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(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1905) - Einstein publica artigo intitulado: “Sobre um ponto de vista heurístico da criação e da conversão da luz” e, em 1924 ganha Prêmio Nobel de Física por este trabalho.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Mostra neste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experimento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que uma placa metálica ao ser incidida com feixe de luz provoca a expulsão de elétrons....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Influenciado pelas idéias de Planck (?!), interpreta que a energia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que o fóton possui, ao ser transferida para a superfície, é convertida em energia cinética (eletron com velocidade) mais a função trabalho = energia utilizada para remover o elétron do átomo.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pic>
        <p:nvPicPr>
          <p:cNvPr id="28675" name="Picture 28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988" y="4637088"/>
            <a:ext cx="331152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3" y="4233863"/>
            <a:ext cx="2239962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286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025" y="4370388"/>
            <a:ext cx="2433638" cy="184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 Box 28677"/>
          <p:cNvSpPr txBox="1"/>
          <p:nvPr/>
        </p:nvSpPr>
        <p:spPr>
          <a:xfrm>
            <a:off x="3879850" y="6207125"/>
            <a:ext cx="2543175" cy="7762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Depende só da frequencia</a:t>
            </a:r>
            <a:endParaRPr lang="en-US" altLang="x-none" sz="1600" baseline="0" dirty="0" err="1">
              <a:solidFill>
                <a:srgbClr val="0000FF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28679" name="Text Box 28678"/>
          <p:cNvSpPr txBox="1"/>
          <p:nvPr/>
        </p:nvSpPr>
        <p:spPr>
          <a:xfrm>
            <a:off x="423863" y="4160838"/>
            <a:ext cx="3124200" cy="5778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B84700"/>
                </a:solidFill>
                <a:latin typeface="Times New Roman" panose="02020603050405020304" pitchFamily="16" charset="0"/>
                <a:cs typeface="Noteworthy" charset="0"/>
              </a:rPr>
              <a:t>Fotons com energia (E) suficiente para arrancar os eletrons...</a:t>
            </a:r>
            <a:endParaRPr lang="en-US" altLang="x-none" sz="1600" baseline="0" dirty="0" err="1">
              <a:solidFill>
                <a:srgbClr val="B847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28680" name="Text Box 28679"/>
          <p:cNvSpPr txBox="1"/>
          <p:nvPr/>
        </p:nvSpPr>
        <p:spPr>
          <a:xfrm>
            <a:off x="6567488" y="5564188"/>
            <a:ext cx="441325" cy="4587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2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</a:t>
            </a:r>
            <a:endParaRPr lang="en-US" altLang="x-none" sz="2200" b="1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9697" name="Text Box 29696"/>
          <p:cNvSpPr txBox="1"/>
          <p:nvPr/>
        </p:nvSpPr>
        <p:spPr>
          <a:xfrm>
            <a:off x="1498600" y="798513"/>
            <a:ext cx="6000750" cy="9128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Visão da Radiação como Partículas</a:t>
            </a:r>
            <a:endParaRPr lang="en-US" altLang="x-none" dirty="0" err="1">
              <a:solidFill>
                <a:srgbClr val="0000FF"/>
              </a:solidFill>
              <a:latin typeface="PT Sans" pitchFamily="32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0000FF"/>
              </a:solidFill>
              <a:latin typeface="PT Sans" pitchFamily="32" charset="0"/>
              <a:ea typeface="Noteworthy" charset="0"/>
            </a:endParaRPr>
          </a:p>
        </p:txBody>
      </p:sp>
      <p:sp>
        <p:nvSpPr>
          <p:cNvPr id="29698" name="Text Box 29697"/>
          <p:cNvSpPr txBox="1"/>
          <p:nvPr/>
        </p:nvSpPr>
        <p:spPr>
          <a:xfrm>
            <a:off x="352425" y="1477963"/>
            <a:ext cx="8358188" cy="487203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FF"/>
              </a:solidFill>
              <a:latin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Contém a hipótese do fóton: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de que a luz se comporta como um gás de partículas livres chamadas Fótons, cada uma das quais carrega uma energia (E) igual a</a:t>
            </a:r>
            <a:r>
              <a:rPr lang="en-US" altLang="x-none" sz="1800" dirty="0" err="1">
                <a:solidFill>
                  <a:srgbClr val="0000FF"/>
                </a:solidFill>
                <a:latin typeface="Noteworthy" charset="0"/>
              </a:rPr>
              <a:t> 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= h.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υ</a:t>
            </a:r>
            <a:endParaRPr lang="en-US" altLang="x-none" sz="2000" b="1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oteworthy" charset="0"/>
              <a:cs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oteworthy" charset="0"/>
              <a:cs typeface="Noteworthy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“Do ponto de vista histórico é neste artigo que nasce a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Teoria Quântica Moderna,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com a idéia de Campo Quântico, onde cada fragmento de matéria e energia é constituído por partículas, descritas por campos quantizados “ (Philip Anderson – em  O legado Científico de Einstein, no livro “Os 100 anos da Teoria da Relatividade”.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Aceita que a luz também satisfaz as equações de onda de Maxwell, de onde surge a idéia de Dualidade Onda-Partícula....  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29699" name="Rectangles 29698"/>
          <p:cNvSpPr/>
          <p:nvPr/>
        </p:nvSpPr>
        <p:spPr>
          <a:xfrm>
            <a:off x="6926263" y="2339975"/>
            <a:ext cx="852487" cy="350838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1" name="Text Box 30720"/>
          <p:cNvSpPr txBox="1"/>
          <p:nvPr/>
        </p:nvSpPr>
        <p:spPr>
          <a:xfrm>
            <a:off x="822325" y="287338"/>
            <a:ext cx="7277100" cy="66833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                </a:t>
            </a:r>
            <a:r>
              <a:rPr lang="en-US" altLang="x-none" sz="2000" u="sng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Efeito Compton ou Espalhamento Compton </a:t>
            </a:r>
            <a:endParaRPr lang="en-US" altLang="x-none" sz="2000" u="sng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800000"/>
                </a:solidFill>
                <a:latin typeface="PT Sans" pitchFamily="32" charset="0"/>
                <a:cs typeface="Noteworthy" charset="0"/>
              </a:rPr>
              <a:t>...outro experimento que mostra o comportamento da luz como partícula</a:t>
            </a:r>
            <a:r>
              <a:rPr lang="en-US" altLang="x-none" sz="2200" dirty="0" err="1">
                <a:solidFill>
                  <a:srgbClr val="800000"/>
                </a:solidFill>
                <a:latin typeface="PT Sans" pitchFamily="32" charset="0"/>
                <a:cs typeface="Noteworthy" charset="0"/>
              </a:rPr>
              <a:t> </a:t>
            </a:r>
            <a:r>
              <a:rPr lang="en-US" altLang="x-none" sz="2200" dirty="0" err="1">
                <a:solidFill>
                  <a:srgbClr val="0000FF"/>
                </a:solidFill>
                <a:latin typeface="PT Sans" pitchFamily="32" charset="0"/>
                <a:cs typeface="Noteworthy" charset="0"/>
              </a:rPr>
              <a:t> </a:t>
            </a:r>
            <a:endParaRPr lang="en-US" altLang="x-none" sz="2200" dirty="0" err="1">
              <a:solidFill>
                <a:srgbClr val="0000FF"/>
              </a:solidFill>
              <a:latin typeface="PT Sans" pitchFamily="32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200" dirty="0" err="1">
              <a:solidFill>
                <a:srgbClr val="0000FF"/>
              </a:solidFill>
              <a:latin typeface="PT Sans" pitchFamily="32" charset="0"/>
              <a:ea typeface="Noteworthy" charset="0"/>
            </a:endParaRPr>
          </a:p>
        </p:txBody>
      </p:sp>
      <p:sp>
        <p:nvSpPr>
          <p:cNvPr id="30722" name="Text Box 30721"/>
          <p:cNvSpPr txBox="1"/>
          <p:nvPr/>
        </p:nvSpPr>
        <p:spPr>
          <a:xfrm>
            <a:off x="503238" y="1101725"/>
            <a:ext cx="7920037" cy="48529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                      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30723" name="Picture 307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5025" y="1244600"/>
            <a:ext cx="7329488" cy="524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1745" name="Text Box 31744"/>
          <p:cNvSpPr txBox="1"/>
          <p:nvPr/>
        </p:nvSpPr>
        <p:spPr>
          <a:xfrm>
            <a:off x="674688" y="152400"/>
            <a:ext cx="7737475" cy="12192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2200" dirty="0" err="1">
                <a:solidFill>
                  <a:srgbClr val="000000"/>
                </a:solidFill>
                <a:latin typeface="PT Sans" pitchFamily="32" charset="0"/>
              </a:rPr>
              <a:t>O caso do eletron... </a:t>
            </a:r>
            <a:endParaRPr lang="fr-FR" altLang="x-none" sz="2200" dirty="0" err="1">
              <a:solidFill>
                <a:srgbClr val="000000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dirty="0" err="1">
                <a:solidFill>
                  <a:srgbClr val="800000"/>
                </a:solidFill>
                <a:latin typeface="PT Sans" pitchFamily="32" charset="0"/>
              </a:rPr>
              <a:t>...se a luz se comporta como partícula em certas situações, então o elétron também poderia se comportar como onda em certas situações..., como de fato se observa </a:t>
            </a:r>
            <a:endParaRPr lang="fr-FR" altLang="x-none" sz="1600" dirty="0" err="1">
              <a:solidFill>
                <a:srgbClr val="800000"/>
              </a:solidFill>
              <a:latin typeface="PT Sans" pitchFamily="32" charset="0"/>
            </a:endParaRPr>
          </a:p>
        </p:txBody>
      </p:sp>
      <p:sp>
        <p:nvSpPr>
          <p:cNvPr id="31746" name="Text Box 31745"/>
          <p:cNvSpPr txBox="1"/>
          <p:nvPr/>
        </p:nvSpPr>
        <p:spPr>
          <a:xfrm>
            <a:off x="457200" y="1233488"/>
            <a:ext cx="8153400" cy="39624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685800" lvl="1" indent="-255270"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charset="0"/>
              <a:buChar char="–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1926, dualidade onda-partícula de Louis de Broglie (Prêmio Nobel).</a:t>
            </a:r>
            <a:endParaRPr lang="fr-FR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685800" lvl="1" indent="-255270"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charset="0"/>
              <a:buChar char="–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Estende o caráter dual da luz para a </a:t>
            </a:r>
            <a:r>
              <a:rPr lang="fr-FR" altLang="x-none" sz="18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ヒラギノ角ゴ Pro W3" charset="0"/>
              </a:rPr>
              <a:t>matéria.</a:t>
            </a:r>
            <a:endParaRPr lang="fr-FR" altLang="x-none" sz="1800" b="1" baseline="0" dirty="0" err="1">
              <a:solidFill>
                <a:srgbClr val="FF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685800" lvl="1" indent="-255270"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New York" charset="0"/>
              <a:buChar char="–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Elétrons, e outras partículas, se comportam como ondas.</a:t>
            </a:r>
            <a:endParaRPr lang="fr-FR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685800" lvl="1" indent="-255270"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31747" name="Rectangles 31746"/>
          <p:cNvSpPr/>
          <p:nvPr/>
        </p:nvSpPr>
        <p:spPr>
          <a:xfrm>
            <a:off x="838200" y="1554163"/>
            <a:ext cx="7013575" cy="1298575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31748" name="Picture 317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2925763"/>
            <a:ext cx="3581400" cy="3732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31748"/>
          <p:cNvSpPr txBox="1"/>
          <p:nvPr/>
        </p:nvSpPr>
        <p:spPr>
          <a:xfrm>
            <a:off x="688975" y="3190875"/>
            <a:ext cx="3733800" cy="17970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Experiência de</a:t>
            </a:r>
            <a:r>
              <a:rPr lang="pt-BR" altLang="x-none" sz="1600" b="1" dirty="0" err="1">
                <a:solidFill>
                  <a:srgbClr val="0000FF"/>
                </a:solidFill>
                <a:latin typeface="Times New Roman" panose="02020603050405020304" pitchFamily="16" charset="0"/>
                <a:cs typeface="New York" charset="0"/>
              </a:rPr>
              <a:t> interferência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 com elétrons ao invés de luz, em 1976, feita pelo grupo de Bolonha, Itália.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New York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New York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Um feixe de elétrons  se comporta como um feixe de ondas, causando um padrão de interferência. </a:t>
            </a:r>
            <a:endParaRPr lang="pt-BR" altLang="x-none" sz="1600" b="1" dirty="0" err="1">
              <a:solidFill>
                <a:srgbClr val="000000"/>
              </a:solidFill>
              <a:latin typeface="Times New Roman" panose="02020603050405020304" pitchFamily="16" charset="0"/>
              <a:ea typeface="New Yor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69" name="Title 32768"/>
          <p:cNvSpPr>
            <a:spLocks noGrp="1"/>
          </p:cNvSpPr>
          <p:nvPr>
            <p:ph type="title"/>
          </p:nvPr>
        </p:nvSpPr>
        <p:spPr>
          <a:xfrm>
            <a:off x="674688" y="152400"/>
            <a:ext cx="7646987" cy="833438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</a:rPr>
              <a:t>Dualidade Onda-Partícula</a:t>
            </a:r>
            <a:endParaRPr lang="en-US" altLang="x-none" sz="2400" kern="1200" baseline="0" dirty="0" err="1">
              <a:solidFill>
                <a:srgbClr val="0000FF"/>
              </a:solidFill>
              <a:latin typeface="PT Sans" pitchFamily="32" charset="0"/>
              <a:ea typeface="ヒラギノ角ゴ Pro W3" charset="0"/>
            </a:endParaRPr>
          </a:p>
        </p:txBody>
      </p:sp>
      <p:sp>
        <p:nvSpPr>
          <p:cNvPr id="32770" name="Subtitle 32769"/>
          <p:cNvSpPr>
            <a:spLocks noGrp="1"/>
          </p:cNvSpPr>
          <p:nvPr>
            <p:ph type="subTitle" idx="1"/>
          </p:nvPr>
        </p:nvSpPr>
        <p:spPr>
          <a:xfrm>
            <a:off x="85725" y="3132138"/>
            <a:ext cx="8632825" cy="3213100"/>
          </a:xfrm>
        </p:spPr>
        <p:txBody>
          <a:bodyPr wrap="square" lIns="0" tIns="0" rIns="0" bIns="0" anchor="ctr" anchorCtr="0"/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kern="1200" baseline="0" dirty="0" err="1"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kern="1200" baseline="0" dirty="0" err="1">
                <a:solidFill>
                  <a:srgbClr val="0000FF"/>
                </a:solidFill>
                <a:latin typeface="Noteworthy" charset="0"/>
                <a:ea typeface="ヒラギノ角ゴ Pro W3" charset="0"/>
              </a:rPr>
              <a:t>Propriedades </a:t>
            </a:r>
            <a:r>
              <a:rPr lang="en-US" altLang="x-none" sz="2000" kern="1200" baseline="0" dirty="0" err="1">
                <a:latin typeface="Noteworthy" charset="0"/>
                <a:ea typeface="ヒラギノ角ゴ Pro W3" charset="0"/>
              </a:rPr>
              <a:t>partícula-onda</a:t>
            </a:r>
            <a:r>
              <a:rPr lang="en-US" altLang="x-none" sz="2000" kern="1200" baseline="0" dirty="0" err="1">
                <a:solidFill>
                  <a:srgbClr val="0000FF"/>
                </a:solidFill>
                <a:latin typeface="Noteworthy" charset="0"/>
                <a:ea typeface="ヒラギノ角ゴ Pro W3" charset="0"/>
              </a:rPr>
              <a:t> são combinadas no conceito moderno de </a:t>
            </a:r>
            <a:r>
              <a:rPr lang="en-US" altLang="x-none" sz="2000" b="1" kern="1200" baseline="0" dirty="0" err="1">
                <a:solidFill>
                  <a:srgbClr val="0000FF"/>
                </a:solidFill>
                <a:latin typeface="Noteworthy" charset="0"/>
                <a:ea typeface="ヒラギノ角ゴ Pro W3" charset="0"/>
              </a:rPr>
              <a:t>“fóton”-</a:t>
            </a:r>
            <a:endParaRPr lang="en-US" altLang="x-none" sz="2000" b="1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kern="1200" baseline="0" dirty="0" err="1">
                <a:solidFill>
                  <a:srgbClr val="0000FF"/>
                </a:solidFill>
                <a:latin typeface="Noteworthy" charset="0"/>
                <a:ea typeface="ヒラギノ角ゴ Pro W3" charset="0"/>
              </a:rPr>
              <a:t>“pacotes de ondas eletromagnéticas que tem</a:t>
            </a:r>
            <a:r>
              <a:rPr lang="en-US" altLang="x-none" sz="2000" b="1" kern="1200" baseline="0" dirty="0" err="1">
                <a:latin typeface="Noteworthy" charset="0"/>
                <a:ea typeface="ヒラギノ角ゴ Pro W3" charset="0"/>
              </a:rPr>
              <a:t> energia</a:t>
            </a:r>
            <a:r>
              <a:rPr lang="en-US" altLang="x-none" sz="2000" b="1" kern="1200" baseline="0" dirty="0" err="1">
                <a:solidFill>
                  <a:srgbClr val="0000FF"/>
                </a:solidFill>
                <a:latin typeface="Noteworthy" charset="0"/>
                <a:ea typeface="ヒラギノ角ゴ Pro W3" charset="0"/>
              </a:rPr>
              <a:t> fixada  e viajam como partículas”</a:t>
            </a:r>
            <a:endParaRPr lang="en-US" altLang="x-none" sz="2000" b="1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b="1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b="1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  <a:p>
            <a:pPr marL="342900" indent="-299720" defTabSz="449580">
              <a:buClrTx/>
              <a:buSzPct val="100000"/>
              <a:buFontTx/>
              <a:buNone/>
              <a:tabLst>
                <a:tab pos="34290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400" b="1" kern="1200" baseline="0" dirty="0" err="1">
              <a:solidFill>
                <a:srgbClr val="0000FF"/>
              </a:solidFill>
              <a:latin typeface="Noteworthy" charset="0"/>
              <a:ea typeface="ヒラギノ角ゴ Pro W3" charset="0"/>
            </a:endParaRP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3260725"/>
            <a:ext cx="4679950" cy="355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88" y="3276600"/>
            <a:ext cx="4319587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Text Box 32772"/>
          <p:cNvSpPr txBox="1"/>
          <p:nvPr/>
        </p:nvSpPr>
        <p:spPr>
          <a:xfrm>
            <a:off x="384175" y="1135063"/>
            <a:ext cx="8229600" cy="612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Pode viajar através do vácuo e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carregar energia em discretas quantidades (pacotes de energia) chamadas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“quanta”</a:t>
            </a:r>
            <a:endParaRPr lang="en-US" altLang="x-none" sz="2000" b="1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32774" name="Text Box 32773"/>
          <p:cNvSpPr txBox="1"/>
          <p:nvPr/>
        </p:nvSpPr>
        <p:spPr>
          <a:xfrm>
            <a:off x="211138" y="1965325"/>
            <a:ext cx="8705850" cy="10683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Propriedades partícula-onda são combinadas no conceito moderno de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“fóton” =</a:t>
            </a:r>
            <a:endParaRPr lang="en-US" altLang="x-none" sz="2000" b="1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“pacotes de ondas eletromagnéticas que tem energia fixada  e viajam como partículas”</a:t>
            </a:r>
            <a:endParaRPr lang="en-US" altLang="x-none" sz="2000" b="1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3" name="Text Box 33792"/>
          <p:cNvSpPr txBox="1"/>
          <p:nvPr/>
        </p:nvSpPr>
        <p:spPr>
          <a:xfrm>
            <a:off x="674688" y="260350"/>
            <a:ext cx="7648575" cy="6318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Fótons e Ondas Eletromagnéticas</a:t>
            </a:r>
            <a:endParaRPr lang="pt-BR" altLang="x-none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...em síntese</a:t>
            </a:r>
            <a:endParaRPr lang="pt-BR" altLang="x-none" sz="1800" dirty="0" err="1">
              <a:solidFill>
                <a:srgbClr val="FF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33794" name="Rectangles 33793"/>
          <p:cNvSpPr/>
          <p:nvPr/>
        </p:nvSpPr>
        <p:spPr>
          <a:xfrm>
            <a:off x="0" y="3276600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3795" name="Text Box 33794"/>
          <p:cNvSpPr txBox="1"/>
          <p:nvPr/>
        </p:nvSpPr>
        <p:spPr>
          <a:xfrm>
            <a:off x="274638" y="855663"/>
            <a:ext cx="8594725" cy="56213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As propriedades de onda-partícula são combinadas no conceito moderno de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fóton.</a:t>
            </a: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Fótons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podem ser interpretados como sendo pacotes de ondas eletromagnéticas que tem uma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energia fixada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 viaja como uma partícula.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Os campos elétrico e magnético em um fóton oscilam em fase, e em planos ortogonais um em relação ao outro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Energia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(E)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do fóton é proporcional à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frequência (𝝼)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da radiação eletromagnética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endParaRPr lang="pt-BR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 (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α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υ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)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 pode ser obtida pela expressão abaixo, onde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h</a:t>
            </a:r>
            <a:r>
              <a:rPr lang="pt-BR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é a constante de Planck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:</a:t>
            </a:r>
            <a:endParaRPr lang="pt-BR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Noteworthy" charset="0"/>
              </a:rPr>
              <a:t> </a:t>
            </a:r>
            <a:endParaRPr lang="pt-BR" altLang="x-none" sz="2000" dirty="0" err="1">
              <a:solidFill>
                <a:srgbClr val="0000FF"/>
              </a:solidFill>
              <a:latin typeface="Noteworthy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                       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E</a:t>
            </a:r>
            <a:r>
              <a:rPr lang="pt-BR" altLang="x-none" sz="20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20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=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h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𝝼,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mas sabemos que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20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𝝼 =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c/</a:t>
            </a:r>
            <a:r>
              <a:rPr lang="pt-BR" altLang="x-none" sz="20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𝜆, 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portanto</a:t>
            </a:r>
            <a:r>
              <a:rPr lang="pt-BR" altLang="x-none" sz="20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, 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E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= h c/𝜆</a:t>
            </a:r>
            <a:endParaRPr lang="pt-BR" altLang="x-none" sz="2000" b="1" baseline="0" dirty="0" err="1">
              <a:solidFill>
                <a:srgbClr val="000000"/>
              </a:solidFill>
              <a:latin typeface="Noteworthy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i="1" baseline="0" dirty="0" err="1">
              <a:solidFill>
                <a:srgbClr val="000000"/>
              </a:solidFill>
              <a:latin typeface="Noteworthy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2000" i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Onde</a:t>
            </a:r>
            <a:r>
              <a:rPr lang="pt-BR" altLang="x-none" sz="2000" i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1600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h = 6,62607 x 10</a:t>
            </a:r>
            <a:r>
              <a:rPr lang="pt-BR" altLang="x-none" sz="1600" b="1" baseline="3000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–34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 </a:t>
            </a:r>
            <a:r>
              <a:rPr lang="pt-BR" altLang="x-none" sz="16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joule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/ segundo, </a:t>
            </a:r>
            <a:endParaRPr lang="pt-BR" altLang="x-none" sz="1600" b="1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             ou = 6,62607 x 10</a:t>
            </a:r>
            <a:r>
              <a:rPr lang="pt-BR" altLang="x-none" sz="1600" b="1" baseline="3000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–27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</a:t>
            </a:r>
            <a:r>
              <a:rPr lang="pt-BR" altLang="x-none" sz="16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 erg 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/ segundo,  </a:t>
            </a:r>
            <a:r>
              <a:rPr lang="pt-BR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e que  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c = 2.9979 x 10</a:t>
            </a:r>
            <a:r>
              <a:rPr lang="pt-BR" altLang="x-none" sz="1600" b="1" baseline="4000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8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m/s</a:t>
            </a:r>
            <a:endParaRPr lang="pt-BR" altLang="x-none" sz="1600" b="1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                            </a:t>
            </a:r>
            <a:endParaRPr lang="pt-BR" altLang="x-none" sz="1600" b="1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600" b="1" baseline="0" dirty="0" err="1">
                <a:solidFill>
                  <a:srgbClr val="000000"/>
                </a:solidFill>
                <a:latin typeface="Noteworthy" charset="0"/>
                <a:cs typeface="ヒラギノ角ゴ Pro W3" charset="0"/>
              </a:rPr>
              <a:t>                      </a:t>
            </a:r>
            <a:endParaRPr lang="pt-BR" altLang="x-none" sz="1600" b="1" baseline="0" dirty="0" err="1">
              <a:solidFill>
                <a:srgbClr val="000000"/>
              </a:solidFill>
              <a:latin typeface="Noteworthy" charset="0"/>
              <a:cs typeface="ヒラギノ角ゴ Pro W3" charset="0"/>
            </a:endParaRPr>
          </a:p>
          <a:p>
            <a:pPr marL="309880" indent="-294005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600" b="1" baseline="0" dirty="0" err="1">
              <a:solidFill>
                <a:srgbClr val="000000"/>
              </a:solidFill>
              <a:latin typeface="Noteworthy" charset="0"/>
              <a:ea typeface="ヒラギノ角ゴ Pro W3" charset="0"/>
            </a:endParaRPr>
          </a:p>
        </p:txBody>
      </p:sp>
      <p:sp>
        <p:nvSpPr>
          <p:cNvPr id="33796" name="Rounded Rectangle 33795"/>
          <p:cNvSpPr/>
          <p:nvPr/>
        </p:nvSpPr>
        <p:spPr>
          <a:xfrm>
            <a:off x="1835150" y="4313238"/>
            <a:ext cx="6307138" cy="441325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3797" name="Text Box 33796"/>
          <p:cNvSpPr txBox="1"/>
          <p:nvPr/>
        </p:nvSpPr>
        <p:spPr>
          <a:xfrm>
            <a:off x="1173163" y="6400800"/>
            <a:ext cx="6619875" cy="3063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400" dirty="0" err="1">
                <a:solidFill>
                  <a:srgbClr val="000000"/>
                </a:solidFill>
                <a:latin typeface="New York" charset="0"/>
              </a:rPr>
              <a:t>eV = eletronvolt, energia de um elétron que passa por uma diferença de potencial de 1 volt</a:t>
            </a:r>
            <a:endParaRPr lang="fr-FR" altLang="x-none" sz="1400" dirty="0" err="1">
              <a:solidFill>
                <a:srgbClr val="000000"/>
              </a:solidFill>
              <a:latin typeface="New York" charset="0"/>
            </a:endParaRPr>
          </a:p>
        </p:txBody>
      </p:sp>
      <p:sp>
        <p:nvSpPr>
          <p:cNvPr id="33798" name="Text Box 33797"/>
          <p:cNvSpPr txBox="1"/>
          <p:nvPr/>
        </p:nvSpPr>
        <p:spPr>
          <a:xfrm>
            <a:off x="76200" y="6310313"/>
            <a:ext cx="7699375" cy="4619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7" name="Title 34816"/>
          <p:cNvSpPr>
            <a:spLocks noGrp="1"/>
          </p:cNvSpPr>
          <p:nvPr>
            <p:ph type="title"/>
          </p:nvPr>
        </p:nvSpPr>
        <p:spPr>
          <a:xfrm>
            <a:off x="144463" y="352425"/>
            <a:ext cx="8582025" cy="1616075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latin typeface="PT Sans" pitchFamily="32" charset="0"/>
              </a:rPr>
              <a:t>Em Dezembro de 2015, no Ano Internacional da Luz, publica-se um artigo que</a:t>
            </a: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  <a:t> resume a história sobre o conceito do fóton</a:t>
            </a:r>
            <a:r>
              <a:rPr lang="en-US" altLang="x-none" sz="2000" dirty="0" err="1">
                <a:latin typeface="PT Sans" pitchFamily="32" charset="0"/>
              </a:rPr>
              <a:t> ao longo do século XX.</a:t>
            </a:r>
            <a:br>
              <a:rPr lang="en-US" altLang="x-none" sz="2000" dirty="0" err="1">
                <a:latin typeface="PT Sans" pitchFamily="32" charset="0"/>
              </a:rPr>
            </a:br>
            <a:r>
              <a:rPr lang="en-US" altLang="x-none" sz="2000" dirty="0" err="1">
                <a:latin typeface="PT Sans" pitchFamily="32" charset="0"/>
              </a:rPr>
              <a:t>  </a:t>
            </a:r>
            <a:br>
              <a:rPr lang="en-US" altLang="x-none" sz="2000" dirty="0" err="1">
                <a:latin typeface="PT Sans" pitchFamily="32" charset="0"/>
              </a:rPr>
            </a:br>
            <a:r>
              <a:rPr lang="en-US" altLang="x-none" sz="2000" dirty="0" err="1">
                <a:latin typeface="PT Sans" pitchFamily="32" charset="0"/>
              </a:rPr>
              <a:t>Revista Brasileira de Ensino de Física, v. 37, n. 4, 4204 (2015)</a:t>
            </a:r>
            <a:br>
              <a:rPr lang="en-US" altLang="x-none" sz="2000" dirty="0" err="1">
                <a:latin typeface="PT Sans" pitchFamily="32" charset="0"/>
              </a:rPr>
            </a:br>
            <a:r>
              <a:rPr lang="en-US" altLang="x-none" sz="2000" dirty="0" err="1">
                <a:latin typeface="PT Sans" pitchFamily="32" charset="0"/>
              </a:rPr>
              <a:t>www.sbfisica.org.br</a:t>
            </a:r>
            <a:endParaRPr lang="en-US" altLang="x-none" sz="2000" dirty="0" err="1">
              <a:latin typeface="PT Sans" pitchFamily="32" charset="0"/>
            </a:endParaRPr>
          </a:p>
        </p:txBody>
      </p:sp>
      <p:sp>
        <p:nvSpPr>
          <p:cNvPr id="34818" name="Text Box 34817"/>
          <p:cNvSpPr txBox="1"/>
          <p:nvPr/>
        </p:nvSpPr>
        <p:spPr>
          <a:xfrm>
            <a:off x="384175" y="2127250"/>
            <a:ext cx="8229600" cy="37306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No artigo intitulado “Uma nova luz sobre o conceito de fóton: para além de imagens esquizofrênicas” fica claro que não se sabe ainda qual a natureza dos fótons...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Revisitando o conceito de fóton no século XXI, Finkelstein ressaltou que os esforços não deveriam ser em busca da compreensão da natureza de um fóton, mas, sim, do que ele faz.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 sugestão é “definir o que os fótons são, se ainda desejar, pelo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 que eles fazem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". Ou seja, o que deveria nos interessar é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o processo no qual o fóton faz parte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, e não o próprio objeto em si, uma vez que provavelmente nunca seremos capazes de visualizar um fóton.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34819" name="Text Box 34818"/>
          <p:cNvSpPr txBox="1"/>
          <p:nvPr/>
        </p:nvSpPr>
        <p:spPr>
          <a:xfrm>
            <a:off x="384175" y="5372100"/>
            <a:ext cx="8229600" cy="6397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Assim sendo, conclui-se que a luz se comporta como onda quando se propaga, e como partícula quando interage com a matéria....   </a:t>
            </a:r>
            <a:endParaRPr lang="en-US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4820" name="Rounded Rectangle 34819"/>
          <p:cNvSpPr/>
          <p:nvPr/>
        </p:nvSpPr>
        <p:spPr>
          <a:xfrm>
            <a:off x="269875" y="5372100"/>
            <a:ext cx="8226425" cy="639763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5" name="Rectangles 36864"/>
          <p:cNvSpPr/>
          <p:nvPr/>
        </p:nvSpPr>
        <p:spPr>
          <a:xfrm>
            <a:off x="0" y="0"/>
            <a:ext cx="8996363" cy="6840538"/>
          </a:xfrm>
          <a:prstGeom prst="rect">
            <a:avLst/>
          </a:prstGeom>
          <a:solidFill>
            <a:srgbClr val="0000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6866" name="Text Box 36865"/>
          <p:cNvSpPr txBox="1"/>
          <p:nvPr/>
        </p:nvSpPr>
        <p:spPr>
          <a:xfrm>
            <a:off x="487363" y="2609850"/>
            <a:ext cx="1585912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58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ondulatória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6867" name="Title 36866"/>
          <p:cNvSpPr>
            <a:spLocks noGrp="1"/>
          </p:cNvSpPr>
          <p:nvPr>
            <p:ph type="title"/>
          </p:nvPr>
        </p:nvSpPr>
        <p:spPr>
          <a:xfrm>
            <a:off x="600075" y="365125"/>
            <a:ext cx="7710488" cy="1724025"/>
          </a:xfrm>
        </p:spPr>
        <p:txBody>
          <a:bodyPr wrap="square" lIns="0" tIns="24840" rIns="0" bIns="0" anchor="ctr" anchorCtr="0"/>
          <a:p>
            <a:pPr defTabSz="449580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dirty="0" err="1">
                <a:solidFill>
                  <a:srgbClr val="FFFF00"/>
                </a:solidFill>
              </a:rPr>
              <a:t>Natureza da luz</a:t>
            </a:r>
            <a:br>
              <a:rPr lang="en-US" altLang="x-none" sz="2800" dirty="0" err="1">
                <a:solidFill>
                  <a:srgbClr val="FFFF00"/>
                </a:solidFill>
              </a:rPr>
            </a:br>
            <a:r>
              <a:rPr lang="en-US" altLang="x-none" sz="2000" b="1" dirty="0" err="1">
                <a:solidFill>
                  <a:srgbClr val="FFFFFF"/>
                </a:solidFill>
                <a:sym typeface="+mn-ea"/>
              </a:rPr>
              <a:t>....200 anos para responder a estas perguntas....</a:t>
            </a:r>
            <a:br>
              <a:rPr lang="en-US" altLang="x-none" sz="2800" dirty="0" err="1">
                <a:solidFill>
                  <a:srgbClr val="FFFF00"/>
                </a:solidFill>
                <a:sym typeface="+mn-ea"/>
              </a:rPr>
            </a:br>
            <a:br>
              <a:rPr lang="en-US" altLang="x-none" sz="2800" dirty="0" err="1">
                <a:solidFill>
                  <a:srgbClr val="FFFF00"/>
                </a:solidFill>
                <a:sym typeface="+mn-ea"/>
              </a:rPr>
            </a:br>
            <a:r>
              <a:rPr lang="en-US" altLang="x-none" sz="2200" dirty="0" err="1">
                <a:solidFill>
                  <a:srgbClr val="FFFFFF"/>
                </a:solidFill>
              </a:rPr>
              <a:t>Experimentos realizados mostram evidências de natureza corpuscular e ondulatória</a:t>
            </a:r>
            <a:endParaRPr lang="en-US" altLang="x-none" sz="2200" dirty="0" err="1">
              <a:solidFill>
                <a:srgbClr val="FFFFFF"/>
              </a:solidFill>
            </a:endParaRPr>
          </a:p>
        </p:txBody>
      </p:sp>
      <p:sp>
        <p:nvSpPr>
          <p:cNvPr id="36868" name="Text Box 36867"/>
          <p:cNvSpPr txBox="1"/>
          <p:nvPr/>
        </p:nvSpPr>
        <p:spPr>
          <a:xfrm>
            <a:off x="5830888" y="2565400"/>
            <a:ext cx="1585912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58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corpuscular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6869" name="Text Box 36868"/>
          <p:cNvSpPr txBox="1"/>
          <p:nvPr/>
        </p:nvSpPr>
        <p:spPr>
          <a:xfrm>
            <a:off x="5562600" y="2114550"/>
            <a:ext cx="2098675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212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dirty="0" err="1">
                <a:solidFill>
                  <a:srgbClr val="FF8080"/>
                </a:solidFill>
                <a:latin typeface="Times New Roman" panose="02020603050405020304" pitchFamily="16" charset="0"/>
                <a:cs typeface="Arial Unicode MS" charset="0"/>
              </a:rPr>
              <a:t>Einstein 1905</a:t>
            </a:r>
            <a:endParaRPr lang="en-US" altLang="x-none" dirty="0" err="1">
              <a:solidFill>
                <a:srgbClr val="FF808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6870" name="Text Box 36869"/>
          <p:cNvSpPr txBox="1"/>
          <p:nvPr/>
        </p:nvSpPr>
        <p:spPr>
          <a:xfrm>
            <a:off x="1216025" y="2106613"/>
            <a:ext cx="2609850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9440" rIns="0" bIns="0" anchor="ctr" anchorCtr="0"/>
          <a:p>
            <a:pPr algn="ctr" defTabSz="449580" eaLnBrk="1" hangingPunct="1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FF8080"/>
                </a:solidFill>
                <a:latin typeface="Times New Roman" panose="02020603050405020304" pitchFamily="16" charset="0"/>
                <a:cs typeface="Arial Unicode MS" charset="0"/>
              </a:rPr>
              <a:t>Thomas Young - 1801</a:t>
            </a:r>
            <a:endParaRPr lang="en-US" altLang="x-none" sz="2200" baseline="0" dirty="0" err="1">
              <a:solidFill>
                <a:srgbClr val="FF808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6871" name="Text Box 36870"/>
          <p:cNvSpPr txBox="1"/>
          <p:nvPr/>
        </p:nvSpPr>
        <p:spPr>
          <a:xfrm>
            <a:off x="1270000" y="5727700"/>
            <a:ext cx="2559050" cy="8223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0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Difração e Interferência da luz</a:t>
            </a:r>
            <a:endParaRPr lang="en-US" altLang="x-none" sz="2000" baseline="0" dirty="0" err="1">
              <a:solidFill>
                <a:srgbClr val="FFFF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6872" name="Text Box 36871"/>
          <p:cNvSpPr txBox="1"/>
          <p:nvPr/>
        </p:nvSpPr>
        <p:spPr>
          <a:xfrm>
            <a:off x="515938" y="4764088"/>
            <a:ext cx="83502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b="1" dirty="0" err="1">
                <a:solidFill>
                  <a:srgbClr val="000000"/>
                </a:solidFill>
                <a:latin typeface="Noteworthy" charset="0"/>
              </a:rPr>
              <a:t>fendas</a:t>
            </a:r>
            <a:endParaRPr lang="fr-FR" altLang="x-none" sz="1800" b="1" dirty="0" err="1">
              <a:solidFill>
                <a:srgbClr val="000000"/>
              </a:solidFill>
              <a:latin typeface="Noteworthy" charset="0"/>
            </a:endParaRPr>
          </a:p>
        </p:txBody>
      </p:sp>
      <p:sp>
        <p:nvSpPr>
          <p:cNvPr id="36873" name="Text Box 36872"/>
          <p:cNvSpPr txBox="1"/>
          <p:nvPr/>
        </p:nvSpPr>
        <p:spPr>
          <a:xfrm>
            <a:off x="3144838" y="2595563"/>
            <a:ext cx="1263650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franjas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de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interferência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</p:txBody>
      </p:sp>
      <p:sp>
        <p:nvSpPr>
          <p:cNvPr id="36874" name="Text Box 36873"/>
          <p:cNvSpPr txBox="1"/>
          <p:nvPr/>
        </p:nvSpPr>
        <p:spPr>
          <a:xfrm>
            <a:off x="5553075" y="5699125"/>
            <a:ext cx="236537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0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Efeito Fotoelétrico</a:t>
            </a:r>
            <a:endParaRPr lang="en-US" altLang="x-none" sz="2000" baseline="0" dirty="0" err="1">
              <a:solidFill>
                <a:srgbClr val="FFFF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6875" name="Text Box 36874"/>
          <p:cNvSpPr txBox="1"/>
          <p:nvPr/>
        </p:nvSpPr>
        <p:spPr>
          <a:xfrm>
            <a:off x="5211763" y="6064250"/>
            <a:ext cx="3644900" cy="6318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FFFF00"/>
                </a:solidFill>
                <a:latin typeface="Times New Roman" panose="02020603050405020304" pitchFamily="16" charset="0"/>
              </a:rPr>
              <a:t>verificado experimentalmente pelo físico americano Robert Millikan.</a:t>
            </a:r>
            <a:endParaRPr lang="en-US" altLang="x-none" sz="1600" dirty="0" err="1">
              <a:solidFill>
                <a:srgbClr val="FFFF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36876" name="Text Box 36875"/>
          <p:cNvSpPr txBox="1"/>
          <p:nvPr/>
        </p:nvSpPr>
        <p:spPr>
          <a:xfrm>
            <a:off x="6910388" y="2663825"/>
            <a:ext cx="1585912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58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corpuscular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pic>
        <p:nvPicPr>
          <p:cNvPr id="36877" name="Picture 368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592388"/>
            <a:ext cx="3987800" cy="308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368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592388"/>
            <a:ext cx="4248150" cy="309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6875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6875">
                                            <p:txEl>
                                              <p:charRg st="0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3" name="Text Box 18432"/>
          <p:cNvSpPr txBox="1"/>
          <p:nvPr/>
        </p:nvSpPr>
        <p:spPr>
          <a:xfrm>
            <a:off x="274638" y="152400"/>
            <a:ext cx="8412162" cy="8540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Ondas Eletromagnéticas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dirty="0" err="1">
                <a:solidFill>
                  <a:srgbClr val="800000"/>
                </a:solidFill>
                <a:latin typeface="PT Sans" pitchFamily="32" charset="0"/>
              </a:rPr>
              <a:t>...quando a fonte está em movimento as ondas eletromagnéticas se modificam</a:t>
            </a:r>
            <a:endParaRPr lang="fr-FR" altLang="x-none" sz="1600" dirty="0" err="1">
              <a:solidFill>
                <a:srgbClr val="800000"/>
              </a:solidFill>
              <a:latin typeface="PT Sans" pitchFamily="32" charset="0"/>
            </a:endParaRPr>
          </a:p>
        </p:txBody>
      </p:sp>
      <p:sp>
        <p:nvSpPr>
          <p:cNvPr id="18434" name="Rectangles 18433"/>
          <p:cNvSpPr/>
          <p:nvPr/>
        </p:nvSpPr>
        <p:spPr>
          <a:xfrm>
            <a:off x="0" y="3276600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8435" name="Text Box 18434"/>
          <p:cNvSpPr txBox="1"/>
          <p:nvPr/>
        </p:nvSpPr>
        <p:spPr>
          <a:xfrm>
            <a:off x="304800" y="1130300"/>
            <a:ext cx="8229600" cy="21812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Christian Doppler, em 1842, e Hippolyte Fizeau, em 1848, explicam a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mudança de frequência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de uma onda quando a </a:t>
            </a:r>
            <a:r>
              <a:rPr lang="pt-BR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está em movimento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em relação ao observador.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Este fenômeno ocorre também com ondas mecânicas (som, p.ex.) e ondas eletromagnéticas (luz, p.ex.).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18436" name="Picture 184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3151188"/>
            <a:ext cx="2070100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18436"/>
          <p:cNvSpPr txBox="1"/>
          <p:nvPr/>
        </p:nvSpPr>
        <p:spPr>
          <a:xfrm>
            <a:off x="1185863" y="5867400"/>
            <a:ext cx="285115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New York" charset="0"/>
              </a:rPr>
              <a:t>Christian Andreas Doppler</a:t>
            </a:r>
            <a:endParaRPr lang="en-US" altLang="x-none" sz="1800" dirty="0" err="1">
              <a:solidFill>
                <a:srgbClr val="000000"/>
              </a:solidFill>
              <a:latin typeface="New York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New York" charset="0"/>
              </a:rPr>
              <a:t>(1803 - 1853)</a:t>
            </a:r>
            <a:endParaRPr lang="en-US" altLang="x-none" sz="1800" dirty="0" err="1">
              <a:solidFill>
                <a:srgbClr val="000000"/>
              </a:solidFill>
              <a:latin typeface="New York" charset="0"/>
            </a:endParaRPr>
          </a:p>
        </p:txBody>
      </p:sp>
      <p:pic>
        <p:nvPicPr>
          <p:cNvPr id="18438" name="Picture 18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11525"/>
            <a:ext cx="2012950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18438"/>
          <p:cNvSpPr txBox="1"/>
          <p:nvPr/>
        </p:nvSpPr>
        <p:spPr>
          <a:xfrm>
            <a:off x="5486400" y="5867400"/>
            <a:ext cx="251460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New York" charset="0"/>
              </a:rPr>
              <a:t>Hippolyte Fizeau </a:t>
            </a:r>
            <a:br>
              <a:rPr lang="pt-BR" altLang="x-none" sz="1800" dirty="0" err="1">
                <a:solidFill>
                  <a:srgbClr val="000000"/>
                </a:solidFill>
                <a:latin typeface="New York" charset="0"/>
              </a:rPr>
            </a:br>
            <a:r>
              <a:rPr lang="pt-BR" altLang="x-none" sz="1800" dirty="0" err="1">
                <a:solidFill>
                  <a:srgbClr val="000000"/>
                </a:solidFill>
                <a:latin typeface="New York" charset="0"/>
              </a:rPr>
              <a:t>(1819 - 1896)</a:t>
            </a:r>
            <a:endParaRPr lang="pt-BR" altLang="x-none" sz="1800" dirty="0" err="1">
              <a:solidFill>
                <a:srgbClr val="000000"/>
              </a:solidFill>
              <a:latin typeface="New Yor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89" name="Rectangles 37888"/>
          <p:cNvSpPr/>
          <p:nvPr/>
        </p:nvSpPr>
        <p:spPr>
          <a:xfrm>
            <a:off x="0" y="0"/>
            <a:ext cx="8996363" cy="6767513"/>
          </a:xfrm>
          <a:prstGeom prst="rect">
            <a:avLst/>
          </a:prstGeom>
          <a:solidFill>
            <a:srgbClr val="0000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7890" name="Text Box 37889"/>
          <p:cNvSpPr txBox="1"/>
          <p:nvPr/>
        </p:nvSpPr>
        <p:spPr>
          <a:xfrm>
            <a:off x="487363" y="2609850"/>
            <a:ext cx="1585912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58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ondulatória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7891" name="Text Box 37890"/>
          <p:cNvSpPr txBox="1"/>
          <p:nvPr/>
        </p:nvSpPr>
        <p:spPr>
          <a:xfrm>
            <a:off x="5830888" y="2565400"/>
            <a:ext cx="1585912" cy="3873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15840" rIns="0" bIns="0" anchor="ctr" anchorCtr="0"/>
          <a:p>
            <a:pPr algn="ctr" defTabSz="449580" eaLnBrk="1" hangingPunct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corpuscular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37892" name="Text Box 37891"/>
          <p:cNvSpPr txBox="1"/>
          <p:nvPr/>
        </p:nvSpPr>
        <p:spPr>
          <a:xfrm>
            <a:off x="515938" y="4764088"/>
            <a:ext cx="835025" cy="3683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b="1" dirty="0" err="1">
                <a:solidFill>
                  <a:srgbClr val="000000"/>
                </a:solidFill>
                <a:latin typeface="Noteworthy" charset="0"/>
              </a:rPr>
              <a:t>fendas</a:t>
            </a:r>
            <a:endParaRPr lang="fr-FR" altLang="x-none" sz="1800" b="1" dirty="0" err="1">
              <a:solidFill>
                <a:srgbClr val="000000"/>
              </a:solidFill>
              <a:latin typeface="Noteworthy" charset="0"/>
            </a:endParaRPr>
          </a:p>
        </p:txBody>
      </p:sp>
      <p:sp>
        <p:nvSpPr>
          <p:cNvPr id="37893" name="Text Box 37892"/>
          <p:cNvSpPr txBox="1"/>
          <p:nvPr/>
        </p:nvSpPr>
        <p:spPr>
          <a:xfrm>
            <a:off x="3144838" y="2595563"/>
            <a:ext cx="1263650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franjas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de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600" b="1" dirty="0" err="1">
                <a:solidFill>
                  <a:srgbClr val="000000"/>
                </a:solidFill>
                <a:latin typeface="Noteworthy" charset="0"/>
              </a:rPr>
              <a:t>interferência</a:t>
            </a:r>
            <a:endParaRPr lang="fr-FR" altLang="x-none" sz="1600" b="1" dirty="0" err="1">
              <a:solidFill>
                <a:srgbClr val="000000"/>
              </a:solidFill>
              <a:latin typeface="Noteworthy" charset="0"/>
            </a:endParaRPr>
          </a:p>
        </p:txBody>
      </p:sp>
      <p:sp>
        <p:nvSpPr>
          <p:cNvPr id="37894" name="Text Box 37893"/>
          <p:cNvSpPr txBox="1"/>
          <p:nvPr/>
        </p:nvSpPr>
        <p:spPr>
          <a:xfrm>
            <a:off x="820738" y="573088"/>
            <a:ext cx="7686675" cy="7604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Conclusão: se comporta como </a:t>
            </a:r>
            <a:r>
              <a:rPr lang="en-US" altLang="x-none" sz="2200" baseline="0" dirty="0" err="1">
                <a:solidFill>
                  <a:srgbClr val="FFFF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onda quando se propaga</a:t>
            </a:r>
            <a:r>
              <a:rPr lang="en-US" altLang="x-none" sz="22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.....e como </a:t>
            </a:r>
            <a:r>
              <a:rPr lang="en-US" altLang="x-none" sz="2200" baseline="0" dirty="0" err="1">
                <a:solidFill>
                  <a:srgbClr val="FFFF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partícula quando interage com a matéria</a:t>
            </a:r>
            <a:r>
              <a:rPr lang="en-US" altLang="x-none" sz="22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</a:t>
            </a:r>
            <a:endParaRPr lang="en-US" altLang="x-none" sz="2200" baseline="0" dirty="0" err="1">
              <a:solidFill>
                <a:srgbClr val="FFFF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37895" name="Picture 378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3" y="1812925"/>
            <a:ext cx="3911600" cy="3021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378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1803400"/>
            <a:ext cx="3883025" cy="298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 Box 37896"/>
          <p:cNvSpPr txBox="1"/>
          <p:nvPr/>
        </p:nvSpPr>
        <p:spPr>
          <a:xfrm>
            <a:off x="763588" y="4881563"/>
            <a:ext cx="7651750" cy="14525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Louis de Broglie (Prêmio Nobel - 1926 ) mostra que o elétron também possui a </a:t>
            </a:r>
            <a:r>
              <a:rPr lang="en-US" altLang="x-none" sz="2000" b="1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dualidade onda-partícula, </a:t>
            </a:r>
            <a:r>
              <a:rPr lang="en-US" altLang="x-none" sz="2000" b="1" dirty="0" err="1">
                <a:solidFill>
                  <a:srgbClr val="FFFF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estendendo o caráter dual da luz para a matéria.</a:t>
            </a:r>
            <a:endParaRPr lang="en-US" altLang="x-none" sz="2000" b="1" dirty="0" err="1">
              <a:solidFill>
                <a:srgbClr val="FFFF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722630" lvl="1" indent="-265430" defTabSz="449580" rtl="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Char char="–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FF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 </a:t>
            </a:r>
            <a:r>
              <a:rPr lang="en-US" altLang="x-none" sz="20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Elétrons, e outras partículas, se comportam como ondas.</a:t>
            </a:r>
            <a:endParaRPr lang="en-US" altLang="x-none" sz="2000" baseline="0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charRg st="15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2000"/>
                                        <p:tgtEl>
                                          <p:spTgt spid="37897">
                                            <p:txEl>
                                              <p:charRg st="15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8913" name="Title 38912"/>
          <p:cNvSpPr>
            <a:spLocks noGrp="1"/>
          </p:cNvSpPr>
          <p:nvPr>
            <p:ph type="title"/>
          </p:nvPr>
        </p:nvSpPr>
        <p:spPr>
          <a:xfrm>
            <a:off x="215900" y="-260350"/>
            <a:ext cx="8743950" cy="1554163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br>
              <a:rPr lang="en-US" altLang="x-none" sz="2600" b="1" dirty="0" err="1">
                <a:latin typeface="PT Sans" pitchFamily="32" charset="0"/>
              </a:rPr>
            </a:br>
            <a:r>
              <a:rPr lang="en-US" altLang="x-none" sz="2600" b="1" dirty="0" err="1">
                <a:latin typeface="PT Sans" pitchFamily="32" charset="0"/>
              </a:rPr>
              <a:t>Síntese - Ondas e Partículas</a:t>
            </a:r>
            <a:br>
              <a:rPr lang="en-US" altLang="x-none" sz="2400" b="1" dirty="0" err="1">
                <a:latin typeface="PT Sans" pitchFamily="32" charset="0"/>
              </a:rPr>
            </a:br>
            <a:r>
              <a:rPr lang="en-US" altLang="x-none" sz="2200" dirty="0" err="1">
                <a:solidFill>
                  <a:srgbClr val="99284C"/>
                </a:solidFill>
                <a:latin typeface="PT Sans" pitchFamily="32" charset="0"/>
              </a:rPr>
              <a:t>  </a:t>
            </a:r>
            <a:br>
              <a:rPr lang="en-US" altLang="x-none" sz="2200" dirty="0" err="1">
                <a:solidFill>
                  <a:srgbClr val="99284C"/>
                </a:solidFill>
                <a:latin typeface="PT Sans" pitchFamily="32" charset="0"/>
              </a:rPr>
            </a:br>
            <a:endParaRPr lang="en-US" altLang="x-none" sz="2200" dirty="0" err="1">
              <a:solidFill>
                <a:srgbClr val="99284C"/>
              </a:solidFill>
              <a:latin typeface="PT Sans" pitchFamily="32" charset="0"/>
            </a:endParaRPr>
          </a:p>
        </p:txBody>
      </p:sp>
      <p:sp>
        <p:nvSpPr>
          <p:cNvPr id="38914" name="Text Box 38913"/>
          <p:cNvSpPr txBox="1"/>
          <p:nvPr/>
        </p:nvSpPr>
        <p:spPr>
          <a:xfrm>
            <a:off x="236538" y="1547813"/>
            <a:ext cx="4587875" cy="48641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1. A luz que vem de uma fonte contem uma mistura de ondas com diferentes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, 𝝼, e diferentes direções de propagação... 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   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2. Todas as ondas viajam a mesma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velocidade de propagação constante (c)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no vácuo.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3. A direção de propagação dos campos elétrico (E) e magnético (B), é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perpendicular um em relação ao outro.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l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4. Direção da polarização é a mesma do campo elétrico (E).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l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l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5. Intensidade da onda depende da magnitude dos campos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B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 e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E.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Arial Unicode MS" charset="0"/>
              </a:rPr>
              <a:t> 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pic>
        <p:nvPicPr>
          <p:cNvPr id="38915" name="Picture 38914"/>
          <p:cNvPicPr>
            <a:picLocks noChangeAspect="1"/>
          </p:cNvPicPr>
          <p:nvPr/>
        </p:nvPicPr>
        <p:blipFill>
          <a:blip r:embed="rId1"/>
          <a:srcRect l="28667" t="3114" r="16737" b="35687"/>
          <a:stretch>
            <a:fillRect/>
          </a:stretch>
        </p:blipFill>
        <p:spPr>
          <a:xfrm>
            <a:off x="5616575" y="2016125"/>
            <a:ext cx="1255713" cy="153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 Box 38915"/>
          <p:cNvSpPr txBox="1"/>
          <p:nvPr/>
        </p:nvSpPr>
        <p:spPr>
          <a:xfrm>
            <a:off x="5238750" y="4343400"/>
            <a:ext cx="3309938" cy="4270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Equação da energia de um fóton (particula)</a:t>
            </a:r>
            <a:r>
              <a:rPr lang="en-US" altLang="x-none" sz="22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</a:t>
            </a:r>
            <a:endParaRPr lang="en-US" altLang="x-none" sz="22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38917" name="Text Box 38916"/>
          <p:cNvSpPr txBox="1"/>
          <p:nvPr/>
        </p:nvSpPr>
        <p:spPr>
          <a:xfrm>
            <a:off x="6362700" y="2519363"/>
            <a:ext cx="1485900" cy="427037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→ frequência </a:t>
            </a:r>
            <a:endParaRPr lang="en-US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38918" name="Text Box 38917"/>
          <p:cNvSpPr txBox="1"/>
          <p:nvPr/>
        </p:nvSpPr>
        <p:spPr>
          <a:xfrm>
            <a:off x="6408738" y="2185988"/>
            <a:ext cx="2336800" cy="406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→  comprimento de onda </a:t>
            </a:r>
            <a:endParaRPr lang="en-US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38919" name="Text Box 38918"/>
          <p:cNvSpPr txBox="1"/>
          <p:nvPr/>
        </p:nvSpPr>
        <p:spPr>
          <a:xfrm>
            <a:off x="6191250" y="1944688"/>
            <a:ext cx="2382838" cy="4032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→ velocidade da luz </a:t>
            </a:r>
            <a:endParaRPr lang="en-US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38920" name="Text Box 38919"/>
          <p:cNvSpPr txBox="1"/>
          <p:nvPr/>
        </p:nvSpPr>
        <p:spPr>
          <a:xfrm>
            <a:off x="215900" y="766763"/>
            <a:ext cx="4708525" cy="7016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5 Propriedades Fundamentais das Ondas Eletromagnéticas </a:t>
            </a:r>
            <a:r>
              <a:rPr lang="en-US" altLang="x-none" sz="2000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</a:t>
            </a:r>
            <a:endParaRPr lang="en-US" altLang="x-none" sz="2000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38921" name="Text Box 38920"/>
          <p:cNvSpPr txBox="1"/>
          <p:nvPr/>
        </p:nvSpPr>
        <p:spPr>
          <a:xfrm>
            <a:off x="4727575" y="862013"/>
            <a:ext cx="4160838" cy="1036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99284C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1600" baseline="0" dirty="0" err="1">
                <a:solidFill>
                  <a:srgbClr val="FF0000"/>
                </a:solidFill>
                <a:latin typeface="PT Sans" pitchFamily="32" charset="0"/>
                <a:cs typeface="Noteworthy" charset="0"/>
              </a:rPr>
              <a:t>Equações Básicas que relacionam </a:t>
            </a:r>
            <a:endParaRPr lang="en-US" altLang="x-none" sz="1600" baseline="0" dirty="0" err="1">
              <a:solidFill>
                <a:srgbClr val="FF0000"/>
              </a:solidFill>
              <a:latin typeface="PT Sans" pitchFamily="32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FF0000"/>
                </a:solidFill>
                <a:latin typeface="PT Sans" pitchFamily="32" charset="0"/>
                <a:cs typeface="Noteworthy" charset="0"/>
              </a:rPr>
              <a:t>   as variáveis de uma onda eletromagnética</a:t>
            </a:r>
            <a:endParaRPr lang="en-US" altLang="x-none" sz="1600" baseline="0" dirty="0" err="1">
              <a:solidFill>
                <a:srgbClr val="FF0000"/>
              </a:solidFill>
              <a:latin typeface="PT Sans" pitchFamily="32" charset="0"/>
              <a:ea typeface="Noteworthy" charset="0"/>
            </a:endParaRPr>
          </a:p>
        </p:txBody>
      </p:sp>
      <p:sp>
        <p:nvSpPr>
          <p:cNvPr id="38922" name="Rectangles 38921"/>
          <p:cNvSpPr/>
          <p:nvPr/>
        </p:nvSpPr>
        <p:spPr>
          <a:xfrm>
            <a:off x="130175" y="757238"/>
            <a:ext cx="4694238" cy="5867400"/>
          </a:xfrm>
          <a:prstGeom prst="rect">
            <a:avLst/>
          </a:prstGeom>
          <a:noFill/>
          <a:ln w="2844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3" name="Rectangles 38922"/>
          <p:cNvSpPr/>
          <p:nvPr/>
        </p:nvSpPr>
        <p:spPr>
          <a:xfrm>
            <a:off x="4932363" y="774700"/>
            <a:ext cx="3922712" cy="3157538"/>
          </a:xfrm>
          <a:prstGeom prst="rect">
            <a:avLst/>
          </a:prstGeom>
          <a:noFill/>
          <a:ln w="2844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4" name="Text Box 38923"/>
          <p:cNvSpPr txBox="1"/>
          <p:nvPr/>
        </p:nvSpPr>
        <p:spPr>
          <a:xfrm>
            <a:off x="5249863" y="4892675"/>
            <a:ext cx="3565525" cy="7572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11150" indent="-29337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</a:t>
            </a:r>
            <a:r>
              <a:rPr lang="en-US" altLang="x-none" sz="2000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=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h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𝝼,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mas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𝝼 =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c/</a:t>
            </a:r>
            <a:r>
              <a:rPr lang="en-US" altLang="x-none" sz="2000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𝜆, </a:t>
            </a:r>
            <a:r>
              <a:rPr lang="en-US" altLang="x-none" sz="1800" baseline="0" dirty="0" err="1">
                <a:solidFill>
                  <a:srgbClr val="000000"/>
                </a:solidFill>
                <a:latin typeface="Arial" panose="020B0604020202020204" pitchFamily="34" charset="0"/>
                <a:cs typeface="Noteworthy" charset="0"/>
              </a:rPr>
              <a:t>então</a:t>
            </a:r>
            <a:endParaRPr lang="en-US" altLang="x-none" sz="1800" baseline="0" dirty="0" err="1">
              <a:solidFill>
                <a:srgbClr val="000000"/>
              </a:solidFill>
              <a:latin typeface="Arial" panose="020B0604020202020204" pitchFamily="34" charset="0"/>
              <a:cs typeface="Noteworthy" charset="0"/>
            </a:endParaRPr>
          </a:p>
          <a:p>
            <a:pPr marL="311150" indent="-29337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= h c/λ,  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onde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11150" indent="-293370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38925" name="Text Box 38924"/>
          <p:cNvSpPr txBox="1"/>
          <p:nvPr/>
        </p:nvSpPr>
        <p:spPr>
          <a:xfrm>
            <a:off x="5207000" y="5776913"/>
            <a:ext cx="3484563" cy="11350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11150" indent="-293370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h = 6,62607 x 10</a:t>
            </a:r>
            <a:r>
              <a:rPr lang="en-US" altLang="x-none" sz="1600" b="1" baseline="28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–34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</a:t>
            </a:r>
            <a:r>
              <a:rPr lang="en-US" altLang="x-none" sz="16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joule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/ segundo, </a:t>
            </a:r>
            <a:endParaRPr lang="en-US" altLang="x-none" sz="1600" b="1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11150" indent="-293370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= 6,62607 x 10</a:t>
            </a:r>
            <a:r>
              <a:rPr lang="en-US" altLang="x-none" sz="1600" b="1" baseline="28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–27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16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erg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/ segundo,  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 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11150" indent="-293370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1150" algn="l"/>
                <a:tab pos="758825" algn="l"/>
                <a:tab pos="1208405" algn="l"/>
                <a:tab pos="1657350" algn="l"/>
                <a:tab pos="2106930" algn="l"/>
                <a:tab pos="2555875" algn="l"/>
                <a:tab pos="3005455" algn="l"/>
                <a:tab pos="3454400" algn="l"/>
                <a:tab pos="3903980" algn="l"/>
                <a:tab pos="4352925" algn="l"/>
                <a:tab pos="4802505" algn="l"/>
                <a:tab pos="5251450" algn="l"/>
                <a:tab pos="5701030" algn="l"/>
                <a:tab pos="6149975" algn="l"/>
                <a:tab pos="6599555" algn="l"/>
                <a:tab pos="7048500" algn="l"/>
                <a:tab pos="7498080" algn="l"/>
                <a:tab pos="7947025" algn="l"/>
                <a:tab pos="8396605" algn="l"/>
                <a:tab pos="8845550" algn="l"/>
                <a:tab pos="929513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      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 = 2.9979 x 10</a:t>
            </a:r>
            <a:r>
              <a:rPr lang="en-US" altLang="x-none" sz="1600" b="1" baseline="3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8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m/s</a:t>
            </a:r>
            <a:endParaRPr lang="en-US" altLang="x-none" sz="1600" b="1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8926" name="Rectangles 38925"/>
          <p:cNvSpPr/>
          <p:nvPr/>
        </p:nvSpPr>
        <p:spPr>
          <a:xfrm>
            <a:off x="4938713" y="4230688"/>
            <a:ext cx="3856037" cy="2439987"/>
          </a:xfrm>
          <a:prstGeom prst="rect">
            <a:avLst/>
          </a:prstGeom>
          <a:noFill/>
          <a:ln w="28440" cap="flat" cmpd="sng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9937" name="Rectangles 39936"/>
          <p:cNvSpPr/>
          <p:nvPr/>
        </p:nvSpPr>
        <p:spPr>
          <a:xfrm>
            <a:off x="628650" y="3671888"/>
            <a:ext cx="7962900" cy="1049337"/>
          </a:xfrm>
          <a:prstGeom prst="rect">
            <a:avLst/>
          </a:prstGeom>
          <a:solidFill>
            <a:srgbClr val="AECF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39938" name="Picture 39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0"/>
            <a:ext cx="9051925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Rectangles 39938"/>
          <p:cNvSpPr/>
          <p:nvPr/>
        </p:nvSpPr>
        <p:spPr>
          <a:xfrm>
            <a:off x="655638" y="3752850"/>
            <a:ext cx="7962900" cy="1049338"/>
          </a:xfrm>
          <a:prstGeom prst="rect">
            <a:avLst/>
          </a:prstGeom>
          <a:solidFill>
            <a:srgbClr val="AECF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40" name="Title 39939"/>
          <p:cNvSpPr>
            <a:spLocks noGrp="1"/>
          </p:cNvSpPr>
          <p:nvPr>
            <p:ph type="title"/>
          </p:nvPr>
        </p:nvSpPr>
        <p:spPr>
          <a:xfrm>
            <a:off x="584200" y="1933575"/>
            <a:ext cx="8096250" cy="1371600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dirty="0" err="1">
                <a:latin typeface="Times New Roman" panose="02020603050405020304" pitchFamily="16" charset="0"/>
              </a:rPr>
              <a:t>Ainda restaria a explicação da natureza da formação do Arco-Iris... do que chamamos técnicamente de Radiação Contínua</a:t>
            </a:r>
            <a:endParaRPr lang="en-US" altLang="x-none" sz="2800" dirty="0" err="1">
              <a:latin typeface="Times New Roman" panose="02020603050405020304" pitchFamily="16" charset="0"/>
            </a:endParaRPr>
          </a:p>
        </p:txBody>
      </p:sp>
      <p:sp>
        <p:nvSpPr>
          <p:cNvPr id="39941" name="Text Box 39940"/>
          <p:cNvSpPr txBox="1"/>
          <p:nvPr/>
        </p:nvSpPr>
        <p:spPr>
          <a:xfrm>
            <a:off x="584200" y="4070350"/>
            <a:ext cx="8096250" cy="114141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Restaria também encontrar uma expressão matemática que pudesse representar esta Radiação Contínua</a:t>
            </a:r>
            <a:endParaRPr lang="en-US" altLang="x-none" sz="2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39942" name="Rectangles 39941"/>
          <p:cNvSpPr/>
          <p:nvPr/>
        </p:nvSpPr>
        <p:spPr>
          <a:xfrm>
            <a:off x="584200" y="1933575"/>
            <a:ext cx="8054975" cy="1377950"/>
          </a:xfrm>
          <a:prstGeom prst="rect">
            <a:avLst/>
          </a:prstGeom>
          <a:solidFill>
            <a:srgbClr val="AECF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43" name="Text Box 39942"/>
          <p:cNvSpPr txBox="1"/>
          <p:nvPr/>
        </p:nvSpPr>
        <p:spPr>
          <a:xfrm>
            <a:off x="623888" y="1916113"/>
            <a:ext cx="8096250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Ainda restaria a explicação da natureza da formação do Arco-Iris... do que chamamos técnicamente de Radiação Contínua</a:t>
            </a:r>
            <a:endParaRPr lang="en-US" altLang="x-none" sz="2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1" name="Text Box 40960"/>
          <p:cNvSpPr txBox="1"/>
          <p:nvPr/>
        </p:nvSpPr>
        <p:spPr>
          <a:xfrm>
            <a:off x="674688" y="152400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0000FF"/>
                </a:solidFill>
                <a:latin typeface="PT Sans" pitchFamily="32" charset="0"/>
              </a:rPr>
              <a:t>Um Modelo para o Espectro Contínuo</a:t>
            </a:r>
            <a:endParaRPr lang="pt-BR" altLang="x-none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40962" name="Text Box 40961"/>
          <p:cNvSpPr txBox="1"/>
          <p:nvPr/>
        </p:nvSpPr>
        <p:spPr>
          <a:xfrm>
            <a:off x="307975" y="4422775"/>
            <a:ext cx="8385175" cy="8286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Newton realizava experimentos que já mostravam que a luz branca ao passar por um prisma se decompõe nas cores do arco-íris, formando um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espectro contínuo.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Como se forma este espectro contínuo?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Qual o modelo que explica este fenômeno?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Que tipo de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informação física podemos obter a partir das cores?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                                     ….em busca de um Modelo... 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40963" name="Picture 409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9375" y="1111250"/>
            <a:ext cx="6081713" cy="324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Oval Callout 40963"/>
          <p:cNvSpPr/>
          <p:nvPr/>
        </p:nvSpPr>
        <p:spPr>
          <a:xfrm>
            <a:off x="6249988" y="3344863"/>
            <a:ext cx="2057400" cy="642937"/>
          </a:xfrm>
          <a:prstGeom prst="wedgeEllipseCallout">
            <a:avLst>
              <a:gd name="adj1" fmla="val -20194"/>
              <a:gd name="adj2" fmla="val -207694"/>
            </a:avLst>
          </a:prstGeom>
          <a:solidFill>
            <a:srgbClr val="FFFFFF"/>
          </a:solidFill>
          <a:ln w="2556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00" b="1" dirty="0" err="1">
                <a:solidFill>
                  <a:srgbClr val="0066CC"/>
                </a:solidFill>
                <a:latin typeface="Noteworthy" charset="0"/>
              </a:rPr>
              <a:t>espectro </a:t>
            </a:r>
            <a:endParaRPr lang="en-US" altLang="x-none" sz="1400" b="1" dirty="0" err="1">
              <a:solidFill>
                <a:srgbClr val="0066CC"/>
              </a:solidFill>
              <a:latin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00" b="1" dirty="0" err="1">
                <a:solidFill>
                  <a:srgbClr val="0066CC"/>
                </a:solidFill>
                <a:latin typeface="Noteworthy" charset="0"/>
              </a:rPr>
              <a:t>contínuo</a:t>
            </a:r>
            <a:endParaRPr lang="en-US" altLang="x-none" sz="1400" b="1" dirty="0" err="1">
              <a:solidFill>
                <a:srgbClr val="0066CC"/>
              </a:solidFill>
              <a:latin typeface="Noteworthy" charset="0"/>
            </a:endParaRPr>
          </a:p>
        </p:txBody>
      </p:sp>
      <p:sp>
        <p:nvSpPr>
          <p:cNvPr id="40965" name="Oval Callout 40964"/>
          <p:cNvSpPr/>
          <p:nvPr/>
        </p:nvSpPr>
        <p:spPr>
          <a:xfrm rot="10920000" flipH="1" flipV="1">
            <a:off x="6484938" y="488950"/>
            <a:ext cx="2070100" cy="933450"/>
          </a:xfrm>
          <a:prstGeom prst="wedgeEllipseCallout">
            <a:avLst>
              <a:gd name="adj1" fmla="val -29051"/>
              <a:gd name="adj2" fmla="val 118671"/>
            </a:avLst>
          </a:prstGeom>
          <a:solidFill>
            <a:srgbClr val="FFFFFF"/>
          </a:solidFill>
          <a:ln w="2556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400" b="1" baseline="0" dirty="0" err="1">
                <a:solidFill>
                  <a:srgbClr val="0066CC"/>
                </a:solidFill>
                <a:latin typeface="Noteworthy" charset="0"/>
                <a:cs typeface="Noteworthy" charset="0"/>
              </a:rPr>
              <a:t>Já era a chave do mundo quântico...!</a:t>
            </a:r>
            <a:endParaRPr lang="en-US" altLang="x-none" sz="1400" b="1" baseline="0" dirty="0" err="1">
              <a:solidFill>
                <a:srgbClr val="0066CC"/>
              </a:solidFill>
              <a:latin typeface="Noteworthy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5" name="Text Box 41984"/>
          <p:cNvSpPr txBox="1"/>
          <p:nvPr/>
        </p:nvSpPr>
        <p:spPr>
          <a:xfrm>
            <a:off x="-476250" y="584200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2200" u="sng" dirty="0" err="1">
                <a:solidFill>
                  <a:srgbClr val="000000"/>
                </a:solidFill>
                <a:latin typeface="PT Sans" pitchFamily="32" charset="0"/>
              </a:rPr>
              <a:t>Radiação de Corpo Negro</a:t>
            </a:r>
            <a:endParaRPr lang="fr-FR" altLang="x-none" sz="2200" u="sng" dirty="0" err="1">
              <a:solidFill>
                <a:srgbClr val="000000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u="sng" dirty="0" err="1">
                <a:solidFill>
                  <a:srgbClr val="FF0000"/>
                </a:solidFill>
                <a:latin typeface="PT Sans" pitchFamily="32" charset="0"/>
              </a:rPr>
              <a:t>...ou radiação contínua, ou radiação térmica</a:t>
            </a:r>
            <a:endParaRPr lang="fr-FR" altLang="x-none" sz="1800" u="sng" dirty="0" err="1">
              <a:solidFill>
                <a:srgbClr val="FF0000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sz="1800" u="sng" dirty="0" err="1">
              <a:solidFill>
                <a:srgbClr val="FF0000"/>
              </a:solidFill>
              <a:latin typeface="PT Sans" pitchFamily="32" charset="0"/>
            </a:endParaRPr>
          </a:p>
        </p:txBody>
      </p:sp>
      <p:sp>
        <p:nvSpPr>
          <p:cNvPr id="41986" name="Text Box 41985"/>
          <p:cNvSpPr txBox="1"/>
          <p:nvPr/>
        </p:nvSpPr>
        <p:spPr>
          <a:xfrm>
            <a:off x="382588" y="2595563"/>
            <a:ext cx="8337550" cy="34829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 correlação entre a </a:t>
            </a:r>
            <a:r>
              <a:rPr lang="pt-BR" altLang="x-none" sz="2200" b="1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cor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da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luz emitida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por um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objeto quente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 sua </a:t>
            </a:r>
            <a:r>
              <a:rPr lang="pt-BR" altLang="x-none" sz="2200" b="1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temperatura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foi observada pela 1</a:t>
            </a:r>
            <a:r>
              <a:rPr lang="pt-BR" altLang="x-none" sz="2200" baseline="33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vez em 1792,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por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Thomas Wedgwood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(químico, ceramista) a partir de suas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observações em relação 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 queima de cerâmica em um forno em sua fábrica.</a:t>
            </a: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A cor vermelha, por ex., sempre aparecia à mesma temperatura, independentemente do tamanho, forma e constituição do objeto.....</a:t>
            </a:r>
            <a:endParaRPr lang="pt-BR" altLang="x-none" sz="2200" dirty="0" err="1">
              <a:solidFill>
                <a:srgbClr val="FF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2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 explicação a este fato somente seria “entendida” no final do séc. XIX, com os estudos da radiação térmica por </a:t>
            </a:r>
            <a: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Kirchoff (1859), onde ele 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sugere o conceito teórico de</a:t>
            </a:r>
            <a:r>
              <a:rPr lang="pt-BR" altLang="x-none" sz="22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2200" b="1" u="sng" dirty="0" err="1">
                <a:solidFill>
                  <a:srgbClr val="F01924"/>
                </a:solidFill>
                <a:latin typeface="Times New Roman" panose="02020603050405020304" pitchFamily="16" charset="0"/>
              </a:rPr>
              <a:t>corpo negro.</a:t>
            </a:r>
            <a:endParaRPr lang="pt-BR" altLang="x-none" sz="2200" b="1" u="sng" dirty="0" err="1">
              <a:solidFill>
                <a:srgbClr val="F01924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b="1" dirty="0" err="1">
                <a:solidFill>
                  <a:srgbClr val="F01924"/>
                </a:solidFill>
                <a:latin typeface="Times New Roman" panose="02020603050405020304" pitchFamily="16" charset="0"/>
              </a:rPr>
              <a:t>       </a:t>
            </a:r>
            <a:endParaRPr lang="pt-BR" altLang="x-none" sz="2000" b="1" dirty="0" err="1">
              <a:solidFill>
                <a:srgbClr val="F01924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41987" name="Picture 419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6525" y="133350"/>
            <a:ext cx="2116138" cy="2301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09" name="Text Placeholder 43008"/>
          <p:cNvSpPr>
            <a:spLocks noGrp="1"/>
          </p:cNvSpPr>
          <p:nvPr>
            <p:ph type="body"/>
          </p:nvPr>
        </p:nvSpPr>
        <p:spPr>
          <a:xfrm>
            <a:off x="387350" y="215900"/>
            <a:ext cx="8469313" cy="1728788"/>
          </a:xfrm>
        </p:spPr>
        <p:txBody>
          <a:bodyPr wrap="square" lIns="90360" tIns="45360" rIns="90360" bIns="45360" anchor="t" anchorCtr="0"/>
          <a:p>
            <a:pPr marL="0" indent="0" algn="just" defTabSz="449580"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pt-BR" altLang="x-none" sz="1800" dirty="0" err="1">
                <a:latin typeface="Times New Roman" panose="02020603050405020304" pitchFamily="16" charset="0"/>
              </a:rPr>
              <a:t>1800-1889: experimentos mostram que </a:t>
            </a:r>
            <a:r>
              <a:rPr lang="pt-BR" altLang="x-none" sz="1800" b="1" dirty="0" err="1">
                <a:latin typeface="Times New Roman" panose="02020603050405020304" pitchFamily="16" charset="0"/>
              </a:rPr>
              <a:t>a luz se decompõem em outros comprimentos de onda (</a:t>
            </a:r>
            <a:r>
              <a:rPr lang="pt-BR" altLang="x-none" sz="1800" b="1" dirty="0" err="1"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pt-BR" altLang="x-none" sz="1800" b="1" dirty="0" err="1">
                <a:latin typeface="Times New Roman" panose="02020603050405020304" pitchFamily="16" charset="0"/>
              </a:rPr>
              <a:t>) além do visível</a:t>
            </a:r>
            <a:r>
              <a:rPr lang="pt-BR" altLang="x-none" sz="1800" dirty="0" err="1">
                <a:latin typeface="Times New Roman" panose="02020603050405020304" pitchFamily="16" charset="0"/>
              </a:rPr>
              <a:t>, gerando o que chamamos de </a:t>
            </a:r>
            <a:r>
              <a:rPr lang="pt-BR" altLang="x-none" sz="1800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“Espectro Eletromagnético” </a:t>
            </a:r>
            <a:r>
              <a:rPr lang="pt-BR" altLang="x-none" sz="1800" dirty="0" err="1">
                <a:latin typeface="Times New Roman" panose="02020603050405020304" pitchFamily="16" charset="0"/>
              </a:rPr>
              <a:t> </a:t>
            </a:r>
            <a:endParaRPr lang="pt-BR" altLang="x-none" sz="1800" dirty="0" err="1">
              <a:latin typeface="Times New Roman" panose="02020603050405020304" pitchFamily="16" charset="0"/>
            </a:endParaRPr>
          </a:p>
        </p:txBody>
      </p:sp>
      <p:pic>
        <p:nvPicPr>
          <p:cNvPr id="43010" name="Picture 43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331913"/>
            <a:ext cx="4751387" cy="381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43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75" y="1331913"/>
            <a:ext cx="4000500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 Box 43011"/>
          <p:cNvSpPr txBox="1"/>
          <p:nvPr/>
        </p:nvSpPr>
        <p:spPr>
          <a:xfrm>
            <a:off x="215900" y="5327650"/>
            <a:ext cx="8640763" cy="14398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Experimentos mostram também que: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1- Qualquer objeto com temperatura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acima do zero absoluto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emite luz em todos os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λs, variando no grau de eficiência.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2- Existe uma correlação entre a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cor da luz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emitida por um objeto e sua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temperatura 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3" name="Text Box 44032"/>
          <p:cNvSpPr txBox="1"/>
          <p:nvPr/>
        </p:nvSpPr>
        <p:spPr>
          <a:xfrm>
            <a:off x="674688" y="650875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Corpo Negro Ideal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dirty="0" err="1">
                <a:solidFill>
                  <a:srgbClr val="FF0000"/>
                </a:solidFill>
                <a:latin typeface="PT Sans" pitchFamily="32" charset="0"/>
              </a:rPr>
              <a:t>emitem radiação térmica na mesma medida que a absorve</a:t>
            </a:r>
            <a:endParaRPr lang="fr-FR" altLang="x-none" sz="1800" dirty="0" err="1">
              <a:solidFill>
                <a:srgbClr val="FF0000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sz="1800" dirty="0" err="1">
              <a:solidFill>
                <a:srgbClr val="FF0000"/>
              </a:solidFill>
              <a:latin typeface="PT Sans" pitchFamily="32" charset="0"/>
            </a:endParaRPr>
          </a:p>
        </p:txBody>
      </p:sp>
      <p:sp>
        <p:nvSpPr>
          <p:cNvPr id="44034" name="Text Box 44033"/>
          <p:cNvSpPr txBox="1"/>
          <p:nvPr/>
        </p:nvSpPr>
        <p:spPr>
          <a:xfrm>
            <a:off x="268288" y="4171950"/>
            <a:ext cx="8686800" cy="52117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.</a:t>
            </a:r>
            <a:endParaRPr lang="pt-BR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44035" name="Text Box 44034"/>
          <p:cNvSpPr txBox="1"/>
          <p:nvPr/>
        </p:nvSpPr>
        <p:spPr>
          <a:xfrm>
            <a:off x="503238" y="1554163"/>
            <a:ext cx="7974012" cy="13096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Qualquer objeto constituído de matéria possui átomos e moléculas que </a:t>
            </a:r>
            <a:r>
              <a:rPr lang="en-US" altLang="x-none" sz="2000" b="1" baseline="0" dirty="0" err="1">
                <a:solidFill>
                  <a:srgbClr val="CCCCFF"/>
                </a:solidFill>
                <a:latin typeface="Times New Roman" panose="02020603050405020304" pitchFamily="16" charset="0"/>
                <a:cs typeface="Times New Roman" panose="02020603050405020304" pitchFamily="16" charset="0"/>
                <a:hlinkClick r:id="rId1"/>
              </a:rPr>
              <a:t>vibram</a:t>
            </a:r>
            <a:r>
              <a:rPr lang="en-US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ou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se </a:t>
            </a:r>
            <a:r>
              <a:rPr lang="en-US" altLang="x-none" sz="20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agitam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geram calor (ou energia térmica ou radiação térmica), e quando aceleradas, produzem </a:t>
            </a:r>
            <a:r>
              <a:rPr lang="en-US" altLang="x-none" sz="2000" b="1" u="sng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radiação eletromagnética em vários comprimentos de onda</a:t>
            </a:r>
            <a:r>
              <a:rPr lang="en-US" altLang="x-none" sz="2000" u="sng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 </a:t>
            </a:r>
            <a:endParaRPr lang="en-US" altLang="x-none" sz="2000" u="sng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44036" name="Text Box 44035"/>
          <p:cNvSpPr txBox="1"/>
          <p:nvPr/>
        </p:nvSpPr>
        <p:spPr>
          <a:xfrm>
            <a:off x="465138" y="3046413"/>
            <a:ext cx="7948612" cy="10048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Este estado de agitação de partículas, é definido como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Energia Cinética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(Ec), e o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valor médio da medida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deste estado de agitação define uma grandeza conhecida como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TEMPERATURA* (em Kelvin-K*)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44037" name="Text Box 44036"/>
          <p:cNvSpPr txBox="1"/>
          <p:nvPr/>
        </p:nvSpPr>
        <p:spPr>
          <a:xfrm>
            <a:off x="174625" y="4546600"/>
            <a:ext cx="8586788" cy="8207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Lembrem-se que vimos na aula anterior, que:</a:t>
            </a:r>
            <a:r>
              <a:rPr lang="en-US" altLang="x-none" sz="1600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en-US" altLang="x-none" sz="1600" dirty="0" err="1">
              <a:solidFill>
                <a:srgbClr val="DC23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**</a:t>
            </a:r>
            <a:r>
              <a:rPr lang="en-US" altLang="x-none" sz="1600" b="1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Radiação</a:t>
            </a:r>
            <a:r>
              <a:rPr lang="en-US" altLang="x-none" sz="1600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 é o processo de transferência de energia através de ondas eletromagneticas</a:t>
            </a:r>
            <a:endParaRPr lang="en-US" altLang="x-none" sz="1600" dirty="0" err="1">
              <a:solidFill>
                <a:srgbClr val="DC23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DC2300"/>
                </a:solidFill>
                <a:latin typeface="Times New Roman" panose="02020603050405020304" pitchFamily="16" charset="0"/>
                <a:cs typeface="Noteworthy" charset="0"/>
              </a:rPr>
              <a:t>...é consequência da oscilação dos campos elétrico e magnético gerada pelas cargas em movimento</a:t>
            </a:r>
            <a:endParaRPr lang="en-US" altLang="x-none" sz="1600" dirty="0" err="1">
              <a:solidFill>
                <a:srgbClr val="DC23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44038" name="Text Box 44037"/>
          <p:cNvSpPr txBox="1"/>
          <p:nvPr/>
        </p:nvSpPr>
        <p:spPr>
          <a:xfrm>
            <a:off x="647700" y="5608638"/>
            <a:ext cx="7904163" cy="823912"/>
          </a:xfrm>
          <a:prstGeom prst="rect">
            <a:avLst/>
          </a:prstGeom>
          <a:noFill/>
          <a:ln w="3816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*Kelvin (K) é uma unidade de temperatura da base do Sistema Internacional de Unidades (SI).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Zero kelvin = 0 K  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ea typeface="Wingdings" panose="05000000000000000000" pitchFamily="2" charset="2"/>
              </a:rPr>
              <a:t>-&gt;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zero absoluto, quando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param os movimentos moleculares.</a:t>
            </a:r>
            <a:endParaRPr lang="en-US" altLang="x-none" sz="16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Conversão:  K = </a:t>
            </a:r>
            <a:r>
              <a:rPr lang="pt-BR" altLang="x-none" sz="1600" baseline="30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 + 273,15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5057" name="Picture 45056"/>
          <p:cNvPicPr>
            <a:picLocks noChangeAspect="1"/>
          </p:cNvPicPr>
          <p:nvPr/>
        </p:nvPicPr>
        <p:blipFill>
          <a:blip r:embed="rId1"/>
          <a:srcRect l="18610" t="15572" r="8788" b="47121"/>
          <a:stretch>
            <a:fillRect/>
          </a:stretch>
        </p:blipFill>
        <p:spPr>
          <a:xfrm>
            <a:off x="5075238" y="2592388"/>
            <a:ext cx="3240087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8" name="Text Box 45057"/>
          <p:cNvSpPr txBox="1"/>
          <p:nvPr/>
        </p:nvSpPr>
        <p:spPr>
          <a:xfrm>
            <a:off x="546100" y="312738"/>
            <a:ext cx="7929563" cy="13700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Nas figuras abaixo se observa diferentes vibrações de átomos e moléculas nos corpos gerando calor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Quando acelerados, ocorre emissão de pacotes de fótons (ou radiação eletromagnética) com diferentes frequências. 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</a:t>
            </a:r>
            <a:endParaRPr lang="en-US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45059" name="Text Box 45058"/>
          <p:cNvSpPr txBox="1"/>
          <p:nvPr/>
        </p:nvSpPr>
        <p:spPr>
          <a:xfrm>
            <a:off x="4967288" y="5184775"/>
            <a:ext cx="352742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frequência média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dos fótons, define sua cor. Cuidado aqui....!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45060" name="Picture 450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3" y="1955800"/>
            <a:ext cx="3330575" cy="2560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450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4246563"/>
            <a:ext cx="2844800" cy="2468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1" name="Text Box 46080"/>
          <p:cNvSpPr txBox="1"/>
          <p:nvPr/>
        </p:nvSpPr>
        <p:spPr>
          <a:xfrm>
            <a:off x="536575" y="3225800"/>
            <a:ext cx="7915275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Um 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“Corpo Negro” ideal está em equilíbrio  termodinâmico (ET) pois </a:t>
            </a:r>
            <a:r>
              <a:rPr lang="en-US" altLang="x-none" sz="18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emite radiação térmica na mesma medida que a absorve.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radiação que ele emite é chamada de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“Emissão de Corpo Negro”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46082" name="Picture 460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213" y="4184650"/>
            <a:ext cx="4786312" cy="2417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itle 46082"/>
          <p:cNvSpPr>
            <a:spLocks noGrp="1"/>
          </p:cNvSpPr>
          <p:nvPr>
            <p:ph type="title"/>
          </p:nvPr>
        </p:nvSpPr>
        <p:spPr>
          <a:xfrm>
            <a:off x="152400" y="146050"/>
            <a:ext cx="8535988" cy="893763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u="sng" dirty="0" err="1">
                <a:solidFill>
                  <a:srgbClr val="0000FF"/>
                </a:solidFill>
                <a:latin typeface="PT Sans" pitchFamily="32" charset="0"/>
              </a:rPr>
              <a:t>Corpo Negro</a:t>
            </a:r>
            <a:endParaRPr lang="en-US" altLang="x-none" sz="2200" u="sng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pic>
        <p:nvPicPr>
          <p:cNvPr id="46084" name="Picture 46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350" y="4319588"/>
            <a:ext cx="2808288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Straight Connector 46084"/>
          <p:cNvSpPr/>
          <p:nvPr/>
        </p:nvSpPr>
        <p:spPr>
          <a:xfrm flipH="1">
            <a:off x="5467350" y="5954713"/>
            <a:ext cx="935038" cy="307975"/>
          </a:xfrm>
          <a:prstGeom prst="line">
            <a:avLst/>
          </a:prstGeom>
          <a:ln w="19080" cap="flat" cmpd="sng">
            <a:solidFill>
              <a:srgbClr val="FF0000"/>
            </a:solidFill>
            <a:prstDash val="solid"/>
            <a:miter/>
            <a:headEnd type="triangle" w="med" len="med"/>
            <a:tailEnd type="none" w="med" len="med"/>
          </a:ln>
        </p:spPr>
      </p:sp>
      <p:sp>
        <p:nvSpPr>
          <p:cNvPr id="46086" name="Text Box 46085"/>
          <p:cNvSpPr txBox="1"/>
          <p:nvPr/>
        </p:nvSpPr>
        <p:spPr>
          <a:xfrm>
            <a:off x="503238" y="936625"/>
            <a:ext cx="8229600" cy="9128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Estes experimentos levaram a introdução de um conceito de um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emissor ideal que seria um objeto que absorveria toda a luz incidente sobre ele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 re-irradiaria toda esta energia. 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46087" name="Text Box 46086"/>
          <p:cNvSpPr txBox="1"/>
          <p:nvPr/>
        </p:nvSpPr>
        <p:spPr>
          <a:xfrm>
            <a:off x="503238" y="1944688"/>
            <a:ext cx="7920037" cy="11874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Como um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emissor ideal não REFLETE luz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ele aparece aos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nossos olhos como sendo negro, sem luz.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Define-se assim, um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“Corpo Negro” ideal como sendo aquele que, em equilíbrio termodinâmico (ET), emite radiação térmica na mesma medida que a absorve. </a:t>
            </a:r>
            <a:endParaRPr lang="pt-BR" altLang="x-none" sz="1800" b="1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5" name="Text Box 47104"/>
          <p:cNvSpPr txBox="1"/>
          <p:nvPr/>
        </p:nvSpPr>
        <p:spPr>
          <a:xfrm>
            <a:off x="268288" y="4171950"/>
            <a:ext cx="8686800" cy="52117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.</a:t>
            </a:r>
            <a:endParaRPr lang="pt-BR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47106" name="Text Box 47105"/>
          <p:cNvSpPr txBox="1"/>
          <p:nvPr/>
        </p:nvSpPr>
        <p:spPr>
          <a:xfrm>
            <a:off x="558800" y="225425"/>
            <a:ext cx="7854950" cy="64293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 interpretação das diferentes Curvas de Corpo Negro (figs abaixo)...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Se a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temperatura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de um objeto aumenta, as vibrações também aumentam e o objeto emite mais energia por segundo, em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18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todos os Comprimentos de Onda.</a:t>
            </a:r>
            <a:endParaRPr lang="en-US" altLang="x-none" sz="1800" b="1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47107" name="Picture 47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288" y="2663825"/>
            <a:ext cx="3619500" cy="276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Text Box 47107"/>
          <p:cNvSpPr txBox="1"/>
          <p:nvPr/>
        </p:nvSpPr>
        <p:spPr>
          <a:xfrm>
            <a:off x="528638" y="5397500"/>
            <a:ext cx="7939087" cy="9239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Distribuição Espectral da Radiação de Corpo Negro</a:t>
            </a:r>
            <a:r>
              <a:rPr lang="en-US" altLang="x-none" sz="16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em diferentes</a:t>
            </a:r>
            <a:r>
              <a:rPr lang="en-US" altLang="x-none" sz="16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temperaturas ( T</a:t>
            </a:r>
            <a:r>
              <a:rPr lang="en-US" altLang="x-none" sz="16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), emitindo um “</a:t>
            </a:r>
            <a:r>
              <a:rPr lang="en-US" altLang="x-none" sz="1600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espectro contínuo"</a:t>
            </a:r>
            <a:r>
              <a:rPr lang="en-US" altLang="x-none" sz="16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com energia em todos os comprimentos de onda</a:t>
            </a:r>
            <a:r>
              <a:rPr lang="en-US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   </a:t>
            </a:r>
            <a:endParaRPr lang="en-US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47109" name="Picture 47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2808288"/>
            <a:ext cx="4284663" cy="244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Text Box 47109"/>
          <p:cNvSpPr txBox="1"/>
          <p:nvPr/>
        </p:nvSpPr>
        <p:spPr>
          <a:xfrm>
            <a:off x="485775" y="1406525"/>
            <a:ext cx="78898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42900" indent="-306070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Quanto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maior a T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do Corpo Negro,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maior sua energia/segundo, para todos os λs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42900" indent="-306070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42900" indent="-306070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47111" name="Text Box 47110"/>
          <p:cNvSpPr txBox="1"/>
          <p:nvPr/>
        </p:nvSpPr>
        <p:spPr>
          <a:xfrm>
            <a:off x="517525" y="1731963"/>
            <a:ext cx="7712075" cy="7048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Corpos Negros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, representados pelas curvas abaixo, de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mesma temperatura,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emitem radiação térmica com o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mesmo comportamento de espectro. </a:t>
            </a:r>
            <a:endParaRPr lang="en-US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47112" name="Text Box 47111"/>
          <p:cNvSpPr txBox="1"/>
          <p:nvPr/>
        </p:nvSpPr>
        <p:spPr>
          <a:xfrm>
            <a:off x="1104900" y="6121400"/>
            <a:ext cx="7939088" cy="8937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Estrelas e planetas são Corpos Negros, em primeira aproximação...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7" name="Rectangles 19456"/>
          <p:cNvSpPr/>
          <p:nvPr/>
        </p:nvSpPr>
        <p:spPr>
          <a:xfrm>
            <a:off x="-53975" y="3317875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458" name="Rectangles 19457"/>
          <p:cNvSpPr/>
          <p:nvPr/>
        </p:nvSpPr>
        <p:spPr>
          <a:xfrm>
            <a:off x="-53975" y="3354388"/>
            <a:ext cx="9144000" cy="1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459" name="Text Box 19458"/>
          <p:cNvSpPr txBox="1"/>
          <p:nvPr/>
        </p:nvSpPr>
        <p:spPr>
          <a:xfrm>
            <a:off x="2390775" y="4049713"/>
            <a:ext cx="3200400" cy="368300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</a:rPr>
              <a:t>Direção do movimento</a:t>
            </a:r>
            <a:endParaRPr lang="pt-BR" altLang="x-none" sz="1800" dirty="0" err="1">
              <a:solidFill>
                <a:srgbClr val="000000"/>
              </a:solidFill>
            </a:endParaRPr>
          </a:p>
        </p:txBody>
      </p:sp>
      <p:sp>
        <p:nvSpPr>
          <p:cNvPr id="19460" name="Straight Connector 19459"/>
          <p:cNvSpPr/>
          <p:nvPr/>
        </p:nvSpPr>
        <p:spPr>
          <a:xfrm>
            <a:off x="4878388" y="4273550"/>
            <a:ext cx="1323975" cy="15875"/>
          </a:xfrm>
          <a:prstGeom prst="line">
            <a:avLst/>
          </a:prstGeom>
          <a:ln w="381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9461" name="Text Box 19460"/>
          <p:cNvSpPr txBox="1"/>
          <p:nvPr/>
        </p:nvSpPr>
        <p:spPr>
          <a:xfrm>
            <a:off x="-53975" y="1236663"/>
            <a:ext cx="6858000" cy="1362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9462" name="Text Box 19461"/>
          <p:cNvSpPr txBox="1"/>
          <p:nvPr/>
        </p:nvSpPr>
        <p:spPr>
          <a:xfrm>
            <a:off x="6376988" y="2166938"/>
            <a:ext cx="2528887" cy="24304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aproxima</a:t>
            </a:r>
            <a:endParaRPr lang="en-US" altLang="x-none" sz="1800" b="1" u="sng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 som fica mais agudo</a:t>
            </a:r>
            <a:endParaRPr lang="en-US" altLang="x-none" sz="1800" b="1" u="sng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Explicação: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aumenta,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o comprimento de onda diminui e como consequencia o som fica mais agudo. 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19463" name="Text Box 19462"/>
          <p:cNvSpPr txBox="1"/>
          <p:nvPr/>
        </p:nvSpPr>
        <p:spPr>
          <a:xfrm>
            <a:off x="73025" y="2163763"/>
            <a:ext cx="2374900" cy="25161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afasta</a:t>
            </a:r>
            <a:endParaRPr lang="en-US" altLang="x-none" sz="1800" b="1" u="sng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 som fica mais grave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Explicação</a:t>
            </a:r>
            <a:r>
              <a:rPr lang="en-US" altLang="x-none" sz="1800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:</a:t>
            </a:r>
            <a:endParaRPr lang="en-US" altLang="x-none" sz="1800" u="sng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diminui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, comprimento de onda aumenta e como consequencia o som fica mais grave.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19464" name="Picture 194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295400"/>
            <a:ext cx="3702050" cy="227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Text Box 19464"/>
          <p:cNvSpPr txBox="1"/>
          <p:nvPr/>
        </p:nvSpPr>
        <p:spPr>
          <a:xfrm>
            <a:off x="3600450" y="357188"/>
            <a:ext cx="3887788" cy="4286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sirene de um carro de polícia</a:t>
            </a:r>
            <a:endParaRPr lang="pt-BR" altLang="x-none" sz="22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19466" name="Text Box 19465"/>
          <p:cNvSpPr txBox="1"/>
          <p:nvPr/>
        </p:nvSpPr>
        <p:spPr>
          <a:xfrm>
            <a:off x="1511300" y="360363"/>
            <a:ext cx="2376488" cy="7604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Exemplo cotidiano:</a:t>
            </a:r>
            <a:endParaRPr lang="pt-BR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19467" name="Picture 194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63" y="4679950"/>
            <a:ext cx="3095625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29" name="Text Box 48128"/>
          <p:cNvSpPr txBox="1"/>
          <p:nvPr/>
        </p:nvSpPr>
        <p:spPr>
          <a:xfrm>
            <a:off x="384175" y="428625"/>
            <a:ext cx="8229600" cy="7604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Algumas considerações sobre “Corpo Negro” e “Radiação de Corpo Negro” </a:t>
            </a:r>
            <a:endParaRPr lang="en-US" altLang="x-none" sz="20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Dizemos que um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objeto é negro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se ele parece negro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na luz do dia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. Isto significa que o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objeto não emite nenhum raio de luz que sensibilize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nossos olhos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48130" name="Text Box 48129"/>
          <p:cNvSpPr txBox="1"/>
          <p:nvPr/>
        </p:nvSpPr>
        <p:spPr>
          <a:xfrm>
            <a:off x="360363" y="1776413"/>
            <a:ext cx="8215312" cy="12906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A luz que nossos olhos recebem a partir dos objetos que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não parecem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negros na luz do dia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geralmente não é a luz que estes objetos emitem por conta própria, mas sim a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luz solar REFLETIDA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por estes objetos. 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48131" name="Text Box 48130"/>
          <p:cNvSpPr txBox="1"/>
          <p:nvPr/>
        </p:nvSpPr>
        <p:spPr>
          <a:xfrm>
            <a:off x="360363" y="2732088"/>
            <a:ext cx="8229600" cy="9239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A luz solar aparece amarela para nós, mas a maioria dos objetos na Terra não aparecem amarelos apesar de nós vermos apenas a luz solar refletida por eles. </a:t>
            </a:r>
            <a:endParaRPr lang="en-US" altLang="x-none" sz="1800" baseline="0" dirty="0" err="1">
              <a:solidFill>
                <a:srgbClr val="000000"/>
              </a:solidFill>
              <a:latin typeface="New York" charset="0"/>
              <a:ea typeface="New York" charset="0"/>
              <a:cs typeface="New York" charset="0"/>
            </a:endParaRPr>
          </a:p>
        </p:txBody>
      </p:sp>
      <p:sp>
        <p:nvSpPr>
          <p:cNvPr id="48132" name="Text Box 48131"/>
          <p:cNvSpPr txBox="1"/>
          <p:nvPr/>
        </p:nvSpPr>
        <p:spPr>
          <a:xfrm>
            <a:off x="342900" y="3705225"/>
            <a:ext cx="8229600" cy="9239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A razão disto é que qualquer objeto absorve parte da luz solar e apenas a parte que não é absorvida pode ser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refletida.</a:t>
            </a:r>
            <a:endParaRPr lang="en-US" altLang="x-none" sz="1800" b="1" baseline="0" dirty="0" err="1">
              <a:solidFill>
                <a:srgbClr val="000000"/>
              </a:solidFill>
              <a:latin typeface="Times New Roman" panose="02020603050405020304" pitchFamily="16" charset="0"/>
              <a:ea typeface="New York" charset="0"/>
            </a:endParaRPr>
          </a:p>
        </p:txBody>
      </p:sp>
      <p:sp>
        <p:nvSpPr>
          <p:cNvPr id="48133" name="Text Box 48132"/>
          <p:cNvSpPr txBox="1"/>
          <p:nvPr/>
        </p:nvSpPr>
        <p:spPr>
          <a:xfrm>
            <a:off x="342900" y="4392613"/>
            <a:ext cx="8310563" cy="116205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Então...se um objeto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absorve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 apenas luz azul, ele vai parecer a quem observa mais vermelho que o Sol. 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Se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absorve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mais vermelho, vai parecer mais azul...e assim por diante!</a:t>
            </a:r>
            <a:endParaRPr lang="en-US" altLang="x-none" sz="18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800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  <p:sp>
        <p:nvSpPr>
          <p:cNvPr id="48134" name="Text Box 48133"/>
          <p:cNvSpPr txBox="1"/>
          <p:nvPr/>
        </p:nvSpPr>
        <p:spPr>
          <a:xfrm>
            <a:off x="357188" y="5410200"/>
            <a:ext cx="8283575" cy="8794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Se todos os comprimentos de onda forem fortemente absorvidos, então não vai sobrar luz a ser refletida para nossos olhos, e aí o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objeto passa a ser negro !! O Corpo negro !!</a:t>
            </a:r>
            <a:endParaRPr lang="en-US" altLang="x-none" sz="2000" b="1" baseline="0" dirty="0" err="1">
              <a:solidFill>
                <a:srgbClr val="000000"/>
              </a:solidFill>
              <a:latin typeface="Times New Roman" panose="02020603050405020304" pitchFamily="16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="1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="1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ew York" charset="0"/>
              <a:cs typeface="New York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3" name="Title 49152"/>
          <p:cNvSpPr>
            <a:spLocks noGrp="1"/>
          </p:cNvSpPr>
          <p:nvPr>
            <p:ph type="title"/>
          </p:nvPr>
        </p:nvSpPr>
        <p:spPr>
          <a:xfrm>
            <a:off x="674688" y="223838"/>
            <a:ext cx="7621587" cy="808037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Isto significa que todo Corpo Negro vai sempre parecer negro...?</a:t>
            </a:r>
            <a:endParaRPr lang="en-US" altLang="x-none" sz="22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49154" name="Text Placeholder 49153"/>
          <p:cNvSpPr>
            <a:spLocks noGrp="1"/>
          </p:cNvSpPr>
          <p:nvPr>
            <p:ph type="body" idx="1"/>
          </p:nvPr>
        </p:nvSpPr>
        <p:spPr>
          <a:xfrm>
            <a:off x="503238" y="1116013"/>
            <a:ext cx="7848600" cy="5275262"/>
          </a:xfrm>
        </p:spPr>
        <p:txBody>
          <a:bodyPr wrap="square" lIns="90360" tIns="45360" rIns="90360" bIns="45360" anchor="t" anchorCtr="0"/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                                                   Não....! </a:t>
            </a: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Um Corpo Negro pode gerar radiação por ele próprio, podendo ser bastante brilhante, embora absorva toda a luz que recebe de outras fontes de luz... </a:t>
            </a: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Exemplo: </a:t>
            </a: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Uma placa quente sobre um </a:t>
            </a:r>
            <a:r>
              <a:rPr lang="en-US" altLang="x-none" sz="1800" b="1" dirty="0" err="1"/>
              <a:t>fogão apagado </a:t>
            </a:r>
            <a:r>
              <a:rPr lang="en-US" altLang="x-none" sz="1800" dirty="0" err="1"/>
              <a:t>esta vai parecer negra.</a:t>
            </a: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Se o fogão for ligado, a placa esquentará e vai emitir sua própria luz, vai brilhar intensamente, e a</a:t>
            </a:r>
            <a:r>
              <a:rPr lang="en-US" altLang="x-none" sz="1800" b="1" dirty="0" err="1"/>
              <a:t> placa não parecerá mais negro</a:t>
            </a:r>
            <a:r>
              <a:rPr lang="en-US" altLang="x-none" sz="1800" dirty="0" err="1"/>
              <a:t>, mesmo “desligando” todas as fontes de luz externas.</a:t>
            </a: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endParaRPr lang="en-US" altLang="x-none" sz="1800" dirty="0" err="1"/>
          </a:p>
          <a:p>
            <a:pPr marL="0" indent="0" algn="just" defTabSz="449580">
              <a:spcBef>
                <a:spcPct val="0"/>
              </a:spcBef>
              <a:buClrTx/>
              <a:buSzPct val="100000"/>
              <a:buFontTx/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</a:pPr>
            <a:r>
              <a:rPr lang="en-US" altLang="x-none" sz="1800" dirty="0" err="1"/>
              <a:t>Se aumentarmos gradativamente a temperatura, o brilho vai mudando de cor, passando de vermelho a amarelo e azul quando a temperatuta for muito alta.</a:t>
            </a:r>
            <a:endParaRPr lang="en-US" altLang="x-none" sz="1800" dirty="0" err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7" name="Title 50176"/>
          <p:cNvSpPr>
            <a:spLocks noGrp="1"/>
          </p:cNvSpPr>
          <p:nvPr>
            <p:ph type="title"/>
          </p:nvPr>
        </p:nvSpPr>
        <p:spPr>
          <a:xfrm>
            <a:off x="490538" y="182563"/>
            <a:ext cx="7646987" cy="833437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kern="1200" baseline="0" dirty="0" err="1">
                <a:solidFill>
                  <a:srgbClr val="0000FF"/>
                </a:solidFill>
                <a:latin typeface="PT Sans" pitchFamily="32" charset="0"/>
                <a:ea typeface="ヒラギノ角ゴ Pro W3" charset="0"/>
                <a:cs typeface="Noteworthy" charset="0"/>
              </a:rPr>
              <a:t>Propriedades da Radiação Térmica</a:t>
            </a:r>
            <a:endParaRPr lang="en-US" altLang="x-none" sz="2400" kern="1200" baseline="0" dirty="0" err="1">
              <a:solidFill>
                <a:srgbClr val="0000FF"/>
              </a:solidFill>
              <a:latin typeface="PT Sans" pitchFamily="32" charset="0"/>
              <a:ea typeface="Noteworthy" charset="0"/>
            </a:endParaRPr>
          </a:p>
        </p:txBody>
      </p:sp>
      <p:pic>
        <p:nvPicPr>
          <p:cNvPr id="50178" name="Picture 50177"/>
          <p:cNvPicPr>
            <a:picLocks noChangeAspect="1"/>
          </p:cNvPicPr>
          <p:nvPr/>
        </p:nvPicPr>
        <p:blipFill>
          <a:blip r:embed="rId1"/>
          <a:srcRect l="3737" t="20572" r="720" b="4971"/>
          <a:stretch>
            <a:fillRect/>
          </a:stretch>
        </p:blipFill>
        <p:spPr>
          <a:xfrm>
            <a:off x="4392613" y="2592388"/>
            <a:ext cx="4535487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 Box 50178"/>
          <p:cNvSpPr txBox="1"/>
          <p:nvPr/>
        </p:nvSpPr>
        <p:spPr>
          <a:xfrm>
            <a:off x="4351338" y="4967288"/>
            <a:ext cx="4289425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/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...ou Lei do deslocamento de  Wien</a:t>
            </a:r>
            <a:endParaRPr lang="en-US" altLang="x-none" sz="16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50180" name="Rectangles 50179"/>
          <p:cNvSpPr/>
          <p:nvPr/>
        </p:nvSpPr>
        <p:spPr>
          <a:xfrm>
            <a:off x="382588" y="1336675"/>
            <a:ext cx="1417637" cy="392113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0181" name="Text Box 50180"/>
          <p:cNvSpPr txBox="1"/>
          <p:nvPr/>
        </p:nvSpPr>
        <p:spPr>
          <a:xfrm>
            <a:off x="384175" y="1336675"/>
            <a:ext cx="8337550" cy="6953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Lei de Wien:  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 comprimento de onda do pico de intensidade (𝜆</a:t>
            </a:r>
            <a:r>
              <a:rPr lang="en-US" altLang="x-none" sz="1800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max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) de uma fonte é                                  inversamente proporcional a temperatura superficial (Ts) da fonte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50182" name="Text Box 50181"/>
          <p:cNvSpPr txBox="1"/>
          <p:nvPr/>
        </p:nvSpPr>
        <p:spPr>
          <a:xfrm>
            <a:off x="400050" y="5635625"/>
            <a:ext cx="8158163" cy="7032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Quanto maior é a Temperatura (Ts) do Corpo Negro, menor é o 𝜆</a:t>
            </a:r>
            <a:r>
              <a:rPr lang="en-US" altLang="x-none" sz="1800" baseline="-28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max ,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se deslocando para </a:t>
            </a:r>
            <a:r>
              <a:rPr lang="en-US" altLang="x-none" sz="18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comprimentos de onda menores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→ maior sua energia/segundo, para todos os λ's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50183" name="Picture 50182"/>
          <p:cNvPicPr>
            <a:picLocks noChangeAspect="1"/>
          </p:cNvPicPr>
          <p:nvPr/>
        </p:nvPicPr>
        <p:blipFill>
          <a:blip r:embed="rId2"/>
          <a:srcRect l="1921" t="38271" r="1921" b="20541"/>
          <a:stretch>
            <a:fillRect/>
          </a:stretch>
        </p:blipFill>
        <p:spPr>
          <a:xfrm>
            <a:off x="0" y="2735263"/>
            <a:ext cx="4319588" cy="216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4" name="Rectangles 50183"/>
          <p:cNvSpPr/>
          <p:nvPr/>
        </p:nvSpPr>
        <p:spPr>
          <a:xfrm>
            <a:off x="6624638" y="2952750"/>
            <a:ext cx="2000250" cy="436563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0185" name="Straight Connector 50184"/>
          <p:cNvSpPr/>
          <p:nvPr/>
        </p:nvSpPr>
        <p:spPr>
          <a:xfrm>
            <a:off x="6551613" y="2016125"/>
            <a:ext cx="720725" cy="863600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1" name="Text Box 51200"/>
          <p:cNvSpPr txBox="1"/>
          <p:nvPr/>
        </p:nvSpPr>
        <p:spPr>
          <a:xfrm>
            <a:off x="635000" y="496888"/>
            <a:ext cx="7621588" cy="3967162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FFFFFF"/>
                </a:solidFill>
                <a:latin typeface="Times New Roman" panose="02020603050405020304" pitchFamily="16" charset="0"/>
                <a:cs typeface="Arial Unicode MS" charset="0"/>
              </a:rPr>
              <a:t>As diferentes cores observadas nas estrelas </a:t>
            </a:r>
            <a:r>
              <a:rPr lang="en-US" altLang="x-none" sz="2000" dirty="0" err="1">
                <a:solidFill>
                  <a:srgbClr val="0099FF"/>
                </a:solidFill>
                <a:latin typeface="Times New Roman" panose="02020603050405020304" pitchFamily="16" charset="0"/>
                <a:cs typeface="Arial Unicode MS" charset="0"/>
              </a:rPr>
              <a:t>Rigel</a:t>
            </a:r>
            <a:r>
              <a:rPr lang="en-US" altLang="x-none" sz="2000" dirty="0" err="1">
                <a:solidFill>
                  <a:srgbClr val="FFFFFF"/>
                </a:solidFill>
                <a:latin typeface="Times New Roman" panose="02020603050405020304" pitchFamily="16" charset="0"/>
                <a:cs typeface="Arial Unicode MS" charset="0"/>
              </a:rPr>
              <a:t> e </a:t>
            </a:r>
            <a:r>
              <a:rPr lang="en-US" altLang="x-none" sz="2000" dirty="0" err="1">
                <a:solidFill>
                  <a:srgbClr val="FF0000"/>
                </a:solidFill>
                <a:latin typeface="Times New Roman" panose="02020603050405020304" pitchFamily="16" charset="0"/>
                <a:cs typeface="Arial Unicode MS" charset="0"/>
              </a:rPr>
              <a:t>Betelgeuse</a:t>
            </a:r>
            <a:r>
              <a:rPr lang="en-US" altLang="x-none" sz="2000" dirty="0" err="1">
                <a:solidFill>
                  <a:srgbClr val="FFFFFF"/>
                </a:solidFill>
                <a:latin typeface="Times New Roman" panose="02020603050405020304" pitchFamily="16" charset="0"/>
                <a:cs typeface="Arial Unicode MS" charset="0"/>
              </a:rPr>
              <a:t> na Constelação de Orion, por exemplo, refletem a diferença entre a temperatura superficial destas 2 estrelas  </a:t>
            </a:r>
            <a:endParaRPr lang="en-US" altLang="x-none" sz="2000" dirty="0" err="1">
              <a:solidFill>
                <a:srgbClr val="FFFFFF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pic>
        <p:nvPicPr>
          <p:cNvPr id="51202" name="Picture 512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388" y="1711325"/>
            <a:ext cx="6588125" cy="410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Text Box 51202"/>
          <p:cNvSpPr txBox="1"/>
          <p:nvPr/>
        </p:nvSpPr>
        <p:spPr>
          <a:xfrm>
            <a:off x="969963" y="1962150"/>
            <a:ext cx="1293812" cy="39528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T~ 3400 K</a:t>
            </a:r>
            <a:endParaRPr lang="en-US" altLang="x-none" sz="2000" baseline="0" dirty="0" err="1">
              <a:solidFill>
                <a:srgbClr val="FFFF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51204" name="Text Box 51203"/>
          <p:cNvSpPr txBox="1"/>
          <p:nvPr/>
        </p:nvSpPr>
        <p:spPr>
          <a:xfrm>
            <a:off x="4071938" y="4951413"/>
            <a:ext cx="1616075" cy="37623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FF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T~ 10100 K</a:t>
            </a:r>
            <a:endParaRPr lang="en-US" altLang="x-none" sz="2000" baseline="0" dirty="0" err="1">
              <a:solidFill>
                <a:srgbClr val="FFFF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2225" name="Picture 522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212" y="12700"/>
            <a:ext cx="90519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6" name="Rectangles 52225"/>
          <p:cNvSpPr/>
          <p:nvPr/>
        </p:nvSpPr>
        <p:spPr>
          <a:xfrm>
            <a:off x="560388" y="2743200"/>
            <a:ext cx="7759700" cy="1736725"/>
          </a:xfrm>
          <a:prstGeom prst="rect">
            <a:avLst/>
          </a:prstGeom>
          <a:solidFill>
            <a:srgbClr val="AECF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2227" name="Title 52226"/>
          <p:cNvSpPr>
            <a:spLocks noGrp="1"/>
          </p:cNvSpPr>
          <p:nvPr>
            <p:ph type="title"/>
          </p:nvPr>
        </p:nvSpPr>
        <p:spPr>
          <a:xfrm>
            <a:off x="414338" y="2763838"/>
            <a:ext cx="8096250" cy="1554162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dirty="0" err="1">
                <a:latin typeface="Times New Roman" panose="02020603050405020304" pitchFamily="16" charset="0"/>
              </a:rPr>
              <a:t>O comportamento destas curvas semi-empírica pode ser representado por uma expressão geral ?</a:t>
            </a:r>
            <a:endParaRPr lang="en-US" altLang="x-none" dirty="0" err="1">
              <a:latin typeface="Times New Roman" panose="02020603050405020304" pitchFamily="16" charset="0"/>
            </a:endParaRPr>
          </a:p>
        </p:txBody>
      </p:sp>
      <p:pic>
        <p:nvPicPr>
          <p:cNvPr id="52228" name="Picture 522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8" y="998538"/>
            <a:ext cx="1874837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49" name="Title 53248"/>
          <p:cNvSpPr>
            <a:spLocks noGrp="1"/>
          </p:cNvSpPr>
          <p:nvPr>
            <p:ph type="title"/>
          </p:nvPr>
        </p:nvSpPr>
        <p:spPr>
          <a:xfrm>
            <a:off x="752475" y="639763"/>
            <a:ext cx="7289800" cy="742950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Desfecho de uma Era de Ouro</a:t>
            </a:r>
            <a:endParaRPr lang="en-US" altLang="x-none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53250" name="Text Box 53249"/>
          <p:cNvSpPr txBox="1"/>
          <p:nvPr/>
        </p:nvSpPr>
        <p:spPr>
          <a:xfrm>
            <a:off x="673100" y="1884363"/>
            <a:ext cx="774065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No final do Século XIX os físicos e astrofísico da época acreditaram que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todos os princípios que governavam o mundo físico tinham finalmente sido descobertos.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53251" name="Text Box 53250"/>
          <p:cNvSpPr txBox="1"/>
          <p:nvPr/>
        </p:nvSpPr>
        <p:spPr>
          <a:xfrm>
            <a:off x="603250" y="3038475"/>
            <a:ext cx="7716838" cy="18954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Eles tinham uma visão de que toda a física clássica tinha florescido nos últimos 300 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anos de avanços e por isto mesmo </a:t>
            </a:r>
            <a:r>
              <a:rPr lang="en-US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ヒラギノ角ゴ Pro W3" charset="0"/>
              </a:rPr>
              <a:t>Era de Ouro</a:t>
            </a: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.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ヒラギノ角ゴ Pro W3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ヒラギノ角ゴ Pro W3" charset="0"/>
              </a:rPr>
              <a:t>Resultado das primeiras observações de Galileu, as Leis de Newton embasadas nos pilares da Conservação de Energia e Momentum, e finalmente iluminada pelas ondas eletromagnéticas de Maxwell. </a:t>
            </a: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ヒラギノ角ゴ Pro W3" charset="0"/>
            </a:endParaRPr>
          </a:p>
        </p:txBody>
      </p:sp>
      <p:sp>
        <p:nvSpPr>
          <p:cNvPr id="53252" name="Text Box 53251"/>
          <p:cNvSpPr txBox="1"/>
          <p:nvPr/>
        </p:nvSpPr>
        <p:spPr>
          <a:xfrm>
            <a:off x="1738313" y="5270500"/>
            <a:ext cx="5614987" cy="39528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ew York" charset="0"/>
              </a:rPr>
              <a:t>Um legado determinístico da descrição do universo!</a:t>
            </a:r>
            <a:r>
              <a:rPr lang="en-US" altLang="x-none" sz="2000" baseline="0" dirty="0" err="1">
                <a:solidFill>
                  <a:srgbClr val="FF0000"/>
                </a:solidFill>
                <a:latin typeface="New York" charset="0"/>
                <a:cs typeface="New York" charset="0"/>
              </a:rPr>
              <a:t> </a:t>
            </a:r>
            <a:r>
              <a:rPr lang="en-US" altLang="x-none" sz="2000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</a:t>
            </a:r>
            <a:endParaRPr lang="en-US" altLang="x-none" sz="2000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3" name="Text Box 54272"/>
          <p:cNvSpPr txBox="1"/>
          <p:nvPr/>
        </p:nvSpPr>
        <p:spPr>
          <a:xfrm>
            <a:off x="674688" y="347663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0000FF"/>
                </a:solidFill>
                <a:latin typeface="PT Sans" pitchFamily="32" charset="0"/>
              </a:rPr>
              <a:t>Os limites de conhecimento dos astros...</a:t>
            </a:r>
            <a:endParaRPr lang="pt-BR" altLang="x-none" sz="2200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54274" name="Text Box 54273"/>
          <p:cNvSpPr txBox="1"/>
          <p:nvPr/>
        </p:nvSpPr>
        <p:spPr>
          <a:xfrm>
            <a:off x="155575" y="1898650"/>
            <a:ext cx="4965700" cy="422751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13055" indent="-297180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Auguste Comte, filósofo positivista francês.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297180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297180"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Entre 1835-1842 declara sobre as estrelas que: 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297180"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en-US" altLang="pt-BR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“Nós vemos como podemos determinar suas formas, suas distancias e seus movimentos, mas nunca poderemos saber nada sobre sua estrutura química e mineralogia” 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297180"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13055" indent="-297180" algn="just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13055" algn="l"/>
                <a:tab pos="760730" algn="l"/>
                <a:tab pos="1209675" algn="l"/>
                <a:tab pos="1659255" algn="l"/>
                <a:tab pos="2108200" algn="l"/>
                <a:tab pos="2557780" algn="l"/>
                <a:tab pos="3006725" algn="l"/>
                <a:tab pos="3456305" algn="l"/>
                <a:tab pos="3905250" algn="l"/>
                <a:tab pos="4354830" algn="l"/>
                <a:tab pos="4803775" algn="l"/>
                <a:tab pos="5253355" algn="l"/>
                <a:tab pos="5702300" algn="l"/>
                <a:tab pos="6151880" algn="l"/>
                <a:tab pos="6600825" algn="l"/>
                <a:tab pos="7050405" algn="l"/>
                <a:tab pos="7499350" algn="l"/>
                <a:tab pos="7948930" algn="l"/>
                <a:tab pos="8397875" algn="l"/>
                <a:tab pos="8847455" algn="l"/>
                <a:tab pos="9296400" algn="l"/>
              </a:tabLst>
            </a:pPr>
            <a:r>
              <a:rPr lang="en-US" altLang="pt-BR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Para Comte a astronomia deveria se concentrar na geometria e na mecânica: “todo casamento com a física ou a química seria monstruoso”.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54275" name="Picture 54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0575" y="1819275"/>
            <a:ext cx="3044825" cy="4059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Text Box 54275"/>
          <p:cNvSpPr txBox="1"/>
          <p:nvPr/>
        </p:nvSpPr>
        <p:spPr>
          <a:xfrm>
            <a:off x="6278563" y="5857875"/>
            <a:ext cx="2103437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Isidore Auguste Comte 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(1798-1857)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54277" name="Text Box 54276"/>
          <p:cNvSpPr txBox="1"/>
          <p:nvPr/>
        </p:nvSpPr>
        <p:spPr>
          <a:xfrm>
            <a:off x="2193925" y="6218238"/>
            <a:ext cx="3108325" cy="6080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0000FF"/>
                </a:solidFill>
                <a:latin typeface="PT Sans" pitchFamily="32" charset="0"/>
                <a:cs typeface="PT Sans" pitchFamily="32" charset="0"/>
              </a:rPr>
              <a:t>...estava enganado...!</a:t>
            </a:r>
            <a:endParaRPr lang="en-US" altLang="x-none" sz="2200" baseline="0" dirty="0" err="1">
              <a:solidFill>
                <a:srgbClr val="0000FF"/>
              </a:solidFill>
              <a:latin typeface="PT Sans" pitchFamily="32" charset="0"/>
              <a:ea typeface="PT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charRg st="252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7" name="Title 55296"/>
          <p:cNvSpPr>
            <a:spLocks noGrp="1"/>
          </p:cNvSpPr>
          <p:nvPr>
            <p:ph type="title"/>
          </p:nvPr>
        </p:nvSpPr>
        <p:spPr>
          <a:xfrm>
            <a:off x="0" y="152400"/>
            <a:ext cx="7637463" cy="823913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  <a:t>Ajustes Matemáticos ao Comportamento Observado </a:t>
            </a:r>
            <a:b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</a:br>
            <a:r>
              <a:rPr lang="en-US" altLang="x-none" sz="2000" dirty="0" err="1">
                <a:solidFill>
                  <a:srgbClr val="0000FF"/>
                </a:solidFill>
                <a:latin typeface="PT Sans" pitchFamily="32" charset="0"/>
              </a:rPr>
              <a:t>das Curvas de Corpo Negro </a:t>
            </a:r>
            <a:endParaRPr lang="en-US" altLang="x-none" sz="2000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pic>
        <p:nvPicPr>
          <p:cNvPr id="55298" name="Picture 552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0075" y="296863"/>
            <a:ext cx="176847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 Box 55298"/>
          <p:cNvSpPr txBox="1"/>
          <p:nvPr/>
        </p:nvSpPr>
        <p:spPr>
          <a:xfrm>
            <a:off x="6086475" y="2425700"/>
            <a:ext cx="2809875" cy="581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Wilhelm Wien (1864-1928)</a:t>
            </a:r>
            <a:endParaRPr lang="en-US" altLang="x-none" sz="16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Prêmio Nobel de Física 1911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endParaRPr lang="en-US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55300" name="Text Box 55299"/>
          <p:cNvSpPr txBox="1"/>
          <p:nvPr/>
        </p:nvSpPr>
        <p:spPr>
          <a:xfrm>
            <a:off x="384175" y="3109913"/>
            <a:ext cx="8229600" cy="9128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Realizam um experimento e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descobrem que Corpos Não-Negros 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também obedecem a Lei do Deslocamento de Wien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,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porém com valor da constante da fórmula diferente daquelas do Corpo Negro ideal, como se observa no slide anterior.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55301" name="Text Box 55300"/>
          <p:cNvSpPr txBox="1"/>
          <p:nvPr/>
        </p:nvSpPr>
        <p:spPr>
          <a:xfrm>
            <a:off x="439738" y="1589088"/>
            <a:ext cx="6908800" cy="7032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42900" indent="-320675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Wien e Lummer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(1895) propõem que não existem Corpos Negros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42900" indent="-320675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42900" algn="l"/>
                <a:tab pos="790575" algn="l"/>
                <a:tab pos="1240155" algn="l"/>
                <a:tab pos="1689100" algn="l"/>
                <a:tab pos="2138680" algn="l"/>
                <a:tab pos="2587625" algn="l"/>
                <a:tab pos="3037205" algn="l"/>
                <a:tab pos="3486150" algn="l"/>
                <a:tab pos="3935730" algn="l"/>
                <a:tab pos="4384675" algn="l"/>
                <a:tab pos="4834255" algn="l"/>
                <a:tab pos="5283200" algn="l"/>
                <a:tab pos="5732780" algn="l"/>
                <a:tab pos="6181725" algn="l"/>
                <a:tab pos="6631305" algn="l"/>
                <a:tab pos="7080250" algn="l"/>
                <a:tab pos="7529830" algn="l"/>
                <a:tab pos="7978775" algn="l"/>
                <a:tab pos="8428355" algn="l"/>
                <a:tab pos="8877300" algn="l"/>
                <a:tab pos="93268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na natureza.</a:t>
            </a:r>
            <a:r>
              <a:rPr lang="pt-BR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pt-BR" altLang="x-none" sz="180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55302" name="Text Box 55301"/>
          <p:cNvSpPr txBox="1"/>
          <p:nvPr/>
        </p:nvSpPr>
        <p:spPr>
          <a:xfrm>
            <a:off x="384175" y="4292600"/>
            <a:ext cx="8229600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Este resultado permite viabilizar as medidas de temperatura dos corpos com a mesma fórmula de Wien...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Eles medem a “forma do espectro” e observam que a Lei era válida somente para altas frequências,.............................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Mas falhava para baixas frequências !!  </a:t>
            </a: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1" name="Text Box 56320"/>
          <p:cNvSpPr txBox="1"/>
          <p:nvPr/>
        </p:nvSpPr>
        <p:spPr>
          <a:xfrm>
            <a:off x="674688" y="152400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Ajustes Matemáticos a Leis Empíricas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56322" name="Text Box 56321"/>
          <p:cNvSpPr txBox="1"/>
          <p:nvPr/>
        </p:nvSpPr>
        <p:spPr>
          <a:xfrm>
            <a:off x="177800" y="998538"/>
            <a:ext cx="7970838" cy="49530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28930" indent="-306705"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930" algn="l"/>
                <a:tab pos="776605" algn="l"/>
                <a:tab pos="1225550" algn="l"/>
                <a:tab pos="1675130" algn="l"/>
                <a:tab pos="2124075" algn="l"/>
                <a:tab pos="2573655" algn="l"/>
                <a:tab pos="3022600" algn="l"/>
                <a:tab pos="3472180" algn="l"/>
                <a:tab pos="3921125" algn="l"/>
                <a:tab pos="4370705" algn="l"/>
                <a:tab pos="4819650" algn="l"/>
                <a:tab pos="5269230" algn="l"/>
                <a:tab pos="5718175" algn="l"/>
                <a:tab pos="6167755" algn="l"/>
                <a:tab pos="6616700" algn="l"/>
                <a:tab pos="7066280" algn="l"/>
                <a:tab pos="7515225" algn="l"/>
                <a:tab pos="7964805" algn="l"/>
                <a:tab pos="8413750" algn="l"/>
                <a:tab pos="8863330" algn="l"/>
                <a:tab pos="9312275" algn="l"/>
              </a:tabLst>
            </a:pP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Lei de Rayleigh-Jeans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8930" indent="-306705"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930" algn="l"/>
                <a:tab pos="776605" algn="l"/>
                <a:tab pos="1225550" algn="l"/>
                <a:tab pos="1675130" algn="l"/>
                <a:tab pos="2124075" algn="l"/>
                <a:tab pos="2573655" algn="l"/>
                <a:tab pos="3022600" algn="l"/>
                <a:tab pos="3472180" algn="l"/>
                <a:tab pos="3921125" algn="l"/>
                <a:tab pos="4370705" algn="l"/>
                <a:tab pos="4819650" algn="l"/>
                <a:tab pos="5269230" algn="l"/>
                <a:tab pos="5718175" algn="l"/>
                <a:tab pos="6167755" algn="l"/>
                <a:tab pos="6616700" algn="l"/>
                <a:tab pos="7066280" algn="l"/>
                <a:tab pos="7515225" algn="l"/>
                <a:tab pos="7964805" algn="l"/>
                <a:tab pos="8413750" algn="l"/>
                <a:tab pos="8863330" algn="l"/>
                <a:tab pos="931227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28930" indent="-306705"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930" algn="l"/>
                <a:tab pos="776605" algn="l"/>
                <a:tab pos="1225550" algn="l"/>
                <a:tab pos="1675130" algn="l"/>
                <a:tab pos="2124075" algn="l"/>
                <a:tab pos="2573655" algn="l"/>
                <a:tab pos="3022600" algn="l"/>
                <a:tab pos="3472180" algn="l"/>
                <a:tab pos="3921125" algn="l"/>
                <a:tab pos="4370705" algn="l"/>
                <a:tab pos="4819650" algn="l"/>
                <a:tab pos="5269230" algn="l"/>
                <a:tab pos="5718175" algn="l"/>
                <a:tab pos="6167755" algn="l"/>
                <a:tab pos="6616700" algn="l"/>
                <a:tab pos="7066280" algn="l"/>
                <a:tab pos="7515225" algn="l"/>
                <a:tab pos="7964805" algn="l"/>
                <a:tab pos="8413750" algn="l"/>
                <a:tab pos="8863330" algn="l"/>
                <a:tab pos="9312275" algn="l"/>
              </a:tabLst>
            </a:pPr>
            <a:r>
              <a:rPr lang="en-US" altLang="pt-BR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Lord Rayleigh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James Jeans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obtêm uma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lei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(expressão matemática) que se ajusta aos "experimentos”,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válida para </a:t>
            </a:r>
            <a:r>
              <a:rPr lang="pt-BR" altLang="x-none" sz="20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baixa frequência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(ou elevados comprimentos de onda), mas que 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diverge para pequenos comprimentos de onda, ou altas frequências, e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leva ao que se chama de 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“</a:t>
            </a:r>
            <a:r>
              <a:rPr lang="pt-BR" altLang="x-none" sz="2000" b="1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catástrofe do ultravioleta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”.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56323" name="Picture 563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838" y="3484563"/>
            <a:ext cx="1752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563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25" y="3470275"/>
            <a:ext cx="1954213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5" name="Text Box 56324"/>
          <p:cNvSpPr txBox="1"/>
          <p:nvPr/>
        </p:nvSpPr>
        <p:spPr>
          <a:xfrm>
            <a:off x="0" y="5835650"/>
            <a:ext cx="2417763" cy="3222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5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Lord Rayleigh (1842-1919)</a:t>
            </a:r>
            <a:endParaRPr lang="en-US" altLang="x-none" sz="1500" b="1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56326" name="Text Box 56325"/>
          <p:cNvSpPr txBox="1"/>
          <p:nvPr/>
        </p:nvSpPr>
        <p:spPr>
          <a:xfrm>
            <a:off x="2417763" y="5819775"/>
            <a:ext cx="2241550" cy="3222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5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James Jeans (1877-1946)</a:t>
            </a:r>
            <a:endParaRPr lang="en-US" altLang="x-none" sz="1500" b="1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56327" name="Picture 56326"/>
          <p:cNvPicPr>
            <a:picLocks noChangeAspect="1"/>
          </p:cNvPicPr>
          <p:nvPr/>
        </p:nvPicPr>
        <p:blipFill>
          <a:blip r:embed="rId3"/>
          <a:srcRect l="7953" t="15833"/>
          <a:stretch>
            <a:fillRect/>
          </a:stretch>
        </p:blipFill>
        <p:spPr>
          <a:xfrm>
            <a:off x="4792663" y="3170238"/>
            <a:ext cx="4078287" cy="2562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8" name="Rectangles 56327"/>
          <p:cNvSpPr/>
          <p:nvPr/>
        </p:nvSpPr>
        <p:spPr>
          <a:xfrm>
            <a:off x="4913313" y="3978275"/>
            <a:ext cx="2000250" cy="436563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6329" name="Rectangles 56328"/>
          <p:cNvSpPr/>
          <p:nvPr/>
        </p:nvSpPr>
        <p:spPr>
          <a:xfrm>
            <a:off x="88900" y="998538"/>
            <a:ext cx="3079750" cy="415925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6330" name="Text Box 56329"/>
          <p:cNvSpPr txBox="1"/>
          <p:nvPr/>
        </p:nvSpPr>
        <p:spPr>
          <a:xfrm>
            <a:off x="6280150" y="3613150"/>
            <a:ext cx="75406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Eq. 2 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5" name="Text Box 57344"/>
          <p:cNvSpPr txBox="1"/>
          <p:nvPr/>
        </p:nvSpPr>
        <p:spPr>
          <a:xfrm>
            <a:off x="674688" y="152400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57346" name="Picture 57345"/>
          <p:cNvPicPr>
            <a:picLocks noChangeAspect="1"/>
          </p:cNvPicPr>
          <p:nvPr/>
        </p:nvPicPr>
        <p:blipFill>
          <a:blip r:embed="rId1">
            <a:lum bright="-19958" contrast="62000"/>
          </a:blip>
          <a:stretch>
            <a:fillRect/>
          </a:stretch>
        </p:blipFill>
        <p:spPr>
          <a:xfrm>
            <a:off x="2941638" y="3543300"/>
            <a:ext cx="2859087" cy="250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7" name="Text Box 57346"/>
          <p:cNvSpPr txBox="1"/>
          <p:nvPr/>
        </p:nvSpPr>
        <p:spPr>
          <a:xfrm>
            <a:off x="577850" y="4616450"/>
            <a:ext cx="13430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Observado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57348" name="Text Box 57347"/>
          <p:cNvSpPr txBox="1"/>
          <p:nvPr/>
        </p:nvSpPr>
        <p:spPr>
          <a:xfrm>
            <a:off x="288925" y="4851400"/>
            <a:ext cx="18923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spcBef>
                <a:spcPts val="1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(previsão clássica)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57349" name="Straight Connector 57348"/>
          <p:cNvSpPr/>
          <p:nvPr/>
        </p:nvSpPr>
        <p:spPr>
          <a:xfrm flipV="1">
            <a:off x="1222375" y="4371975"/>
            <a:ext cx="2525713" cy="147638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7350" name="Straight Connector 57349"/>
          <p:cNvSpPr/>
          <p:nvPr/>
        </p:nvSpPr>
        <p:spPr>
          <a:xfrm>
            <a:off x="1258888" y="4510088"/>
            <a:ext cx="2673350" cy="1250950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7351" name="Straight Connector 57350"/>
          <p:cNvSpPr/>
          <p:nvPr/>
        </p:nvSpPr>
        <p:spPr>
          <a:xfrm>
            <a:off x="1285875" y="4505325"/>
            <a:ext cx="2828925" cy="615950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7352" name="Text Box 57351"/>
          <p:cNvSpPr txBox="1"/>
          <p:nvPr/>
        </p:nvSpPr>
        <p:spPr>
          <a:xfrm>
            <a:off x="1839913" y="6126163"/>
            <a:ext cx="5788025" cy="623887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Um pequeno problema a ser resolvido.....!</a:t>
            </a:r>
            <a:r>
              <a:rPr lang="en-US" altLang="x-none" b="1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</a:t>
            </a:r>
            <a:endParaRPr lang="en-US" altLang="x-none" sz="2000" b="1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  <p:pic>
        <p:nvPicPr>
          <p:cNvPr id="57353" name="Picture 57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215900"/>
            <a:ext cx="1700213" cy="1944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4" name="Picture 573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0" y="215900"/>
            <a:ext cx="1666875" cy="189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5" name="Text Box 57354"/>
          <p:cNvSpPr txBox="1"/>
          <p:nvPr/>
        </p:nvSpPr>
        <p:spPr>
          <a:xfrm>
            <a:off x="647700" y="2270125"/>
            <a:ext cx="2417763" cy="3222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5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Lord Rayleigh (1842-1919)</a:t>
            </a:r>
            <a:endParaRPr lang="en-US" altLang="x-none" sz="1500" b="1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57356" name="Text Box 57355"/>
          <p:cNvSpPr txBox="1"/>
          <p:nvPr/>
        </p:nvSpPr>
        <p:spPr>
          <a:xfrm>
            <a:off x="5040313" y="2087563"/>
            <a:ext cx="2241550" cy="3222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5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James Jeans (1877-1946)</a:t>
            </a:r>
            <a:endParaRPr lang="en-US" altLang="x-none" sz="1500" b="1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57357" name="Text Box 57356"/>
          <p:cNvSpPr txBox="1"/>
          <p:nvPr/>
        </p:nvSpPr>
        <p:spPr>
          <a:xfrm>
            <a:off x="2232025" y="2555875"/>
            <a:ext cx="4608513" cy="6127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Os resultados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falhavam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para altas frequências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57358" name="Picture 57357"/>
          <p:cNvPicPr>
            <a:picLocks noChangeAspect="1"/>
          </p:cNvPicPr>
          <p:nvPr/>
        </p:nvPicPr>
        <p:blipFill>
          <a:blip r:embed="rId4"/>
          <a:srcRect l="11333" t="12784"/>
          <a:stretch>
            <a:fillRect/>
          </a:stretch>
        </p:blipFill>
        <p:spPr>
          <a:xfrm>
            <a:off x="5856288" y="3778250"/>
            <a:ext cx="2905125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9" name="Straight Connector 57358"/>
          <p:cNvSpPr/>
          <p:nvPr/>
        </p:nvSpPr>
        <p:spPr>
          <a:xfrm flipH="1">
            <a:off x="4314825" y="2879725"/>
            <a:ext cx="946150" cy="1439863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57360" name="Straight Connector 57359"/>
          <p:cNvSpPr/>
          <p:nvPr/>
        </p:nvSpPr>
        <p:spPr>
          <a:xfrm>
            <a:off x="5616575" y="2879725"/>
            <a:ext cx="2376488" cy="1655763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481" name="Text Box 20480"/>
          <p:cNvSpPr txBox="1"/>
          <p:nvPr/>
        </p:nvSpPr>
        <p:spPr>
          <a:xfrm>
            <a:off x="674688" y="150813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Efeito Doppler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400" dirty="0" err="1">
                <a:solidFill>
                  <a:srgbClr val="800000"/>
                </a:solidFill>
                <a:latin typeface="PT Sans" pitchFamily="32" charset="0"/>
              </a:rPr>
              <a:t>...vai ocorrer uma mudança na frequência e no comprimento de onda quando a fonte está em movimento....</a:t>
            </a:r>
            <a:endParaRPr lang="fr-FR" altLang="x-none" sz="1400" dirty="0" err="1">
              <a:solidFill>
                <a:srgbClr val="800000"/>
              </a:solidFill>
              <a:latin typeface="PT Sans" pitchFamily="32" charset="0"/>
            </a:endParaRPr>
          </a:p>
        </p:txBody>
      </p:sp>
      <p:sp>
        <p:nvSpPr>
          <p:cNvPr id="20482" name="Rectangles 20481"/>
          <p:cNvSpPr/>
          <p:nvPr/>
        </p:nvSpPr>
        <p:spPr>
          <a:xfrm>
            <a:off x="0" y="2819400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20483" name="Picture 204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9763" y="1730375"/>
            <a:ext cx="5543550" cy="458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20483"/>
          <p:cNvSpPr txBox="1"/>
          <p:nvPr/>
        </p:nvSpPr>
        <p:spPr>
          <a:xfrm>
            <a:off x="0" y="2108200"/>
            <a:ext cx="3384550" cy="7493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em repouso</a:t>
            </a:r>
            <a:r>
              <a:rPr lang="pt-BR" altLang="x-none" sz="1800" dirty="0" err="1">
                <a:solidFill>
                  <a:srgbClr val="009900"/>
                </a:solidFill>
                <a:latin typeface="Times New Roman" panose="02020603050405020304" pitchFamily="16" charset="0"/>
              </a:rPr>
              <a:t>, emitindo luz a um </a:t>
            </a:r>
            <a:r>
              <a:rPr lang="pt-BR" altLang="x-none" sz="1800" b="1" dirty="0" err="1">
                <a:solidFill>
                  <a:srgbClr val="009900"/>
                </a:solidFill>
                <a:latin typeface="Times New Roman" panose="02020603050405020304" pitchFamily="16" charset="0"/>
              </a:rPr>
              <a:t>comprimento de onda é </a:t>
            </a:r>
            <a:r>
              <a:rPr lang="pt-BR" altLang="x-none" sz="2200" b="1" dirty="0" err="1">
                <a:solidFill>
                  <a:srgbClr val="009900"/>
                </a:solidFill>
                <a:latin typeface="Times New Roman" panose="02020603050405020304" pitchFamily="16" charset="0"/>
              </a:rPr>
              <a:t> 𝜆</a:t>
            </a:r>
            <a:r>
              <a:rPr lang="pt-BR" altLang="x-none" sz="2200" b="1" baseline="-25000" dirty="0" err="1">
                <a:solidFill>
                  <a:srgbClr val="009900"/>
                </a:solidFill>
                <a:latin typeface="Times New Roman" panose="02020603050405020304" pitchFamily="16" charset="0"/>
              </a:rPr>
              <a:t>0</a:t>
            </a:r>
            <a:r>
              <a:rPr lang="pt-BR" altLang="x-none" sz="1800" b="1" dirty="0" err="1">
                <a:solidFill>
                  <a:srgbClr val="009900"/>
                </a:solidFill>
                <a:latin typeface="Times New Roman" panose="02020603050405020304" pitchFamily="16" charset="0"/>
              </a:rPr>
              <a:t>.</a:t>
            </a:r>
            <a:endParaRPr lang="pt-BR" altLang="x-none" sz="1800" b="1" dirty="0" err="1">
              <a:solidFill>
                <a:srgbClr val="0099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0485" name="Text Box 20484"/>
          <p:cNvSpPr txBox="1"/>
          <p:nvPr/>
        </p:nvSpPr>
        <p:spPr>
          <a:xfrm>
            <a:off x="0" y="3509963"/>
            <a:ext cx="3635375" cy="95408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aproxima-se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800" dirty="0" err="1">
                <a:solidFill>
                  <a:srgbClr val="0033CC"/>
                </a:solidFill>
                <a:latin typeface="Times New Roman" panose="02020603050405020304" pitchFamily="16" charset="0"/>
              </a:rPr>
              <a:t>do observador</a:t>
            </a:r>
            <a:r>
              <a:rPr lang="pt-BR" altLang="x-none" sz="1800" b="1" dirty="0" err="1">
                <a:solidFill>
                  <a:srgbClr val="0033CC"/>
                </a:solidFill>
                <a:latin typeface="Times New Roman" panose="02020603050405020304" pitchFamily="16" charset="0"/>
              </a:rPr>
              <a:t> =&gt; comprimento de onda observado será menor </a:t>
            </a:r>
            <a:r>
              <a:rPr lang="pt-BR" altLang="x-none" sz="1800" b="1" dirty="0" err="1">
                <a:solidFill>
                  <a:srgbClr val="0033CC"/>
                </a:solidFill>
                <a:latin typeface="Noteworthy" charset="0"/>
              </a:rPr>
              <a:t>(𝜆</a:t>
            </a:r>
            <a:r>
              <a:rPr lang="pt-BR" altLang="x-none" sz="1800" b="1" baseline="-25000" dirty="0" err="1">
                <a:solidFill>
                  <a:srgbClr val="0033CC"/>
                </a:solidFill>
                <a:latin typeface="Noteworthy" charset="0"/>
              </a:rPr>
              <a:t>1</a:t>
            </a:r>
            <a:r>
              <a:rPr lang="pt-BR" altLang="x-none" sz="1800" b="1" dirty="0" err="1">
                <a:solidFill>
                  <a:srgbClr val="0033CC"/>
                </a:solidFill>
                <a:latin typeface="Noteworthy" charset="0"/>
              </a:rPr>
              <a:t>&lt; 𝜆</a:t>
            </a:r>
            <a:r>
              <a:rPr lang="pt-BR" altLang="x-none" sz="1800" b="1" baseline="-25000" dirty="0" err="1">
                <a:solidFill>
                  <a:srgbClr val="0033CC"/>
                </a:solidFill>
                <a:latin typeface="Noteworthy" charset="0"/>
              </a:rPr>
              <a:t>0</a:t>
            </a:r>
            <a:r>
              <a:rPr lang="pt-BR" altLang="x-none" sz="1800" b="1" dirty="0" err="1">
                <a:solidFill>
                  <a:srgbClr val="0033CC"/>
                </a:solidFill>
                <a:latin typeface="Noteworthy" charset="0"/>
              </a:rPr>
              <a:t>).</a:t>
            </a:r>
            <a:endParaRPr lang="pt-BR" altLang="x-none" sz="1800" b="1" dirty="0" err="1">
              <a:solidFill>
                <a:srgbClr val="0033CC"/>
              </a:solidFill>
              <a:latin typeface="Noteworthy" charset="0"/>
            </a:endParaRPr>
          </a:p>
        </p:txBody>
      </p:sp>
      <p:sp>
        <p:nvSpPr>
          <p:cNvPr id="20486" name="Text Box 20485"/>
          <p:cNvSpPr txBox="1"/>
          <p:nvPr/>
        </p:nvSpPr>
        <p:spPr>
          <a:xfrm>
            <a:off x="71438" y="5238750"/>
            <a:ext cx="3313112" cy="10969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afasta-se: </a:t>
            </a:r>
            <a:r>
              <a:rPr lang="pt-BR" altLang="x-none" sz="1800" b="1" dirty="0" err="1">
                <a:solidFill>
                  <a:srgbClr val="FF3300"/>
                </a:solidFill>
                <a:latin typeface="Times New Roman" panose="02020603050405020304" pitchFamily="16" charset="0"/>
              </a:rPr>
              <a:t>comprimento de onda observado será maior </a:t>
            </a:r>
            <a:endParaRPr lang="pt-BR" altLang="x-none" sz="1800" b="1" dirty="0" err="1">
              <a:solidFill>
                <a:srgbClr val="FF33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="1" dirty="0" err="1">
                <a:solidFill>
                  <a:srgbClr val="FF3300"/>
                </a:solidFill>
                <a:latin typeface="Noteworthy" charset="0"/>
              </a:rPr>
              <a:t>(𝜆</a:t>
            </a:r>
            <a:r>
              <a:rPr lang="pt-BR" altLang="x-none" sz="1800" b="1" baseline="-25000" dirty="0" err="1">
                <a:solidFill>
                  <a:srgbClr val="FF3300"/>
                </a:solidFill>
                <a:latin typeface="Noteworthy" charset="0"/>
              </a:rPr>
              <a:t>2</a:t>
            </a:r>
            <a:r>
              <a:rPr lang="pt-BR" altLang="x-none" sz="1800" b="1" dirty="0" err="1">
                <a:solidFill>
                  <a:srgbClr val="FF3300"/>
                </a:solidFill>
                <a:latin typeface="Noteworthy" charset="0"/>
              </a:rPr>
              <a:t>&gt; 𝜆</a:t>
            </a:r>
            <a:r>
              <a:rPr lang="pt-BR" altLang="x-none" sz="1800" b="1" baseline="-25000" dirty="0" err="1">
                <a:solidFill>
                  <a:srgbClr val="FF3300"/>
                </a:solidFill>
                <a:latin typeface="Noteworthy" charset="0"/>
              </a:rPr>
              <a:t>0</a:t>
            </a:r>
            <a:r>
              <a:rPr lang="pt-BR" altLang="x-none" sz="1800" b="1" dirty="0" err="1">
                <a:solidFill>
                  <a:srgbClr val="FF3300"/>
                </a:solidFill>
                <a:latin typeface="Noteworthy" charset="0"/>
              </a:rPr>
              <a:t>). </a:t>
            </a:r>
            <a:endParaRPr lang="pt-BR" altLang="x-none" sz="1800" b="1" dirty="0" err="1">
              <a:solidFill>
                <a:srgbClr val="FF3300"/>
              </a:solidFill>
              <a:latin typeface="Noteworthy" charset="0"/>
            </a:endParaRPr>
          </a:p>
        </p:txBody>
      </p:sp>
      <p:sp>
        <p:nvSpPr>
          <p:cNvPr id="20487" name="Text Box 20486"/>
          <p:cNvSpPr txBox="1"/>
          <p:nvPr/>
        </p:nvSpPr>
        <p:spPr>
          <a:xfrm>
            <a:off x="2735263" y="1028700"/>
            <a:ext cx="3348037" cy="6270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741680" lvl="1" indent="-260350" defTabSz="449580" rtl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41680" algn="l"/>
                <a:tab pos="1189355" algn="l"/>
                <a:tab pos="1638300" algn="l"/>
                <a:tab pos="2087880" algn="l"/>
                <a:tab pos="2536825" algn="l"/>
                <a:tab pos="2986405" algn="l"/>
                <a:tab pos="3435350" algn="l"/>
                <a:tab pos="3884930" algn="l"/>
                <a:tab pos="4333875" algn="l"/>
                <a:tab pos="4783455" algn="l"/>
                <a:tab pos="5232400" algn="l"/>
                <a:tab pos="5681980" algn="l"/>
                <a:tab pos="6130925" algn="l"/>
                <a:tab pos="6580505" algn="l"/>
                <a:tab pos="7029450" algn="l"/>
                <a:tab pos="7479030" algn="l"/>
                <a:tab pos="7927975" algn="l"/>
                <a:tab pos="8377555" algn="l"/>
                <a:tab pos="8826500" algn="l"/>
                <a:tab pos="9276080" algn="l"/>
                <a:tab pos="9725025" algn="l"/>
              </a:tabLst>
            </a:pP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...Lembrando que:</a:t>
            </a:r>
            <a:r>
              <a:rPr lang="en-US" altLang="x-none" sz="18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 c</a:t>
            </a:r>
            <a:r>
              <a:rPr lang="en-US" altLang="x-none" sz="1800" b="1" baseline="0" dirty="0" err="1">
                <a:solidFill>
                  <a:srgbClr val="FF0000"/>
                </a:solidFill>
                <a:latin typeface="Noteworthy" charset="0"/>
                <a:cs typeface="Noteworthy" charset="0"/>
              </a:rPr>
              <a:t> = 𝜆𝛎</a:t>
            </a:r>
            <a:endParaRPr lang="en-US" altLang="x-none" sz="1800" b="1" baseline="0" dirty="0" err="1">
              <a:solidFill>
                <a:srgbClr val="FF0000"/>
              </a:solidFill>
              <a:latin typeface="Noteworthy" charset="0"/>
              <a:ea typeface="Noteworthy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69" name="Text Box 58368"/>
          <p:cNvSpPr txBox="1"/>
          <p:nvPr/>
        </p:nvSpPr>
        <p:spPr>
          <a:xfrm>
            <a:off x="674688" y="152400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58370" name="Text Box 58369"/>
          <p:cNvSpPr txBox="1"/>
          <p:nvPr/>
        </p:nvSpPr>
        <p:spPr>
          <a:xfrm>
            <a:off x="693738" y="1520825"/>
            <a:ext cx="548640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No final de 1900 Planck descobre uma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fórmula empírica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que se ajusta aos Corpos Negros 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58371" name="Picture 583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0863" y="358775"/>
            <a:ext cx="1958975" cy="2481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2" name="Text Box 58371"/>
          <p:cNvSpPr txBox="1"/>
          <p:nvPr/>
        </p:nvSpPr>
        <p:spPr>
          <a:xfrm>
            <a:off x="1212850" y="296863"/>
            <a:ext cx="5103813" cy="769937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eaLnBrk="1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PT Sans" pitchFamily="32" charset="0"/>
              </a:rPr>
              <a:t>Max Karl Ernst Ludwig Planck (1858 – 1947)</a:t>
            </a:r>
            <a:endParaRPr lang="en-US" altLang="x-none" sz="1800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PT Sans" pitchFamily="32" charset="0"/>
              </a:rPr>
              <a:t>Prêmio Nobel de Física em 1918. </a:t>
            </a:r>
            <a:endParaRPr lang="en-US" altLang="x-none" sz="1800" dirty="0" err="1">
              <a:solidFill>
                <a:srgbClr val="000000"/>
              </a:solidFill>
              <a:latin typeface="PT Sans" pitchFamily="32" charset="0"/>
            </a:endParaRPr>
          </a:p>
        </p:txBody>
      </p:sp>
      <p:pic>
        <p:nvPicPr>
          <p:cNvPr id="58373" name="Picture 58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863" y="2392363"/>
            <a:ext cx="2247900" cy="1008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58373"/>
          <p:cNvSpPr txBox="1"/>
          <p:nvPr/>
        </p:nvSpPr>
        <p:spPr>
          <a:xfrm>
            <a:off x="3467100" y="2471738"/>
            <a:ext cx="354965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2893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28930" algn="l"/>
                <a:tab pos="776605" algn="l"/>
                <a:tab pos="1225550" algn="l"/>
                <a:tab pos="1675130" algn="l"/>
                <a:tab pos="2124075" algn="l"/>
                <a:tab pos="2573655" algn="l"/>
                <a:tab pos="3022600" algn="l"/>
                <a:tab pos="3472180" algn="l"/>
                <a:tab pos="3921125" algn="l"/>
                <a:tab pos="4370705" algn="l"/>
                <a:tab pos="4819650" algn="l"/>
                <a:tab pos="5269230" algn="l"/>
                <a:tab pos="5718175" algn="l"/>
                <a:tab pos="6167755" algn="l"/>
                <a:tab pos="6616700" algn="l"/>
                <a:tab pos="7066280" algn="l"/>
                <a:tab pos="7515225" algn="l"/>
                <a:tab pos="7964805" algn="l"/>
                <a:tab pos="8413750" algn="l"/>
                <a:tab pos="8863330" algn="l"/>
                <a:tab pos="9312275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onde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C1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C2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são constantes.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58375" name="Text Box 58374"/>
          <p:cNvSpPr txBox="1"/>
          <p:nvPr/>
        </p:nvSpPr>
        <p:spPr>
          <a:xfrm>
            <a:off x="287338" y="3311525"/>
            <a:ext cx="8207375" cy="9366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2000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...para encontrar os valores das constantes C1 e C2 Planck considera o conceito de corpo negro e assume que a energia das oscilações são quantificadas</a:t>
            </a:r>
            <a:endParaRPr lang="fr-FR" altLang="x-none" sz="2000" dirty="0" err="1">
              <a:solidFill>
                <a:srgbClr val="FF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58376" name="Text Box 58375"/>
          <p:cNvSpPr txBox="1"/>
          <p:nvPr/>
        </p:nvSpPr>
        <p:spPr>
          <a:xfrm>
            <a:off x="449263" y="4502150"/>
            <a:ext cx="8229600" cy="13096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Assume que as ondas eletromagnéticas estacionárias não podem adquirir qualquer quantidade de energia arbitrária. Elas deveriam ter apenas</a:t>
            </a:r>
            <a:r>
              <a:rPr lang="en-US" altLang="x-none" sz="2000" dirty="0" err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6" charset="0"/>
                <a:cs typeface="Times New Roman" panose="02020603050405020304" pitchFamily="16" charset="0"/>
              </a:rPr>
              <a:t> valores de energia específica permitidas que fossem  multiplos inteiros de uma energia de onda mínima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– </a:t>
            </a:r>
            <a:r>
              <a:rPr lang="en-US" altLang="x-none" sz="200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quantum de energia</a:t>
            </a:r>
            <a:r>
              <a:rPr lang="en-US" altLang="x-none" sz="200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: </a:t>
            </a:r>
            <a:r>
              <a:rPr lang="en-US" altLang="x-none" sz="20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E=hν</a:t>
            </a:r>
            <a:r>
              <a:rPr lang="en-US" altLang="x-none" sz="200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58377" name="Text Box 58376"/>
          <p:cNvSpPr txBox="1"/>
          <p:nvPr/>
        </p:nvSpPr>
        <p:spPr>
          <a:xfrm>
            <a:off x="527050" y="5888038"/>
            <a:ext cx="8229600" cy="6397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Números inteiros eram fundamentais </a:t>
            </a:r>
            <a:r>
              <a:rPr lang="en-US" altLang="x-none" sz="1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 todos os ramos da física onde fenômenos ondulatórios estavam presentes: elasticidade, acústica e óptica.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s 38912"/>
          <p:cNvSpPr/>
          <p:nvPr/>
        </p:nvSpPr>
        <p:spPr>
          <a:xfrm>
            <a:off x="2952750" y="4481513"/>
            <a:ext cx="1223963" cy="377825"/>
          </a:xfrm>
          <a:prstGeom prst="rect">
            <a:avLst/>
          </a:prstGeom>
          <a:noFill/>
          <a:ln w="936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14" name="Rectangles 38913"/>
          <p:cNvSpPr/>
          <p:nvPr/>
        </p:nvSpPr>
        <p:spPr>
          <a:xfrm>
            <a:off x="6138863" y="1316038"/>
            <a:ext cx="2255837" cy="1701800"/>
          </a:xfrm>
          <a:prstGeom prst="rect">
            <a:avLst/>
          </a:prstGeom>
          <a:solidFill>
            <a:srgbClr val="AECF00"/>
          </a:solidFill>
          <a:ln w="9360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15" name="Title 38914"/>
          <p:cNvSpPr>
            <a:spLocks noGrp="1"/>
          </p:cNvSpPr>
          <p:nvPr>
            <p:ph type="title"/>
          </p:nvPr>
        </p:nvSpPr>
        <p:spPr>
          <a:xfrm>
            <a:off x="1655763" y="107950"/>
            <a:ext cx="6983412" cy="2162175"/>
          </a:xfrm>
        </p:spPr>
        <p:txBody>
          <a:bodyPr wrap="square" lIns="90360" tIns="45360" rIns="90360" bIns="45360" anchor="ctr" anchorCtr="0"/>
          <a:p>
            <a:pPr algn="l"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  <a:cs typeface="Times New Roman" panose="02020603050405020304" pitchFamily="16" charset="0"/>
              </a:rPr>
              <a:t>As ondas eletromagnéticas estacionárias não podem adquirir qualquer quantidade de energia arbitrária, devem ter apenas</a:t>
            </a:r>
            <a:r>
              <a:rPr lang="en-US" altLang="x-none" sz="1600" kern="1200" baseline="0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6" charset="0"/>
                <a:ea typeface="ヒラギノ角ゴ Pro W3" charset="0"/>
                <a:cs typeface="Times New Roman" panose="02020603050405020304" pitchFamily="16" charset="0"/>
              </a:rPr>
              <a:t> valores de energia específica permitidas que sejam  multiplos inteiros de uma energia de onda mínima</a:t>
            </a:r>
            <a:r>
              <a:rPr lang="en-US" altLang="x-none" sz="16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  <a:cs typeface="Times New Roman" panose="02020603050405020304" pitchFamily="16" charset="0"/>
              </a:rPr>
              <a:t> - </a:t>
            </a:r>
            <a:br>
              <a:rPr lang="en-US" altLang="x-none" sz="16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  <a:cs typeface="Times New Roman" panose="02020603050405020304" pitchFamily="16" charset="0"/>
              </a:rPr>
            </a:br>
            <a:br>
              <a:rPr lang="en-US" altLang="x-none" sz="16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  <a:cs typeface="Times New Roman" panose="02020603050405020304" pitchFamily="16" charset="0"/>
              </a:rPr>
            </a:br>
            <a:r>
              <a:rPr lang="en-US" altLang="x-none" sz="20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</a:rPr>
              <a:t>“Quantum de Energia" </a:t>
            </a:r>
            <a:r>
              <a:rPr lang="en-US" altLang="x-none" sz="24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</a:rPr>
              <a:t> → </a:t>
            </a:r>
            <a:r>
              <a:rPr lang="en-US" altLang="x-none" sz="2400" kern="1200" baseline="0" dirty="0" err="1">
                <a:solidFill>
                  <a:srgbClr val="FF0000"/>
                </a:solidFill>
                <a:latin typeface="Times New Roman" panose="02020603050405020304" pitchFamily="16" charset="0"/>
                <a:ea typeface="ヒラギノ角ゴ Pro W3" charset="0"/>
              </a:rPr>
              <a:t>E=h𝝼</a:t>
            </a:r>
            <a:br>
              <a:rPr lang="en-US" altLang="x-none" sz="2400" kern="1200" baseline="0" dirty="0" err="1">
                <a:solidFill>
                  <a:srgbClr val="FF0000"/>
                </a:solidFill>
                <a:latin typeface="Times New Roman" panose="02020603050405020304" pitchFamily="16" charset="0"/>
                <a:ea typeface="ヒラギノ角ゴ Pro W3" charset="0"/>
              </a:rPr>
            </a:br>
            <a:br>
              <a:rPr lang="en-US" altLang="x-none" sz="24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</a:rPr>
            </a:br>
            <a:r>
              <a:rPr lang="en-US" altLang="x-none" sz="2400" kern="1200" baseline="0" dirty="0" err="1">
                <a:solidFill>
                  <a:srgbClr val="0000FF"/>
                </a:solidFill>
                <a:latin typeface="Times New Roman" panose="02020603050405020304" pitchFamily="16" charset="0"/>
                <a:ea typeface="ヒラギノ角ゴ Pro W3" charset="0"/>
              </a:rPr>
              <a:t>                        </a:t>
            </a:r>
            <a:r>
              <a:rPr lang="en-US" altLang="x-none" sz="2400" kern="1200" baseline="0" dirty="0" err="1">
                <a:solidFill>
                  <a:srgbClr val="800000"/>
                </a:solidFill>
                <a:latin typeface="Times New Roman" panose="02020603050405020304" pitchFamily="16" charset="0"/>
                <a:ea typeface="ヒラギノ角ゴ Pro W3" charset="0"/>
              </a:rPr>
              <a:t>...funcionou...!!</a:t>
            </a:r>
            <a:endParaRPr lang="en-US" altLang="x-none" sz="2400" kern="1200" baseline="0" dirty="0" err="1">
              <a:solidFill>
                <a:srgbClr val="800000"/>
              </a:solidFill>
              <a:latin typeface="Times New Roman" panose="02020603050405020304" pitchFamily="16" charset="0"/>
              <a:ea typeface="ヒラギノ角ゴ Pro W3" charset="0"/>
            </a:endParaRPr>
          </a:p>
        </p:txBody>
      </p:sp>
      <p:pic>
        <p:nvPicPr>
          <p:cNvPr id="38916" name="Picture 389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13" y="1800225"/>
            <a:ext cx="5227637" cy="446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38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413" y="1670050"/>
            <a:ext cx="2100262" cy="106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Text Box 38917"/>
          <p:cNvSpPr txBox="1"/>
          <p:nvPr/>
        </p:nvSpPr>
        <p:spPr>
          <a:xfrm>
            <a:off x="6362700" y="3157538"/>
            <a:ext cx="2457450" cy="131286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Ctes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C1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e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C2</a:t>
            </a:r>
            <a:r>
              <a:rPr lang="en-US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são </a:t>
            </a:r>
            <a:r>
              <a:rPr lang="en-US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substituidas  pelos “quantum de energia”.</a:t>
            </a:r>
            <a:r>
              <a:rPr lang="en-US" altLang="x-none" sz="1600" dirty="0" err="1">
                <a:solidFill>
                  <a:srgbClr val="0000FF"/>
                </a:solidFill>
                <a:latin typeface="Noteworthy" charset="0"/>
                <a:cs typeface="Noteworthy" charset="0"/>
              </a:rPr>
              <a:t>..</a:t>
            </a:r>
            <a:endParaRPr lang="en-US" altLang="x-none" sz="1600" dirty="0" err="1">
              <a:solidFill>
                <a:srgbClr val="0000FF"/>
              </a:solidFill>
              <a:latin typeface="Noteworthy" charset="0"/>
              <a:cs typeface="Noteworthy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1600" dirty="0" err="1">
              <a:solidFill>
                <a:srgbClr val="0000FF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38919" name="Straight Connector 38918"/>
          <p:cNvSpPr/>
          <p:nvPr/>
        </p:nvSpPr>
        <p:spPr>
          <a:xfrm flipH="1">
            <a:off x="4310063" y="3565525"/>
            <a:ext cx="2041525" cy="1330325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8920" name="Straight Connector 38919"/>
          <p:cNvSpPr/>
          <p:nvPr/>
        </p:nvSpPr>
        <p:spPr>
          <a:xfrm flipH="1">
            <a:off x="6542088" y="2835275"/>
            <a:ext cx="541337" cy="476250"/>
          </a:xfrm>
          <a:prstGeom prst="line">
            <a:avLst/>
          </a:prstGeom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38921" name="Text Box 38920"/>
          <p:cNvSpPr txBox="1"/>
          <p:nvPr/>
        </p:nvSpPr>
        <p:spPr>
          <a:xfrm>
            <a:off x="6350000" y="1336675"/>
            <a:ext cx="2084388" cy="61753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Expressão Clássica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8922" name="Text Box 38921"/>
          <p:cNvSpPr txBox="1"/>
          <p:nvPr/>
        </p:nvSpPr>
        <p:spPr>
          <a:xfrm>
            <a:off x="5184775" y="4248150"/>
            <a:ext cx="3668713" cy="18002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b="1" baseline="0" dirty="0" err="1">
              <a:solidFill>
                <a:srgbClr val="FF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h →   </a:t>
            </a:r>
            <a:r>
              <a:rPr lang="pt-BR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limita o quanto de energia as </a:t>
            </a:r>
            <a:r>
              <a:rPr lang="pt-BR" altLang="x-none" sz="1800" u="sng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frequências de altas energias</a:t>
            </a:r>
            <a:r>
              <a:rPr lang="pt-BR" altLang="x-none" sz="18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podem ter → dá a escala de incerteza quântica, a escala de pixel da realidade</a:t>
            </a:r>
            <a:endParaRPr lang="pt-BR" altLang="x-none" sz="1800" baseline="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38923" name="Rectangles 38922"/>
          <p:cNvSpPr/>
          <p:nvPr/>
        </p:nvSpPr>
        <p:spPr>
          <a:xfrm>
            <a:off x="828675" y="1854200"/>
            <a:ext cx="1511300" cy="1025525"/>
          </a:xfrm>
          <a:prstGeom prst="rect">
            <a:avLst/>
          </a:prstGeom>
          <a:noFill/>
          <a:ln w="936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4" name="Rectangles 38923"/>
          <p:cNvSpPr/>
          <p:nvPr/>
        </p:nvSpPr>
        <p:spPr>
          <a:xfrm>
            <a:off x="4535488" y="1144588"/>
            <a:ext cx="792162" cy="331787"/>
          </a:xfrm>
          <a:prstGeom prst="rect">
            <a:avLst/>
          </a:prstGeom>
          <a:noFill/>
          <a:ln w="936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8925" name="Rectangles 38924"/>
          <p:cNvSpPr/>
          <p:nvPr/>
        </p:nvSpPr>
        <p:spPr>
          <a:xfrm>
            <a:off x="5184775" y="4535488"/>
            <a:ext cx="647700" cy="331787"/>
          </a:xfrm>
          <a:prstGeom prst="rect">
            <a:avLst/>
          </a:prstGeom>
          <a:noFill/>
          <a:ln w="936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pic>
        <p:nvPicPr>
          <p:cNvPr id="38926" name="Picture 389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71438"/>
            <a:ext cx="1382712" cy="1728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7" name="Text Box 60416"/>
          <p:cNvSpPr txBox="1"/>
          <p:nvPr/>
        </p:nvSpPr>
        <p:spPr>
          <a:xfrm>
            <a:off x="627063" y="200025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2200" dirty="0" err="1">
                <a:solidFill>
                  <a:srgbClr val="0000FF"/>
                </a:solidFill>
                <a:latin typeface="PT Sans" pitchFamily="32" charset="0"/>
              </a:rPr>
              <a:t>Radiação de Corpo Negro</a:t>
            </a:r>
            <a:endParaRPr lang="fr-FR" altLang="x-none" sz="2200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60418" name="Text Box 60417"/>
          <p:cNvSpPr txBox="1"/>
          <p:nvPr/>
        </p:nvSpPr>
        <p:spPr>
          <a:xfrm>
            <a:off x="339725" y="1031875"/>
            <a:ext cx="8528050" cy="122713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09880" indent="-2940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fr-F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Intensidade, </a:t>
            </a:r>
            <a:r>
              <a:rPr lang="fr-F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I (𝝼,T)</a:t>
            </a:r>
            <a:r>
              <a:rPr lang="fr-F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corresponde ao  </a:t>
            </a:r>
            <a:r>
              <a:rPr lang="fr-FR" altLang="x-none" sz="1800" u="sng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espectro de corpo negro</a:t>
            </a:r>
            <a:r>
              <a:rPr lang="fr-F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para uma dada temperatura.</a:t>
            </a:r>
            <a:endParaRPr lang="fr-F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60419" name="Picture 604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38413"/>
            <a:ext cx="8997950" cy="389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0" name="Picture 604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20838"/>
            <a:ext cx="25146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Rounded Rectangle 60420"/>
          <p:cNvSpPr/>
          <p:nvPr/>
        </p:nvSpPr>
        <p:spPr>
          <a:xfrm>
            <a:off x="3292475" y="1554163"/>
            <a:ext cx="2835275" cy="731837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1441" name="Picture 614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063" y="2220913"/>
            <a:ext cx="7681912" cy="437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2" name="Picture 614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438400"/>
            <a:ext cx="274320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Text Box 61442"/>
          <p:cNvSpPr txBox="1"/>
          <p:nvPr/>
        </p:nvSpPr>
        <p:spPr>
          <a:xfrm>
            <a:off x="5334000" y="2565400"/>
            <a:ext cx="914400" cy="4603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fluxo</a:t>
            </a:r>
            <a:endParaRPr lang="pt-BR" altLang="x-none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1444" name="Text Box 61443"/>
          <p:cNvSpPr txBox="1"/>
          <p:nvPr/>
        </p:nvSpPr>
        <p:spPr>
          <a:xfrm>
            <a:off x="674688" y="-9525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O exemplo do Sol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</p:txBody>
      </p:sp>
      <p:sp>
        <p:nvSpPr>
          <p:cNvPr id="61445" name="Text Box 61444"/>
          <p:cNvSpPr txBox="1"/>
          <p:nvPr/>
        </p:nvSpPr>
        <p:spPr>
          <a:xfrm>
            <a:off x="1836738" y="863600"/>
            <a:ext cx="5759450" cy="792163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09880" indent="-294005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fr-F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Estrelas são exemplo de astros “quase corpos negros”</a:t>
            </a:r>
            <a:endParaRPr lang="fr-F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1446" name="Text Box 61445"/>
          <p:cNvSpPr txBox="1"/>
          <p:nvPr/>
        </p:nvSpPr>
        <p:spPr>
          <a:xfrm>
            <a:off x="5337175" y="2276475"/>
            <a:ext cx="2971800" cy="11906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solidFill>
                <a:srgbClr val="000000"/>
              </a:solidFill>
            </a:endParaRPr>
          </a:p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solidFill>
                <a:srgbClr val="000000"/>
              </a:solidFill>
            </a:endParaRPr>
          </a:p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5" name="Text Box 62464"/>
          <p:cNvSpPr txBox="1"/>
          <p:nvPr/>
        </p:nvSpPr>
        <p:spPr>
          <a:xfrm>
            <a:off x="434975" y="152400"/>
            <a:ext cx="7888288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b="1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fr-FR" altLang="x-none" sz="2000" baseline="0" dirty="0" err="1">
                <a:solidFill>
                  <a:srgbClr val="0000FF"/>
                </a:solidFill>
                <a:latin typeface="Times New Roman" panose="02020603050405020304" pitchFamily="16" charset="0"/>
                <a:cs typeface="Noteworthy" charset="0"/>
              </a:rPr>
              <a:t>Lei de Stefan</a:t>
            </a:r>
            <a:endParaRPr lang="fr-FR" altLang="x-none" sz="2000" baseline="0" dirty="0" err="1">
              <a:solidFill>
                <a:srgbClr val="0000FF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62466" name="Text Box 62465"/>
          <p:cNvSpPr txBox="1"/>
          <p:nvPr/>
        </p:nvSpPr>
        <p:spPr>
          <a:xfrm>
            <a:off x="279400" y="2571750"/>
            <a:ext cx="8328025" cy="35528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09880" indent="-306705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L = A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σ</a:t>
            </a:r>
            <a:r>
              <a:rPr lang="pt-BR" altLang="x-none" sz="2000" i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T</a:t>
            </a:r>
            <a:r>
              <a:rPr lang="pt-BR" altLang="x-none" sz="1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pt-BR" altLang="x-none" sz="1800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4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  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Lei de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Stefan,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   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onde </a:t>
            </a:r>
            <a:r>
              <a:rPr lang="pt-BR" altLang="x-none" sz="22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σ</a:t>
            </a:r>
            <a:r>
              <a:rPr lang="pt-BR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uma constante                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Noteworthy" charset="0"/>
            </a:endParaRPr>
          </a:p>
          <a:p>
            <a:pPr marL="309880" indent="-3067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306705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en-US" altLang="pt-BR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 1884,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Ludwig Boltzmann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usando Leis da Termodinâmica  e as  Leis de Maxwell para pressão de radiação, calcula o valor da constante 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σ</a:t>
            </a:r>
            <a:r>
              <a:rPr lang="pt-BR" altLang="x-none" sz="16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= 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5.670 x 10</a:t>
            </a:r>
            <a:r>
              <a:rPr lang="pt-BR" altLang="x-none" sz="1600" b="1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-5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erg s</a:t>
            </a:r>
            <a:r>
              <a:rPr lang="pt-BR" altLang="x-none" sz="1600" b="1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-1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cm</a:t>
            </a:r>
            <a:r>
              <a:rPr lang="pt-BR" altLang="x-none" sz="1600" b="1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-2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K</a:t>
            </a:r>
            <a:r>
              <a:rPr lang="pt-BR" altLang="x-none" sz="1600" b="1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4</a:t>
            </a:r>
            <a:endParaRPr lang="pt-BR" altLang="x-none" sz="1600" b="1" baseline="500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09880" indent="-306705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en-US" altLang="pt-BR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    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conhecida como constante de Stefan-Boltzmann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marL="309880" indent="-30670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pic>
        <p:nvPicPr>
          <p:cNvPr id="62467" name="Picture 624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8338" y="139700"/>
            <a:ext cx="1889125" cy="223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Text Box 62467"/>
          <p:cNvSpPr txBox="1"/>
          <p:nvPr/>
        </p:nvSpPr>
        <p:spPr>
          <a:xfrm>
            <a:off x="7250113" y="2371725"/>
            <a:ext cx="1535112" cy="58102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</a:rPr>
              <a:t>Joseph Stefan </a:t>
            </a:r>
            <a:endParaRPr lang="pt-BR" altLang="x-none" sz="1600" dirty="0" err="1">
              <a:solidFill>
                <a:srgbClr val="000000"/>
              </a:solidFill>
            </a:endParaRPr>
          </a:p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</a:rPr>
              <a:t>(1835-1893)</a:t>
            </a:r>
            <a:endParaRPr lang="pt-BR" altLang="x-none" sz="1600" dirty="0" err="1">
              <a:solidFill>
                <a:srgbClr val="000000"/>
              </a:solidFill>
            </a:endParaRPr>
          </a:p>
        </p:txBody>
      </p:sp>
      <p:sp>
        <p:nvSpPr>
          <p:cNvPr id="62469" name="Rectangles 62468"/>
          <p:cNvSpPr/>
          <p:nvPr/>
        </p:nvSpPr>
        <p:spPr>
          <a:xfrm>
            <a:off x="434975" y="274638"/>
            <a:ext cx="2187575" cy="554037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2470" name="Rectangles 62469"/>
          <p:cNvSpPr/>
          <p:nvPr/>
        </p:nvSpPr>
        <p:spPr>
          <a:xfrm flipV="1">
            <a:off x="565150" y="2576513"/>
            <a:ext cx="1163638" cy="411162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2471" name="Text Box 62470"/>
          <p:cNvSpPr txBox="1"/>
          <p:nvPr/>
        </p:nvSpPr>
        <p:spPr>
          <a:xfrm>
            <a:off x="249238" y="1239838"/>
            <a:ext cx="6588125" cy="9128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 1879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Joseph Stefan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descobre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empiricamente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uma relação entre a energia ou luminosidade emitida por um Corpo Negro de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área A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e  temperatura (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), em Kelvin que é dada por</a:t>
            </a:r>
            <a:endParaRPr lang="pt-BR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62472" name="Text Box 62471"/>
          <p:cNvSpPr txBox="1"/>
          <p:nvPr/>
        </p:nvSpPr>
        <p:spPr>
          <a:xfrm>
            <a:off x="322263" y="4313238"/>
            <a:ext cx="8377237" cy="10271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Aplicando esta equação a uma situação real, uma estrela, cuja configuração geométrica é uma esfera  de raio R e área de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superfície A=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4 л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R</a:t>
            </a:r>
            <a:r>
              <a:rPr lang="pt-BR" altLang="x-none" sz="1800" baseline="50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2,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obtem-se a Lei de Stefan-Boltzmann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62473" name="Text Box 62472"/>
          <p:cNvSpPr txBox="1"/>
          <p:nvPr/>
        </p:nvSpPr>
        <p:spPr>
          <a:xfrm>
            <a:off x="550863" y="5195888"/>
            <a:ext cx="5440362" cy="5191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marL="314325" indent="-306070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314325" algn="l"/>
                <a:tab pos="762000" algn="l"/>
                <a:tab pos="1211580" algn="l"/>
                <a:tab pos="1660525" algn="l"/>
                <a:tab pos="2110105" algn="l"/>
                <a:tab pos="2559050" algn="l"/>
                <a:tab pos="3008630" algn="l"/>
                <a:tab pos="3457575" algn="l"/>
                <a:tab pos="3907155" algn="l"/>
                <a:tab pos="4356100" algn="l"/>
                <a:tab pos="4805680" algn="l"/>
                <a:tab pos="5254625" algn="l"/>
                <a:tab pos="5704205" algn="l"/>
                <a:tab pos="6153150" algn="l"/>
                <a:tab pos="6602730" algn="l"/>
                <a:tab pos="7051675" algn="l"/>
                <a:tab pos="7501255" algn="l"/>
                <a:tab pos="7950200" algn="l"/>
                <a:tab pos="8399780" algn="l"/>
                <a:tab pos="8848725" algn="l"/>
                <a:tab pos="9298305" algn="l"/>
              </a:tabLst>
            </a:pP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Lei de Stefan-Boltzmann:</a:t>
            </a:r>
            <a:r>
              <a:rPr lang="pt-BR" altLang="x-none" sz="2000" dirty="0" err="1">
                <a:solidFill>
                  <a:srgbClr val="0000FF"/>
                </a:solidFill>
                <a:latin typeface="New York" charset="0"/>
                <a:cs typeface="New York" charset="0"/>
              </a:rPr>
              <a:t> </a:t>
            </a:r>
            <a:r>
              <a:rPr lang="pt-BR" altLang="x-none" sz="2000" dirty="0" err="1">
                <a:solidFill>
                  <a:srgbClr val="0000FF"/>
                </a:solidFill>
                <a:latin typeface="Times New Roman" panose="02020603050405020304" pitchFamily="16" charset="0"/>
                <a:cs typeface="New York" charset="0"/>
              </a:rPr>
              <a:t>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L = 4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л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R</a:t>
            </a:r>
            <a:r>
              <a:rPr lang="pt-BR" altLang="x-none" sz="2000" baseline="36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2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σ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Te</a:t>
            </a:r>
            <a:r>
              <a:rPr lang="pt-BR" altLang="x-none" sz="2000" baseline="49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4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pt-BR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pic>
        <p:nvPicPr>
          <p:cNvPr id="62474" name="Picture 624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3" y="5053013"/>
            <a:ext cx="1497012" cy="164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5" name="Rectangles 62474"/>
          <p:cNvSpPr/>
          <p:nvPr/>
        </p:nvSpPr>
        <p:spPr>
          <a:xfrm>
            <a:off x="438150" y="5195888"/>
            <a:ext cx="4602163" cy="492125"/>
          </a:xfrm>
          <a:prstGeom prst="rect">
            <a:avLst/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2476" name="Text Box 62475"/>
          <p:cNvSpPr txBox="1"/>
          <p:nvPr/>
        </p:nvSpPr>
        <p:spPr>
          <a:xfrm>
            <a:off x="381000" y="5900738"/>
            <a:ext cx="6680200" cy="6794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Como as estrelas não são Corpos Negros perfeitos, a temperatura na eq. acima é definida como sendo Temperatura Efetiva (Te)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89" name="Text Box 63488"/>
          <p:cNvSpPr txBox="1"/>
          <p:nvPr/>
        </p:nvSpPr>
        <p:spPr>
          <a:xfrm>
            <a:off x="633413" y="17463"/>
            <a:ext cx="7648575" cy="8350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Aplicação na Astrofísica</a:t>
            </a:r>
            <a:endParaRPr lang="fr-FR" altLang="x-none" dirty="0" err="1">
              <a:solidFill>
                <a:srgbClr val="FF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63490" name="Picture 634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388" y="1643063"/>
            <a:ext cx="3084512" cy="2801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634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643063"/>
            <a:ext cx="3162300" cy="282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Rectangles 63491"/>
          <p:cNvSpPr/>
          <p:nvPr/>
        </p:nvSpPr>
        <p:spPr>
          <a:xfrm>
            <a:off x="4248150" y="4600575"/>
            <a:ext cx="2638425" cy="439738"/>
          </a:xfrm>
          <a:prstGeom prst="rect">
            <a:avLst/>
          </a:prstGeom>
          <a:noFill/>
          <a:ln w="9525">
            <a:noFill/>
          </a:ln>
        </p:spPr>
        <p:txBody>
          <a:bodyPr wrap="none" lIns="92160" tIns="46080" rIns="92160" bIns="46080" anchor="t" anchorCtr="0">
            <a:spAutoFit/>
          </a:bodyPr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𝜆</a:t>
            </a:r>
            <a:r>
              <a:rPr lang="pt-BR" altLang="x-none" sz="2000" baseline="-25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máx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x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T</a:t>
            </a: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= 0,290 (cm.K)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3493" name="Text Box 63492"/>
          <p:cNvSpPr txBox="1"/>
          <p:nvPr/>
        </p:nvSpPr>
        <p:spPr>
          <a:xfrm>
            <a:off x="76200" y="968375"/>
            <a:ext cx="8797925" cy="556577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   </a:t>
            </a: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Obtendo o espectro de uma estrela é possível obter sua Temperatura pela Lei de Wien</a:t>
            </a:r>
            <a:endParaRPr lang="pt-BR" altLang="x-none" sz="18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marL="309880" indent="-295275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09880" algn="l"/>
                <a:tab pos="757555" algn="l"/>
                <a:tab pos="1206500" algn="l"/>
                <a:tab pos="1656080" algn="l"/>
                <a:tab pos="2105025" algn="l"/>
                <a:tab pos="2554605" algn="l"/>
                <a:tab pos="3003550" algn="l"/>
                <a:tab pos="3453130" algn="l"/>
                <a:tab pos="3902075" algn="l"/>
                <a:tab pos="4351655" algn="l"/>
                <a:tab pos="4800600" algn="l"/>
                <a:tab pos="5250180" algn="l"/>
                <a:tab pos="5699125" algn="l"/>
                <a:tab pos="6148705" algn="l"/>
                <a:tab pos="6597650" algn="l"/>
                <a:tab pos="7047230" algn="l"/>
                <a:tab pos="7496175" algn="l"/>
                <a:tab pos="7945755" algn="l"/>
                <a:tab pos="8394700" algn="l"/>
                <a:tab pos="8844280" algn="l"/>
                <a:tab pos="9293225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3494" name="Text Box 63493"/>
          <p:cNvSpPr txBox="1"/>
          <p:nvPr/>
        </p:nvSpPr>
        <p:spPr>
          <a:xfrm>
            <a:off x="2303463" y="4319588"/>
            <a:ext cx="2808287" cy="91757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                                                   </a:t>
            </a:r>
            <a:r>
              <a:rPr lang="pt-BR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Lei de Wien →</a:t>
            </a: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18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3495" name="Rounded Rectangle 63494"/>
          <p:cNvSpPr/>
          <p:nvPr/>
        </p:nvSpPr>
        <p:spPr>
          <a:xfrm>
            <a:off x="4248150" y="4608513"/>
            <a:ext cx="2663825" cy="431800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496" name="Text Box 63495"/>
          <p:cNvSpPr txBox="1"/>
          <p:nvPr/>
        </p:nvSpPr>
        <p:spPr>
          <a:xfrm>
            <a:off x="179388" y="5981700"/>
            <a:ext cx="8604250" cy="129063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Conhecendo a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T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e sabendo a distância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(d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) de uma estrela, pode-se obter o raio ou tamanho da estrela pela aplicação da Lei de Stefan-Boltzman L = 4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л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R</a:t>
            </a:r>
            <a:r>
              <a:rPr lang="en-US" altLang="x-none" sz="1800" baseline="39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2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σ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T</a:t>
            </a:r>
            <a:r>
              <a:rPr lang="en-US" altLang="x-none" sz="1800" baseline="5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4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Noteworthy" charset="0"/>
            </a:endParaRPr>
          </a:p>
        </p:txBody>
      </p:sp>
      <p:sp>
        <p:nvSpPr>
          <p:cNvPr id="63497" name="Rounded Rectangle 63496"/>
          <p:cNvSpPr/>
          <p:nvPr/>
        </p:nvSpPr>
        <p:spPr>
          <a:xfrm>
            <a:off x="1511300" y="5507038"/>
            <a:ext cx="1081088" cy="360362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63498" name="Text Box 63497"/>
          <p:cNvSpPr txBox="1"/>
          <p:nvPr/>
        </p:nvSpPr>
        <p:spPr>
          <a:xfrm>
            <a:off x="157163" y="5184775"/>
            <a:ext cx="8697912" cy="8636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Vimos que a luminosidade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(L)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de um “corpo negro” de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área A e temperatura T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é dada pela Lei de Stefan,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L = A.σT</a:t>
            </a:r>
            <a:r>
              <a:rPr lang="pt-BR" altLang="x-none" sz="1800" b="1" baseline="48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4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pt-BR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,</a:t>
            </a:r>
            <a:r>
              <a:rPr lang="pt-BR" altLang="x-none" sz="20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r>
              <a:rPr lang="pt-BR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onde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A=4πR</a:t>
            </a:r>
            <a:r>
              <a:rPr lang="pt-BR" altLang="x-none" sz="18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2 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; σ = c</a:t>
            </a:r>
            <a:r>
              <a:rPr lang="pt-BR" altLang="x-none" sz="18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te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= 5,670 x 10</a:t>
            </a:r>
            <a:r>
              <a:rPr lang="pt-BR" altLang="x-none" sz="18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-5</a:t>
            </a:r>
            <a:r>
              <a:rPr lang="pt-BR" altLang="x-none" sz="18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(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ergs</a:t>
            </a:r>
            <a:r>
              <a:rPr lang="pt-BR" altLang="x-none" sz="16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-1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cm</a:t>
            </a:r>
            <a:r>
              <a:rPr lang="pt-BR" altLang="x-none" sz="16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-2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K</a:t>
            </a:r>
            <a:r>
              <a:rPr lang="pt-BR" altLang="x-none" sz="1600" b="1" baseline="57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-4</a:t>
            </a:r>
            <a:r>
              <a:rPr lang="pt-BR" altLang="x-none" sz="1600" b="1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</a:t>
            </a:r>
            <a:endParaRPr lang="pt-BR" altLang="x-none" sz="1600" b="1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63499" name="Rounded Rectangle 63498"/>
          <p:cNvSpPr/>
          <p:nvPr/>
        </p:nvSpPr>
        <p:spPr>
          <a:xfrm>
            <a:off x="5040313" y="6300788"/>
            <a:ext cx="1368425" cy="360362"/>
          </a:xfrm>
          <a:prstGeom prst="roundRect">
            <a:avLst>
              <a:gd name="adj" fmla="val 16667"/>
            </a:avLst>
          </a:prstGeom>
          <a:noFill/>
          <a:ln w="1908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3" name="Text Box 64512"/>
          <p:cNvSpPr txBox="1"/>
          <p:nvPr/>
        </p:nvSpPr>
        <p:spPr>
          <a:xfrm>
            <a:off x="936625" y="2519363"/>
            <a:ext cx="7426325" cy="58039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200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just" defTabSz="44958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00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cs typeface="Arial Unicode MS" charset="0"/>
            </a:endParaRPr>
          </a:p>
          <a:p>
            <a:pPr algn="ctr" defTabSz="449580" ea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dirty="0" err="1">
              <a:solidFill>
                <a:srgbClr val="FF0000"/>
              </a:solidFill>
              <a:latin typeface="Times New Roman" panose="02020603050405020304" pitchFamily="16" charset="0"/>
              <a:ea typeface="Arial Unicode MS" charset="0"/>
            </a:endParaRPr>
          </a:p>
        </p:txBody>
      </p:sp>
      <p:sp>
        <p:nvSpPr>
          <p:cNvPr id="64514" name="Text Box 64513"/>
          <p:cNvSpPr txBox="1"/>
          <p:nvPr/>
        </p:nvSpPr>
        <p:spPr>
          <a:xfrm>
            <a:off x="493713" y="2832100"/>
            <a:ext cx="7497762" cy="731838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ew York" charset="0"/>
              </a:rPr>
              <a:t>    O legado determinístico da descrição do universo é abalado..!</a:t>
            </a:r>
            <a:r>
              <a:rPr lang="en-US" altLang="x-none" sz="2200" baseline="0" dirty="0" err="1">
                <a:solidFill>
                  <a:srgbClr val="FF0000"/>
                </a:solidFill>
                <a:latin typeface="New York" charset="0"/>
                <a:cs typeface="New York" charset="0"/>
              </a:rPr>
              <a:t> </a:t>
            </a:r>
            <a:r>
              <a:rPr lang="en-US" altLang="x-none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</a:t>
            </a:r>
            <a:endParaRPr lang="en-US" altLang="x-none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  <p:sp>
        <p:nvSpPr>
          <p:cNvPr id="64515" name="Text Box 64514"/>
          <p:cNvSpPr txBox="1"/>
          <p:nvPr/>
        </p:nvSpPr>
        <p:spPr>
          <a:xfrm>
            <a:off x="547688" y="3600450"/>
            <a:ext cx="7659687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No início dos anos 1905 Einstein revoluciona a física transformando a idéia de espaço e tempo, energia e matéria. </a:t>
            </a:r>
            <a:endParaRPr lang="en-US" altLang="x-none" sz="2200" baseline="0" dirty="0" err="1">
              <a:solidFill>
                <a:srgbClr val="000000"/>
              </a:solidFill>
              <a:latin typeface="Times New Roman" panose="02020603050405020304" pitchFamily="16" charset="0"/>
              <a:cs typeface="New York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x-none" sz="2000" baseline="0" dirty="0" err="1">
              <a:solidFill>
                <a:srgbClr val="000000"/>
              </a:solidFill>
              <a:latin typeface="Times New Roman" panose="02020603050405020304" pitchFamily="16" charset="0"/>
              <a:cs typeface="New York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2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New York" charset="0"/>
              </a:rPr>
              <a:t>A visão da descrição rígida, mecânica, do universo pareceu uma ilusão e foi trocada por uma visão de leis de probabilidade e estatísticas.    </a:t>
            </a:r>
            <a:r>
              <a:rPr lang="en-US" altLang="x-none" sz="2200" baseline="0" dirty="0" err="1">
                <a:solidFill>
                  <a:srgbClr val="000000"/>
                </a:solidFill>
                <a:latin typeface="New York" charset="0"/>
                <a:cs typeface="New York" charset="0"/>
              </a:rPr>
              <a:t>   </a:t>
            </a:r>
            <a:endParaRPr lang="en-US" altLang="x-none" sz="2200" baseline="0" dirty="0" err="1">
              <a:solidFill>
                <a:srgbClr val="000000"/>
              </a:solidFill>
              <a:latin typeface="New York" charset="0"/>
              <a:ea typeface="New York" charset="0"/>
            </a:endParaRPr>
          </a:p>
        </p:txBody>
      </p:sp>
      <p:sp>
        <p:nvSpPr>
          <p:cNvPr id="64516" name="Text Box 64515"/>
          <p:cNvSpPr txBox="1"/>
          <p:nvPr/>
        </p:nvSpPr>
        <p:spPr>
          <a:xfrm>
            <a:off x="576263" y="287338"/>
            <a:ext cx="7920037" cy="22320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Nasce</a:t>
            </a: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assim a teoria considerada pelos físicos a mais sofisticada da Física  já produzida pela humanidade. A </a:t>
            </a:r>
            <a:r>
              <a:rPr lang="pt-BR" altLang="x-none" sz="22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Física Quantica</a:t>
            </a:r>
            <a:endParaRPr lang="pt-BR" altLang="x-none" sz="2200" b="1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dirty="0" err="1">
              <a:solidFill>
                <a:srgbClr val="000000"/>
              </a:solidFill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Inteiramente fundamentada em uma linguagem matemática que aliada a conceitos físicos fornece um arcabouço capaz de determinar o comportamento de </a:t>
            </a:r>
            <a:r>
              <a:rPr lang="pt-BR" altLang="x-none" sz="22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sistemas em escala atômica..</a:t>
            </a:r>
            <a:r>
              <a:rPr lang="pt-BR" altLang="x-none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.</a:t>
            </a:r>
            <a:endParaRPr lang="pt-BR" altLang="x-none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64517" name="Text Box 64516"/>
          <p:cNvSpPr txBox="1"/>
          <p:nvPr/>
        </p:nvSpPr>
        <p:spPr>
          <a:xfrm>
            <a:off x="792163" y="5838825"/>
            <a:ext cx="7535862" cy="4254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200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Mas  havia mais um problema relacionado com os espectros.........</a:t>
            </a:r>
            <a:endParaRPr lang="pt-BR" altLang="x-none" sz="2200" baseline="0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7" name="Text Box 65536"/>
          <p:cNvSpPr txBox="1"/>
          <p:nvPr/>
        </p:nvSpPr>
        <p:spPr>
          <a:xfrm>
            <a:off x="304800" y="152400"/>
            <a:ext cx="7648575" cy="6858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dirty="0" err="1">
                <a:solidFill>
                  <a:srgbClr val="0000FF"/>
                </a:solidFill>
                <a:latin typeface="PT Sans" pitchFamily="32" charset="0"/>
              </a:rPr>
              <a:t>Espectro do Sol</a:t>
            </a:r>
            <a:endParaRPr lang="fr-FR" altLang="x-none" dirty="0" err="1">
              <a:solidFill>
                <a:srgbClr val="0000FF"/>
              </a:solidFill>
              <a:latin typeface="PT Sans" pitchFamily="32" charset="0"/>
            </a:endParaRPr>
          </a:p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fr-FR" altLang="x-none" sz="1800" dirty="0" err="1">
                <a:solidFill>
                  <a:srgbClr val="000000"/>
                </a:solidFill>
                <a:latin typeface="PT Sans" pitchFamily="32" charset="0"/>
              </a:rPr>
              <a:t>...as linhas escuras</a:t>
            </a:r>
            <a:endParaRPr lang="fr-FR" altLang="x-none" sz="1800" dirty="0" err="1">
              <a:solidFill>
                <a:srgbClr val="000000"/>
              </a:solidFill>
              <a:latin typeface="PT Sans" pitchFamily="32" charset="0"/>
            </a:endParaRPr>
          </a:p>
        </p:txBody>
      </p:sp>
      <p:sp>
        <p:nvSpPr>
          <p:cNvPr id="65538" name="Text Box 65537"/>
          <p:cNvSpPr txBox="1"/>
          <p:nvPr/>
        </p:nvSpPr>
        <p:spPr>
          <a:xfrm>
            <a:off x="0" y="1438275"/>
            <a:ext cx="6781800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t" anchorCtr="0"/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Em 1814, Joseph von Fraunhofer (1787-1826)</a:t>
            </a:r>
            <a:b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</a:b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obtém o espectro do Sol. </a:t>
            </a: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pt-BR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defTabSz="449580" ea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Este espectro é composto de um contínuo </a:t>
            </a:r>
            <a:b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</a:br>
            <a:r>
              <a:rPr lang="pt-BR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 de </a:t>
            </a:r>
            <a:r>
              <a:rPr lang="pt-BR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linhas escuras. Como explica-las?</a:t>
            </a:r>
            <a:endParaRPr lang="pt-BR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65539" name="Text Box 65538"/>
          <p:cNvSpPr txBox="1"/>
          <p:nvPr/>
        </p:nvSpPr>
        <p:spPr>
          <a:xfrm>
            <a:off x="3359150" y="5781675"/>
            <a:ext cx="3036888" cy="30638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 anchorCtr="0">
            <a:spAutoFit/>
          </a:bodyPr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400" dirty="0" err="1">
                <a:solidFill>
                  <a:srgbClr val="000000"/>
                </a:solidFill>
              </a:rPr>
              <a:t>Comprimento de onda em Angstrom</a:t>
            </a:r>
            <a:endParaRPr lang="pt-BR" altLang="x-none" sz="1400" dirty="0" err="1">
              <a:solidFill>
                <a:srgbClr val="000000"/>
              </a:solidFill>
            </a:endParaRPr>
          </a:p>
        </p:txBody>
      </p:sp>
      <p:pic>
        <p:nvPicPr>
          <p:cNvPr id="65540" name="Picture 655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62350"/>
            <a:ext cx="8997950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1" name="Picture 655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142875"/>
            <a:ext cx="2660650" cy="3313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5" name="Title 21504"/>
          <p:cNvSpPr>
            <a:spLocks noGrp="1"/>
          </p:cNvSpPr>
          <p:nvPr>
            <p:ph type="title"/>
          </p:nvPr>
        </p:nvSpPr>
        <p:spPr>
          <a:xfrm>
            <a:off x="674688" y="455613"/>
            <a:ext cx="7481887" cy="457200"/>
          </a:xfrm>
        </p:spPr>
        <p:txBody>
          <a:bodyPr wrap="square" lIns="90360" tIns="45360" rIns="90360" bIns="45360" anchor="ctr" anchorCtr="0"/>
          <a:p>
            <a:pPr defTabSz="449580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/>
              <a:t>Uma curiosidade: </a:t>
            </a:r>
            <a:r>
              <a:rPr lang="en-US" altLang="x-none" sz="2400" dirty="0" err="1">
                <a:solidFill>
                  <a:srgbClr val="FF0000"/>
                </a:solidFill>
              </a:rPr>
              <a:t>ouvindo</a:t>
            </a:r>
            <a:r>
              <a:rPr lang="en-US" altLang="x-none" sz="2400" dirty="0" err="1"/>
              <a:t> o Efeito Doppler ....</a:t>
            </a:r>
            <a:endParaRPr lang="en-US" altLang="x-none" sz="2400" dirty="0" err="1"/>
          </a:p>
        </p:txBody>
      </p:sp>
      <p:sp>
        <p:nvSpPr>
          <p:cNvPr id="21506" name="Text Box 21505"/>
          <p:cNvSpPr txBox="1"/>
          <p:nvPr/>
        </p:nvSpPr>
        <p:spPr>
          <a:xfrm>
            <a:off x="234950" y="804863"/>
            <a:ext cx="850900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A compositora norte-americana </a:t>
            </a:r>
            <a:r>
              <a:rPr lang="en-US" altLang="x-none" sz="18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Adrienne Albert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,  nascida em 1941, escreveu uma peça intitulada "Efeito  Doppler", e conta como lhe surgiu a ideia: "A ideia de escrever uma peça, baseada nas constatações de um matemático austríaco que observou o aumento e a diminuição da altura do som quando a fonte e o observador se aproximavam ou se afastavam, surgiu-me durante uma viagem a Itália, ao ouvir as miríades de sirenes passando pelo meio de um trânsito tão intenso. </a:t>
            </a:r>
            <a:b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</a:b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21507" name="Text Box 21506"/>
          <p:cNvSpPr txBox="1"/>
          <p:nvPr/>
        </p:nvSpPr>
        <p:spPr>
          <a:xfrm>
            <a:off x="1058863" y="6181725"/>
            <a:ext cx="6419850" cy="4556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dirty="0" err="1">
                <a:solidFill>
                  <a:srgbClr val="CCCCFF"/>
                </a:solidFill>
                <a:hlinkClick r:id="rId1"/>
              </a:rPr>
              <a:t>https://www.youtube.com/watch?v=xqP_wYjCY_M</a:t>
            </a:r>
            <a:endParaRPr lang="pt-BR" altLang="x-none" dirty="0" err="1">
              <a:solidFill>
                <a:srgbClr val="CCCCFF"/>
              </a:solidFill>
              <a:hlinkClick r:id="rId1"/>
            </a:endParaRP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/>
          <a:srcRect b="40883"/>
          <a:stretch>
            <a:fillRect/>
          </a:stretch>
        </p:blipFill>
        <p:spPr>
          <a:xfrm>
            <a:off x="2016125" y="2808288"/>
            <a:ext cx="4641850" cy="3455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29" name="Rectangles 22528"/>
          <p:cNvSpPr/>
          <p:nvPr/>
        </p:nvSpPr>
        <p:spPr>
          <a:xfrm>
            <a:off x="-53975" y="3317875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2530" name="Rectangles 22529"/>
          <p:cNvSpPr/>
          <p:nvPr/>
        </p:nvSpPr>
        <p:spPr>
          <a:xfrm>
            <a:off x="-53975" y="3354388"/>
            <a:ext cx="9144000" cy="1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2531" name="Text Box 22530"/>
          <p:cNvSpPr txBox="1"/>
          <p:nvPr/>
        </p:nvSpPr>
        <p:spPr>
          <a:xfrm>
            <a:off x="2390775" y="4554538"/>
            <a:ext cx="3200400" cy="368300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800" dirty="0" err="1">
                <a:solidFill>
                  <a:srgbClr val="000000"/>
                </a:solidFill>
              </a:rPr>
              <a:t>Direção do movimento</a:t>
            </a:r>
            <a:endParaRPr lang="pt-BR" altLang="x-none" sz="1800" dirty="0" err="1">
              <a:solidFill>
                <a:srgbClr val="000000"/>
              </a:solidFill>
            </a:endParaRPr>
          </a:p>
        </p:txBody>
      </p:sp>
      <p:sp>
        <p:nvSpPr>
          <p:cNvPr id="22532" name="Straight Connector 22531"/>
          <p:cNvSpPr/>
          <p:nvPr/>
        </p:nvSpPr>
        <p:spPr>
          <a:xfrm>
            <a:off x="4841875" y="4705350"/>
            <a:ext cx="1323975" cy="15875"/>
          </a:xfrm>
          <a:prstGeom prst="line">
            <a:avLst/>
          </a:prstGeom>
          <a:ln w="38160" cap="flat" cmpd="sng">
            <a:solidFill>
              <a:srgbClr val="0000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22533" name="Text Box 22532"/>
          <p:cNvSpPr txBox="1"/>
          <p:nvPr/>
        </p:nvSpPr>
        <p:spPr>
          <a:xfrm>
            <a:off x="-53975" y="1236663"/>
            <a:ext cx="6858000" cy="1362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2534" name="Text Box 22533"/>
          <p:cNvSpPr txBox="1"/>
          <p:nvPr/>
        </p:nvSpPr>
        <p:spPr>
          <a:xfrm>
            <a:off x="2019300" y="6502400"/>
            <a:ext cx="5138738" cy="3365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99284C"/>
                </a:solidFill>
                <a:latin typeface="Times New Roman" panose="02020603050405020304" pitchFamily="16" charset="0"/>
              </a:rPr>
              <a:t>Ver simulação em</a:t>
            </a:r>
            <a:r>
              <a:rPr lang="pt-BR" altLang="x-none" sz="1600" dirty="0" err="1">
                <a:solidFill>
                  <a:srgbClr val="FF0000"/>
                </a:solidFill>
                <a:latin typeface="Times New Roman" panose="02020603050405020304" pitchFamily="16" charset="0"/>
              </a:rPr>
              <a:t> </a:t>
            </a:r>
            <a:r>
              <a:rPr lang="pt-BR" altLang="x-none" sz="1600" baseline="0" dirty="0" err="1">
                <a:solidFill>
                  <a:srgbClr val="800000"/>
                </a:solidFill>
                <a:latin typeface="Times New Roman" panose="02020603050405020304" pitchFamily="16" charset="0"/>
                <a:cs typeface="Arial" panose="020B0604020202020204" pitchFamily="34" charset="0"/>
              </a:rPr>
              <a:t>http://astro.unl.edu/classaction/light.html</a:t>
            </a:r>
            <a:r>
              <a:rPr lang="pt-BR" altLang="x-none" sz="1600" dirty="0" err="1">
                <a:solidFill>
                  <a:srgbClr val="800000"/>
                </a:solidFill>
                <a:latin typeface="Times New Roman" panose="02020603050405020304" pitchFamily="16" charset="0"/>
              </a:rPr>
              <a:t> </a:t>
            </a:r>
            <a:endParaRPr lang="pt-BR" altLang="x-none" sz="1600" dirty="0" err="1">
              <a:solidFill>
                <a:srgbClr val="8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2535" name="Picture 22534"/>
          <p:cNvPicPr>
            <a:picLocks noChangeAspect="1"/>
          </p:cNvPicPr>
          <p:nvPr/>
        </p:nvPicPr>
        <p:blipFill>
          <a:blip r:embed="rId1"/>
          <a:srcRect l="11650" t="11124" r="33397" b="23375"/>
          <a:stretch>
            <a:fillRect/>
          </a:stretch>
        </p:blipFill>
        <p:spPr>
          <a:xfrm>
            <a:off x="1677988" y="5770563"/>
            <a:ext cx="633412" cy="684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Text Box 22535"/>
          <p:cNvSpPr txBox="1"/>
          <p:nvPr/>
        </p:nvSpPr>
        <p:spPr>
          <a:xfrm>
            <a:off x="6376988" y="2346325"/>
            <a:ext cx="2528887" cy="24304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aproxima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aumenta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, o comprimento de onda diminui e como consequencia o som fica mais agudo. 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luz, ficaria mais azul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2537" name="Text Box 22536"/>
          <p:cNvSpPr txBox="1"/>
          <p:nvPr/>
        </p:nvSpPr>
        <p:spPr>
          <a:xfrm>
            <a:off x="7938" y="2351088"/>
            <a:ext cx="2343150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afasta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diminui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, comprimento de onda aumenta e como consequencia o som fica mais grave.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 ela ficaria mais vermelha</a:t>
            </a:r>
            <a:endParaRPr lang="en-US" altLang="x-none" sz="1600" b="1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2538" name="Text Box 22537"/>
          <p:cNvSpPr txBox="1"/>
          <p:nvPr/>
        </p:nvSpPr>
        <p:spPr>
          <a:xfrm>
            <a:off x="200025" y="768350"/>
            <a:ext cx="8559800" cy="10699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É a mudança na frequência ou no comprimento de onda, devido ao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movimento relativo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entre a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-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medido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)  e o “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observador"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0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em repouso,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linhas de biblioteca ou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de laboratório). Fenômeno que ocorre com o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som e a luz</a:t>
            </a:r>
            <a:r>
              <a:rPr lang="en-US" altLang="x-none" sz="2000" dirty="0" err="1">
                <a:solidFill>
                  <a:srgbClr val="000000"/>
                </a:solidFill>
              </a:rPr>
              <a:t>  </a:t>
            </a:r>
            <a:endParaRPr lang="en-US" altLang="x-none" sz="2000" dirty="0" err="1">
              <a:solidFill>
                <a:srgbClr val="000000"/>
              </a:solidFill>
            </a:endParaRPr>
          </a:p>
        </p:txBody>
      </p:sp>
      <p:sp>
        <p:nvSpPr>
          <p:cNvPr id="22539" name="Text Box 22538"/>
          <p:cNvSpPr txBox="1"/>
          <p:nvPr/>
        </p:nvSpPr>
        <p:spPr>
          <a:xfrm>
            <a:off x="379413" y="5734050"/>
            <a:ext cx="1860550" cy="3952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λ</a:t>
            </a:r>
            <a:r>
              <a:rPr lang="en-US" altLang="x-none" sz="16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obs</a:t>
            </a:r>
            <a:r>
              <a:rPr lang="en-US" altLang="x-none" sz="18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–</a:t>
            </a:r>
            <a:r>
              <a:rPr lang="en-US" altLang="x-none" sz="20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λ</a:t>
            </a:r>
            <a:r>
              <a:rPr lang="en-US" altLang="x-none" sz="14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0</a:t>
            </a:r>
            <a:r>
              <a:rPr lang="en-US" altLang="x-none" sz="1800" u="sng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 =</a:t>
            </a:r>
            <a:endParaRPr lang="en-US" altLang="x-none" sz="1800" baseline="0" dirty="0" err="1">
              <a:solidFill>
                <a:srgbClr val="000000"/>
              </a:solidFill>
              <a:latin typeface="Tipo de letra del sistema" charset="0"/>
              <a:ea typeface="Tipo de letra del sistema" charset="0"/>
            </a:endParaRPr>
          </a:p>
        </p:txBody>
      </p:sp>
      <p:sp>
        <p:nvSpPr>
          <p:cNvPr id="22540" name="Text Box 22539"/>
          <p:cNvSpPr txBox="1"/>
          <p:nvPr/>
        </p:nvSpPr>
        <p:spPr>
          <a:xfrm>
            <a:off x="676275" y="4960938"/>
            <a:ext cx="7670800" cy="3683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A equação que permite obter a velocidade radial (</a:t>
            </a:r>
            <a:r>
              <a:rPr lang="en-US" altLang="x-none" sz="1800" b="1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vr</a:t>
            </a: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</a:rPr>
              <a:t>) é dada por :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</a:endParaRPr>
          </a:p>
        </p:txBody>
      </p:sp>
      <p:sp>
        <p:nvSpPr>
          <p:cNvPr id="22541" name="Text Box 22540"/>
          <p:cNvSpPr txBox="1"/>
          <p:nvPr/>
        </p:nvSpPr>
        <p:spPr>
          <a:xfrm>
            <a:off x="747713" y="6129338"/>
            <a:ext cx="439737" cy="4318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λ</a:t>
            </a:r>
            <a:r>
              <a:rPr lang="en-US" altLang="x-none" sz="1600" baseline="-29000" dirty="0" err="1">
                <a:solidFill>
                  <a:srgbClr val="000000"/>
                </a:solidFill>
                <a:latin typeface="Tipo de letra del sistema" charset="0"/>
                <a:cs typeface="Tipo de letra del sistema" charset="0"/>
              </a:rPr>
              <a:t>0</a:t>
            </a:r>
            <a:endParaRPr lang="en-US" altLang="x-none" sz="1600" baseline="-29000" dirty="0" err="1">
              <a:solidFill>
                <a:srgbClr val="000000"/>
              </a:solidFill>
              <a:latin typeface="Tipo de letra del sistema" charset="0"/>
              <a:ea typeface="Tipo de letra del sistema" charset="0"/>
            </a:endParaRPr>
          </a:p>
        </p:txBody>
      </p:sp>
      <p:sp>
        <p:nvSpPr>
          <p:cNvPr id="22542" name="Rectangles 22541"/>
          <p:cNvSpPr/>
          <p:nvPr/>
        </p:nvSpPr>
        <p:spPr>
          <a:xfrm>
            <a:off x="379413" y="5645150"/>
            <a:ext cx="2749550" cy="809625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2543" name="Text Box 22542"/>
          <p:cNvSpPr txBox="1"/>
          <p:nvPr/>
        </p:nvSpPr>
        <p:spPr>
          <a:xfrm>
            <a:off x="3324225" y="5395913"/>
            <a:ext cx="5672138" cy="12255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Se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vr é positivo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, a fonte está se afastando, pois o comprimento de onda observado é maior que o de repouso.  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</a:t>
            </a:r>
            <a:r>
              <a:rPr lang="pt-BR" altLang="x-none" sz="16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 o sinal é negativo</a:t>
            </a:r>
            <a:r>
              <a:rPr lang="pt-BR" altLang="x-none" sz="16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 a fonte está se aproximando e o comprimento de onda diminui.  </a:t>
            </a:r>
            <a:endParaRPr lang="pt-BR" altLang="x-none" sz="16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pic>
        <p:nvPicPr>
          <p:cNvPr id="22544" name="Picture 22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88" y="2359025"/>
            <a:ext cx="3702050" cy="2278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5" name="Text Box 22544"/>
          <p:cNvSpPr txBox="1"/>
          <p:nvPr/>
        </p:nvSpPr>
        <p:spPr>
          <a:xfrm>
            <a:off x="2417763" y="2108200"/>
            <a:ext cx="3887787" cy="33655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ctr" defTabSz="449580" eaLnBrk="1" hangingPunct="1"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1600" dirty="0" err="1">
                <a:solidFill>
                  <a:srgbClr val="000000"/>
                </a:solidFill>
              </a:rPr>
              <a:t>Sirene de um carro de polícia</a:t>
            </a:r>
            <a:endParaRPr lang="pt-BR" altLang="x-none" sz="1600" dirty="0" err="1">
              <a:solidFill>
                <a:srgbClr val="000000"/>
              </a:solidFill>
            </a:endParaRPr>
          </a:p>
        </p:txBody>
      </p:sp>
      <p:sp>
        <p:nvSpPr>
          <p:cNvPr id="22546" name="Text Box 22545"/>
          <p:cNvSpPr txBox="1"/>
          <p:nvPr/>
        </p:nvSpPr>
        <p:spPr>
          <a:xfrm>
            <a:off x="3291205" y="311150"/>
            <a:ext cx="3131185" cy="47371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="1" baseline="0" dirty="0" err="1">
                <a:solidFill>
                  <a:srgbClr val="CCCCFF"/>
                </a:solidFill>
                <a:latin typeface="PT Sans" pitchFamily="32" charset="0"/>
                <a:cs typeface="PT Sans" pitchFamily="32" charset="0"/>
                <a:hlinkClick r:id="rId3"/>
              </a:rPr>
              <a:t>Efeito Doppler</a:t>
            </a:r>
            <a:endParaRPr lang="en-US" altLang="x-none" b="1" baseline="0" dirty="0" err="1">
              <a:solidFill>
                <a:srgbClr val="CCCCFF"/>
              </a:solidFill>
              <a:latin typeface="PT Sans" pitchFamily="32" charset="0"/>
              <a:ea typeface="PT Sans" pitchFamily="32" charset="0"/>
              <a:hlinkClick r:id="rId3"/>
            </a:endParaRPr>
          </a:p>
        </p:txBody>
      </p:sp>
      <p:pic>
        <p:nvPicPr>
          <p:cNvPr id="22547" name="Picture 22546"/>
          <p:cNvPicPr>
            <a:picLocks noChangeAspect="1"/>
          </p:cNvPicPr>
          <p:nvPr/>
        </p:nvPicPr>
        <p:blipFill>
          <a:blip r:embed="rId1"/>
          <a:srcRect l="66650" t="16437" r="4126" b="27750"/>
          <a:stretch>
            <a:fillRect/>
          </a:stretch>
        </p:blipFill>
        <p:spPr>
          <a:xfrm>
            <a:off x="2389188" y="5816600"/>
            <a:ext cx="423862" cy="55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3" name="Rectangles 23552"/>
          <p:cNvSpPr/>
          <p:nvPr/>
        </p:nvSpPr>
        <p:spPr>
          <a:xfrm>
            <a:off x="-53975" y="3317875"/>
            <a:ext cx="9144000" cy="15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3554" name="Rectangles 23553"/>
          <p:cNvSpPr/>
          <p:nvPr/>
        </p:nvSpPr>
        <p:spPr>
          <a:xfrm>
            <a:off x="-53975" y="3354388"/>
            <a:ext cx="9144000" cy="15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3555" name="Text Box 23554"/>
          <p:cNvSpPr txBox="1"/>
          <p:nvPr/>
        </p:nvSpPr>
        <p:spPr>
          <a:xfrm>
            <a:off x="-53975" y="1236663"/>
            <a:ext cx="6858000" cy="1362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3556" name="Text Box 23555"/>
          <p:cNvSpPr txBox="1"/>
          <p:nvPr/>
        </p:nvSpPr>
        <p:spPr>
          <a:xfrm>
            <a:off x="6197600" y="2670175"/>
            <a:ext cx="2528888" cy="243046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aproxima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aumenta, o comprimento de onda diminui e como consequencia o som fica mais agudo. 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l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FF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luz, ficaria mais azul</a:t>
            </a:r>
            <a:endParaRPr lang="en-US" altLang="x-none" sz="1800" dirty="0" err="1">
              <a:solidFill>
                <a:srgbClr val="0000FF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3557" name="Text Box 23556"/>
          <p:cNvSpPr txBox="1"/>
          <p:nvPr/>
        </p:nvSpPr>
        <p:spPr>
          <a:xfrm>
            <a:off x="260350" y="2746375"/>
            <a:ext cx="2343150" cy="23685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u="sng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Fonte se afasta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Frequência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ν ou f</a:t>
            </a: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) diminui, comprimento de onda aumenta e como consequencia o som fica mais grave. </a:t>
            </a:r>
            <a:endParaRPr lang="en-US" altLang="x-none" sz="1800" dirty="0" err="1">
              <a:solidFill>
                <a:srgbClr val="000000"/>
              </a:solidFill>
              <a:latin typeface="Times New Roman" panose="02020603050405020304" pitchFamily="16" charset="0"/>
              <a:cs typeface="Times New Roman" panose="02020603050405020304" pitchFamily="16" charset="0"/>
            </a:endParaRPr>
          </a:p>
          <a:p>
            <a:pPr algn="just" defTabSz="449580" eaLnBrk="1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600" b="1" dirty="0" err="1">
                <a:solidFill>
                  <a:srgbClr val="FF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No caso da luz ela ficaria mais vermelha</a:t>
            </a:r>
            <a:endParaRPr lang="en-US" altLang="x-none" sz="1600" b="1" dirty="0" err="1">
              <a:solidFill>
                <a:srgbClr val="FF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3558" name="Text Box 23557"/>
          <p:cNvSpPr txBox="1"/>
          <p:nvPr/>
        </p:nvSpPr>
        <p:spPr>
          <a:xfrm>
            <a:off x="200025" y="768350"/>
            <a:ext cx="8559800" cy="1595438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lIns="90000" tIns="46800" rIns="90000" bIns="46800" anchor="t" anchorCtr="0">
            <a:spAutoFit/>
          </a:bodyPr>
          <a:p>
            <a:pPr algn="just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Este fenômeno também ocorre com a luz......</a:t>
            </a:r>
            <a:endParaRPr lang="en-US" altLang="x-none" sz="2000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  <a:p>
            <a:pPr algn="just" defTabSz="449580" rtl="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Se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uma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 luminosa está em movimento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, ocorre uma mudança na frequência ou no comprimento de onda, devido ao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movimento relativo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entre a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fonte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-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 </a:t>
            </a:r>
            <a:r>
              <a:rPr lang="en-US" altLang="x-none" sz="2000" b="1" baseline="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medido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)  e o “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observador" </a:t>
            </a:r>
            <a:r>
              <a:rPr lang="en-US" altLang="x-none" sz="2000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(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20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0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</a:t>
            </a:r>
            <a:r>
              <a:rPr lang="en-US" altLang="x-none" sz="2000" b="1" dirty="0" err="1">
                <a:solidFill>
                  <a:srgbClr val="000000"/>
                </a:solidFill>
                <a:latin typeface="Times New Roman" panose="02020603050405020304" pitchFamily="16" charset="0"/>
              </a:rPr>
              <a:t>em repouso)</a:t>
            </a:r>
            <a:endParaRPr lang="en-US" altLang="x-none" sz="2000" b="1" dirty="0" err="1">
              <a:solidFill>
                <a:srgbClr val="000000"/>
              </a:solidFill>
              <a:latin typeface="Times New Roman" panose="02020603050405020304" pitchFamily="16" charset="0"/>
            </a:endParaRPr>
          </a:p>
        </p:txBody>
      </p:sp>
      <p:sp>
        <p:nvSpPr>
          <p:cNvPr id="23559" name="Text Box 23558"/>
          <p:cNvSpPr txBox="1"/>
          <p:nvPr/>
        </p:nvSpPr>
        <p:spPr>
          <a:xfrm>
            <a:off x="3291205" y="311150"/>
            <a:ext cx="3221990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algn="ctr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b="1" baseline="0" dirty="0" err="1">
                <a:solidFill>
                  <a:srgbClr val="CCCCFF"/>
                </a:solidFill>
                <a:latin typeface="PT Sans" pitchFamily="32" charset="0"/>
                <a:cs typeface="PT Sans" pitchFamily="32" charset="0"/>
                <a:hlinkClick r:id="rId1"/>
              </a:rPr>
              <a:t>Efeito Doppler</a:t>
            </a:r>
            <a:endParaRPr lang="en-US" altLang="x-none" b="1" baseline="0" dirty="0" err="1">
              <a:solidFill>
                <a:srgbClr val="CCCCFF"/>
              </a:solidFill>
              <a:latin typeface="PT Sans" pitchFamily="32" charset="0"/>
              <a:ea typeface="PT Sans" pitchFamily="32" charset="0"/>
              <a:hlinkClick r:id="rId1"/>
            </a:endParaRPr>
          </a:p>
        </p:txBody>
      </p:sp>
      <p:pic>
        <p:nvPicPr>
          <p:cNvPr id="23560" name="Picture 235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2430463"/>
            <a:ext cx="2735263" cy="239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3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675" y="4932363"/>
            <a:ext cx="3095625" cy="1871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Rectangles 23561"/>
          <p:cNvSpPr/>
          <p:nvPr/>
        </p:nvSpPr>
        <p:spPr>
          <a:xfrm>
            <a:off x="2952750" y="4895850"/>
            <a:ext cx="3095625" cy="1871663"/>
          </a:xfrm>
          <a:prstGeom prst="rect">
            <a:avLst/>
          </a:prstGeom>
          <a:noFill/>
          <a:ln w="284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7" name="Title 24576"/>
          <p:cNvSpPr>
            <a:spLocks noGrp="1"/>
          </p:cNvSpPr>
          <p:nvPr>
            <p:ph type="title"/>
          </p:nvPr>
        </p:nvSpPr>
        <p:spPr>
          <a:xfrm>
            <a:off x="674688" y="80963"/>
            <a:ext cx="7620000" cy="806450"/>
          </a:xfrm>
        </p:spPr>
        <p:txBody>
          <a:bodyPr wrap="square" lIns="90360" tIns="45360" rIns="90360" bIns="45360" anchor="ctr" anchorCtr="0"/>
          <a:p>
            <a:pPr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2400" dirty="0" err="1">
                <a:solidFill>
                  <a:srgbClr val="0000FF"/>
                </a:solidFill>
              </a:rPr>
              <a:t>...e como identificar este fenômeno na Astrofísica?</a:t>
            </a:r>
            <a:endParaRPr lang="en-US" altLang="x-none" sz="2400" dirty="0" err="1">
              <a:solidFill>
                <a:srgbClr val="0000FF"/>
              </a:solidFill>
            </a:endParaRPr>
          </a:p>
        </p:txBody>
      </p:sp>
      <p:pic>
        <p:nvPicPr>
          <p:cNvPr id="24578" name="Picture 245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4313" y="3667125"/>
            <a:ext cx="3224212" cy="284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24578"/>
          <p:cNvSpPr txBox="1"/>
          <p:nvPr/>
        </p:nvSpPr>
        <p:spPr>
          <a:xfrm>
            <a:off x="6122988" y="4568825"/>
            <a:ext cx="1889125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1800" baseline="-3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0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em repouso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4580" name="Text Box 24579"/>
          <p:cNvSpPr txBox="1"/>
          <p:nvPr/>
        </p:nvSpPr>
        <p:spPr>
          <a:xfrm>
            <a:off x="6207125" y="5302250"/>
            <a:ext cx="1441450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2000" b="1" baseline="0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&gt;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𝜆</a:t>
            </a:r>
            <a:r>
              <a:rPr lang="en-US" altLang="x-none" sz="16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24581" name="Text Box 24580"/>
          <p:cNvSpPr txBox="1"/>
          <p:nvPr/>
        </p:nvSpPr>
        <p:spPr>
          <a:xfrm>
            <a:off x="6194425" y="5986463"/>
            <a:ext cx="1323975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FF0000"/>
                </a:solidFill>
                <a:latin typeface="Times New Roman" panose="02020603050405020304" pitchFamily="16" charset="0"/>
                <a:cs typeface="Noteworthy" charset="0"/>
              </a:rPr>
              <a:t>&lt;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𝜆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pic>
        <p:nvPicPr>
          <p:cNvPr id="24582" name="Picture 245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936625"/>
            <a:ext cx="5759450" cy="2411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5601" name="Picture 25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288" y="325438"/>
            <a:ext cx="3224212" cy="2843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2" name="Title 25601"/>
          <p:cNvSpPr>
            <a:spLocks noGrp="1"/>
          </p:cNvSpPr>
          <p:nvPr>
            <p:ph type="title"/>
          </p:nvPr>
        </p:nvSpPr>
        <p:spPr>
          <a:xfrm>
            <a:off x="384175" y="3154363"/>
            <a:ext cx="8229600" cy="1462087"/>
          </a:xfrm>
        </p:spPr>
        <p:txBody>
          <a:bodyPr wrap="square" lIns="90360" tIns="45360" rIns="90360" bIns="45360" anchor="ctr" anchorCtr="0"/>
          <a:p>
            <a:pPr algn="just" defTabSz="449580" eaLnBrk="1"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/>
              <a:t>Quando a fonte de luz está parada as linhas escuras que se superpõem ao espectro contínuo se localizam em uma posição fixa e bem determinada, catalogadas e identificadas gerando o que chamamos de biblioteca de espectros. O Comprimento de Onda e, consequentemente, a Frequência das linhas escuras que aparecem são representadas em repouso - caso B</a:t>
            </a:r>
            <a:endParaRPr lang="en-US" altLang="x-none" sz="1800" dirty="0" err="1"/>
          </a:p>
        </p:txBody>
      </p:sp>
      <p:sp>
        <p:nvSpPr>
          <p:cNvPr id="25603" name="Text Box 25602"/>
          <p:cNvSpPr txBox="1"/>
          <p:nvPr/>
        </p:nvSpPr>
        <p:spPr>
          <a:xfrm>
            <a:off x="374650" y="4645025"/>
            <a:ext cx="82296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Se o </a:t>
            </a:r>
            <a:r>
              <a:rPr lang="en-US" altLang="x-none" sz="1800" baseline="0" dirty="0" err="1">
                <a:solidFill>
                  <a:srgbClr val="FF0000"/>
                </a:solidFill>
                <a:latin typeface="New York" charset="0"/>
                <a:cs typeface="ヒラギノ角ゴ Pro W3" charset="0"/>
              </a:rPr>
              <a:t>padrão de linhas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está deslocado para a região vermelha do espectro, a fonte está se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afastando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, por que o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comprimento de onda está aumentado e a frequência diminuindo em relação ao observador 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- caso C -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“red-shift"</a:t>
            </a:r>
            <a:endParaRPr lang="en-US" altLang="x-none" sz="1800" b="1" baseline="0" dirty="0" err="1">
              <a:solidFill>
                <a:srgbClr val="000000"/>
              </a:solidFill>
              <a:latin typeface="New York" charset="0"/>
              <a:ea typeface="ヒラギノ角ゴ Pro W3" charset="0"/>
            </a:endParaRPr>
          </a:p>
        </p:txBody>
      </p:sp>
      <p:sp>
        <p:nvSpPr>
          <p:cNvPr id="25604" name="Text Box 25603"/>
          <p:cNvSpPr txBox="1"/>
          <p:nvPr/>
        </p:nvSpPr>
        <p:spPr>
          <a:xfrm>
            <a:off x="352425" y="5613400"/>
            <a:ext cx="82296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0360" tIns="45360" rIns="90360" bIns="45360" anchor="ctr" anchorCtr="0"/>
          <a:p>
            <a:pPr algn="just" defTabSz="449580"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Se o </a:t>
            </a:r>
            <a:r>
              <a:rPr lang="en-US" altLang="x-none" sz="1800" baseline="0" dirty="0" err="1">
                <a:solidFill>
                  <a:srgbClr val="FF0000"/>
                </a:solidFill>
                <a:latin typeface="New York" charset="0"/>
                <a:cs typeface="ヒラギノ角ゴ Pro W3" charset="0"/>
              </a:rPr>
              <a:t>padrão de linhas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está deslocado para a região azul  do espectro, a fonte está se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aproximando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, por que o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comprimento de onda está diminuindo e a frequência aumentando</a:t>
            </a:r>
            <a:r>
              <a:rPr lang="en-US" altLang="x-none" sz="1800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– caso D-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ew York" charset="0"/>
                <a:cs typeface="ヒラギノ角ゴ Pro W3" charset="0"/>
              </a:rPr>
              <a:t> “blue-shift"</a:t>
            </a:r>
            <a:endParaRPr lang="en-US" altLang="x-none" sz="1800" b="1" baseline="0" dirty="0" err="1">
              <a:solidFill>
                <a:srgbClr val="000000"/>
              </a:solidFill>
              <a:latin typeface="New York" charset="0"/>
              <a:ea typeface="ヒラギノ角ゴ Pro W3" charset="0"/>
            </a:endParaRPr>
          </a:p>
        </p:txBody>
      </p:sp>
      <p:sp>
        <p:nvSpPr>
          <p:cNvPr id="25605" name="Text Box 25604"/>
          <p:cNvSpPr txBox="1"/>
          <p:nvPr/>
        </p:nvSpPr>
        <p:spPr>
          <a:xfrm>
            <a:off x="3851275" y="1246188"/>
            <a:ext cx="1889125" cy="4762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λ</a:t>
            </a:r>
            <a:r>
              <a:rPr lang="en-US" altLang="x-none" sz="1800" baseline="-3200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0 </a:t>
            </a:r>
            <a:r>
              <a:rPr lang="en-US" altLang="x-none" sz="1800" baseline="0" dirty="0" err="1">
                <a:solidFill>
                  <a:srgbClr val="000000"/>
                </a:solidFill>
                <a:latin typeface="Times New Roman" panose="02020603050405020304" pitchFamily="16" charset="0"/>
                <a:cs typeface="Times New Roman" panose="02020603050405020304" pitchFamily="16" charset="0"/>
              </a:rPr>
              <a:t>- repouso</a:t>
            </a:r>
            <a:endParaRPr lang="en-US" altLang="x-none" sz="1800" baseline="0" dirty="0" err="1">
              <a:solidFill>
                <a:srgbClr val="000000"/>
              </a:solidFill>
              <a:latin typeface="Times New Roman" panose="02020603050405020304" pitchFamily="16" charset="0"/>
              <a:ea typeface="Times New Roman" panose="02020603050405020304" pitchFamily="16" charset="0"/>
            </a:endParaRPr>
          </a:p>
        </p:txBody>
      </p:sp>
      <p:sp>
        <p:nvSpPr>
          <p:cNvPr id="25606" name="Text Box 25605"/>
          <p:cNvSpPr txBox="1"/>
          <p:nvPr/>
        </p:nvSpPr>
        <p:spPr>
          <a:xfrm>
            <a:off x="3833813" y="1962150"/>
            <a:ext cx="1441450" cy="430213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&gt;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𝜆</a:t>
            </a:r>
            <a:r>
              <a:rPr lang="en-US" altLang="x-none" sz="16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 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sp>
        <p:nvSpPr>
          <p:cNvPr id="25607" name="Text Box 25606"/>
          <p:cNvSpPr txBox="1"/>
          <p:nvPr/>
        </p:nvSpPr>
        <p:spPr>
          <a:xfrm>
            <a:off x="3781425" y="2563813"/>
            <a:ext cx="1323975" cy="430212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 anchor="t" anchorCtr="0"/>
          <a:p>
            <a:pPr defTabSz="449580" eaLnBrk="1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(𝜆</a:t>
            </a:r>
            <a:r>
              <a:rPr lang="en-US" altLang="x-none" sz="1800" b="1" baseline="-33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obs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 </a:t>
            </a:r>
            <a:r>
              <a:rPr lang="en-US" altLang="x-none" sz="1800" b="1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&lt; 𝜆</a:t>
            </a:r>
            <a:r>
              <a:rPr lang="en-US" altLang="x-none" sz="1800" b="1" baseline="-25000" dirty="0" err="1">
                <a:solidFill>
                  <a:srgbClr val="000000"/>
                </a:solidFill>
                <a:latin typeface="Times New Roman" panose="02020603050405020304" pitchFamily="16" charset="0"/>
                <a:cs typeface="Noteworthy" charset="0"/>
              </a:rPr>
              <a:t>0</a:t>
            </a:r>
            <a:r>
              <a:rPr lang="en-US" altLang="x-none" sz="1800" b="1" baseline="0" dirty="0" err="1">
                <a:solidFill>
                  <a:srgbClr val="000000"/>
                </a:solidFill>
                <a:latin typeface="Noteworthy" charset="0"/>
                <a:cs typeface="Noteworthy" charset="0"/>
              </a:rPr>
              <a:t>)</a:t>
            </a:r>
            <a:endParaRPr lang="en-US" altLang="x-none" sz="1800" b="1" baseline="0" dirty="0" err="1">
              <a:solidFill>
                <a:srgbClr val="000000"/>
              </a:solidFill>
              <a:latin typeface="Noteworthy" charset="0"/>
              <a:ea typeface="Noteworthy" charset="0"/>
            </a:endParaRPr>
          </a:p>
        </p:txBody>
      </p:sp>
      <p:pic>
        <p:nvPicPr>
          <p:cNvPr id="25608" name="Picture 25607"/>
          <p:cNvPicPr>
            <a:picLocks noChangeAspect="1"/>
          </p:cNvPicPr>
          <p:nvPr/>
        </p:nvPicPr>
        <p:blipFill>
          <a:blip r:embed="rId2"/>
          <a:srcRect l="8887" t="6815" r="2219" b="11360"/>
          <a:stretch>
            <a:fillRect/>
          </a:stretch>
        </p:blipFill>
        <p:spPr>
          <a:xfrm>
            <a:off x="5292725" y="179388"/>
            <a:ext cx="3455988" cy="302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New York"/>
        <a:ea typeface="ヒラギノ角ゴ Pro W3"/>
        <a:cs typeface=""/>
      </a:majorFont>
      <a:minorFont>
        <a:latin typeface="New York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23982</Words>
  <Application>WPS Presentation</Application>
  <PresentationFormat/>
  <Paragraphs>650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15</vt:i4>
      </vt:variant>
      <vt:variant>
        <vt:lpstr>幻灯片标题</vt:lpstr>
      </vt:variant>
      <vt:variant>
        <vt:i4>47</vt:i4>
      </vt:variant>
    </vt:vector>
  </HeadingPairs>
  <TitlesOfParts>
    <vt:vector size="78" baseType="lpstr">
      <vt:lpstr>Arial</vt:lpstr>
      <vt:lpstr>SimSun</vt:lpstr>
      <vt:lpstr>Wingdings</vt:lpstr>
      <vt:lpstr>Times New Roman</vt:lpstr>
      <vt:lpstr>New York</vt:lpstr>
      <vt:lpstr>Quicksand Light</vt:lpstr>
      <vt:lpstr>ヒラギノ角ゴ Pro W3</vt:lpstr>
      <vt:lpstr>Arial Unicode MS</vt:lpstr>
      <vt:lpstr>PT Sans</vt:lpstr>
      <vt:lpstr>Noteworthy</vt:lpstr>
      <vt:lpstr>Tipo de letra del sistema</vt:lpstr>
      <vt:lpstr>Microsoft YaHei</vt:lpstr>
      <vt:lpstr>Droid Sans Fallback</vt:lpstr>
      <vt:lpstr>BatangChe</vt:lpstr>
      <vt:lpstr>DejaVu Math TeX Gyre</vt:lpstr>
      <vt:lpstr>OpenSymbol</vt:lpstr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>Evolução da Astronomia Moderna - 2  </vt:lpstr>
      <vt:lpstr>PowerPoint 演示文稿</vt:lpstr>
      <vt:lpstr>PowerPoint 演示文稿</vt:lpstr>
      <vt:lpstr>PowerPoint 演示文稿</vt:lpstr>
      <vt:lpstr>Uma curiosidade: ouvindo o Efeito Doppler ....</vt:lpstr>
      <vt:lpstr>PowerPoint 演示文稿</vt:lpstr>
      <vt:lpstr>PowerPoint 演示文稿</vt:lpstr>
      <vt:lpstr>...e como identificar este fenômeno na Astrofísica?</vt:lpstr>
      <vt:lpstr>Quando a fonte de luz está parada as linhas escuras que se superpõem ao espectro contínuo se localizam em uma posição fixa e bem determinada, catalogadas e identificadas gerando o que chamamos de biblioteca de espectros. O Comprimento de Onda e, consequentemente, a Frequência das linhas escuras que aparecem são representadas em repouso - caso B</vt:lpstr>
      <vt:lpstr>PowerPoint 演示文稿</vt:lpstr>
      <vt:lpstr>Mas a luz também tem propriedades de partícula...  Esta visão se desenvolve no início do século XX, dentro do Cenário de Construção da Física Quântica...   Como chegou-se a esta conclusão?</vt:lpstr>
      <vt:lpstr>PowerPoint 演示文稿</vt:lpstr>
      <vt:lpstr>PowerPoint 演示文稿</vt:lpstr>
      <vt:lpstr>PowerPoint 演示文稿</vt:lpstr>
      <vt:lpstr>PowerPoint 演示文稿</vt:lpstr>
      <vt:lpstr>Dualidade Onda-Partícula</vt:lpstr>
      <vt:lpstr>PowerPoint 演示文稿</vt:lpstr>
      <vt:lpstr>Em Dezembro de 2015, no Ano Internacional da Luz, publica-se um artigo que resume a história sobre o conceito do fóton ao longo do século XX.    Revista Brasileira de Ensino de Física, v. 37, n. 4, 4204 (2015) www.sbfisica.org.br</vt:lpstr>
      <vt:lpstr>Natureza da luz ....200 anos para responder a estas perguntas....  Experimentos realizados mostram evidências de natureza corpuscular e ondulatória</vt:lpstr>
      <vt:lpstr>PowerPoint 演示文稿</vt:lpstr>
      <vt:lpstr> Síntese - Ondas e Partículas    </vt:lpstr>
      <vt:lpstr>Ainda restaria a explicação da natureza da formação do Arco-Iris... do que chamamos técnicamente de Radiação Contínua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Corpo Negro</vt:lpstr>
      <vt:lpstr>PowerPoint 演示文稿</vt:lpstr>
      <vt:lpstr>PowerPoint 演示文稿</vt:lpstr>
      <vt:lpstr>Isto significa que todo Corpo Negro vai sempre parecer negro...?</vt:lpstr>
      <vt:lpstr>Propriedades da Radiação Térmica</vt:lpstr>
      <vt:lpstr>PowerPoint 演示文稿</vt:lpstr>
      <vt:lpstr>O comportamento destas curvas semi-empírica pode ser representado por uma expressão geral ?</vt:lpstr>
      <vt:lpstr>Desfecho de uma Era de Ouro</vt:lpstr>
      <vt:lpstr>PowerPoint 演示文稿</vt:lpstr>
      <vt:lpstr>Ajustes Matemáticos ao Comportamento Observado  das Curvas de Corpo Negro </vt:lpstr>
      <vt:lpstr>PowerPoint 演示文稿</vt:lpstr>
      <vt:lpstr>PowerPoint 演示文稿</vt:lpstr>
      <vt:lpstr>PowerPoint 演示文稿</vt:lpstr>
      <vt:lpstr>As ondas eletromagnéticas estacionárias não podem adquirir qualquer quantidade de energia arbitrária, devem ter apenas valores de energia específica permitidas que sejam  multiplos inteiros de uma energia de onda mínima -   “Quantum de Energia"  → E=h𝝼                          ...funcionou...!!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Radiação 1</dc:title>
  <dc:creator>Gastão B Lima Neto</dc:creator>
  <cp:lastModifiedBy>Sandra</cp:lastModifiedBy>
  <cp:revision>515</cp:revision>
  <cp:lastPrinted>2025-09-22T19:03:32Z</cp:lastPrinted>
  <dcterms:created xsi:type="dcterms:W3CDTF">2025-09-22T19:03:32Z</dcterms:created>
  <dcterms:modified xsi:type="dcterms:W3CDTF">2025-09-22T19:03:32Z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1033-11.1.0.11723</vt:lpwstr>
  </property>
</Properties>
</file>