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</p:sldIdLst>
  <p:sldSz cx="8996680" cy="6840855"/>
  <p:notesSz cx="6858000" cy="914400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Rounded Rectangle 307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3074" name="Rounded Rectangle 307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5" name="Rounded Rectangle 307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6" name="Rounded Rectangle 307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7" name="Rounded Rectangle 307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8" name="Rounded Rectangle 307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9" name="Rounded Rectangle 307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0" name="Rounded Rectangle 307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1" name="Rounded Rectangle 308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2" name="Rounded Rectangle 308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3" name="Rounded Rectangle 308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4" name="Rounded Rectangle 308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5" name="Rounded Rectangle 308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6" name="Rounded Rectangle 308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7" name="Rounded Rectangle 308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8" name="Rounded Rectangle 308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89" name="Rounded Rectangle 308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0" name="Rounded Rectangle 308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1" name="Rounded Rectangle 309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2" name="Rounded Rectangle 309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3" name="Rounded Rectangle 309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4" name="Rounded Rectangle 309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5" name="Rounded Rectangle 309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6" name="Rounded Rectangle 309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7" name="Rounded Rectangle 309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8" name="Rounded Rectangle 309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99" name="Rounded Rectangle 309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0" name="Rounded Rectangle 309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1" name="Rounded Rectangle 310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2" name="Rounded Rectangle 310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3" name="Rounded Rectangle 310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4" name="Rounded Rectangle 310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5" name="Rounded Rectangle 310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6" name="Rounded Rectangle 310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7" name="Rounded Rectangle 310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8" name="Rounded Rectangle 310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09" name="Rounded Rectangle 310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0" name="Rounded Rectangle 310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1" name="Rounded Rectangle 31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2" name="Rounded Rectangle 311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3" name="Rounded Rectangle 311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4" name="Rounded Rectangle 311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5" name="Rounded Rectangle 311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6" name="Text Box 3115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7" name="Text Box 3116"/>
          <p:cNvSpPr txBox="1"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18" name="Slide Image Placeholder 3117"/>
          <p:cNvSpPr>
            <a:spLocks noGrp="1"/>
          </p:cNvSpPr>
          <p:nvPr>
            <p:ph type="sldImg"/>
          </p:nvPr>
        </p:nvSpPr>
        <p:spPr>
          <a:xfrm>
            <a:off x="1173163" y="685800"/>
            <a:ext cx="4443412" cy="336073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</a:p>
        </p:txBody>
      </p:sp>
      <p:sp>
        <p:nvSpPr>
          <p:cNvPr id="3119" name="Text Placeholder 3118"/>
          <p:cNvSpPr>
            <a:spLocks noGrp="1"/>
          </p:cNvSpPr>
          <p:nvPr>
            <p:ph type="body"/>
          </p:nvPr>
        </p:nvSpPr>
        <p:spPr>
          <a:xfrm>
            <a:off x="914400" y="4343400"/>
            <a:ext cx="4960938" cy="40465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3120" name="Text Box 3119"/>
          <p:cNvSpPr txBox="1"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21" name="Slide Number Placeholder 3120"/>
          <p:cNvSpPr>
            <a:spLocks noGrp="1"/>
          </p:cNvSpPr>
          <p:nvPr>
            <p:ph type="sldNum"/>
          </p:nvPr>
        </p:nvSpPr>
        <p:spPr>
          <a:xfrm>
            <a:off x="3886200" y="8686800"/>
            <a:ext cx="2903538" cy="3889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46081" name="Slide Image Placeholder 4608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082" name="Text Placeholder 4608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5297" name="Slide Image Placeholder 55296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298" name="Text Placeholder 55297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6321" name="Slide Image Placeholder 5632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6322" name="Text Placeholder 5632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7345" name="Slide Image Placeholder 5734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346" name="Text Placeholder 5734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8369" name="Slide Image Placeholder 58368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0" name="Text Placeholder 58369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9393" name="Slide Image Placeholder 59392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4" name="Text Placeholder 59393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0417" name="Slide Image Placeholder 60416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418" name="Text Placeholder 60417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1441" name="Slide Image Placeholder 6144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42" name="Text Placeholder 6144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2465" name="Slide Image Placeholder 6246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6" name="Text Placeholder 6246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4513" name="Text Box 6451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4514" name="Slide Image Placeholder 64513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5" name="Text Placeholder 6451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47105" name="Slide Image Placeholder 4710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7106" name="Text Placeholder 4710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5537" name="Text Box 6553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5538" name="Slide Image Placeholder 65537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9" name="Text Placeholder 6553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6561" name="Text Box 665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6562" name="Slide Image Placeholder 66561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3" name="Text Placeholder 665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7585" name="Slide Image Placeholder 6758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6" name="Text Placeholder 6758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8609" name="Text Box 6860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8610" name="Slide Image Placeholder 68609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1" name="Text Placeholder 6861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9633" name="Text Box 6963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9634" name="Slide Image Placeholder 69633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5" name="Text Placeholder 6963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0657" name="Text Box 7065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0658" name="Slide Image Placeholder 70657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659" name="Text Placeholder 7065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1681" name="Slide Image Placeholder 71680"/>
          <p:cNvSpPr txBox="1"/>
          <p:nvPr>
            <p:ph type="sldImg"/>
          </p:nvPr>
        </p:nvSpPr>
        <p:spPr>
          <a:xfrm>
            <a:off x="1173163" y="685800"/>
            <a:ext cx="4445000" cy="33623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682" name="Text Placeholder 71681"/>
          <p:cNvSpPr txBox="1"/>
          <p:nvPr>
            <p:ph type="body" idx="1"/>
          </p:nvPr>
        </p:nvSpPr>
        <p:spPr>
          <a:xfrm>
            <a:off x="914400" y="4343400"/>
            <a:ext cx="4962525" cy="40481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2705" name="Text Box 7270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2706" name="Slide Image Placeholder 72705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7" name="Text Placeholder 7270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3729" name="Text Box 7372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3730" name="Slide Image Placeholder 73729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731" name="Text Placeholder 7373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4753" name="Slide Image Placeholder 74752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4754" name="Text Placeholder 74753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48129" name="Slide Image Placeholder 48128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8130" name="Text Placeholder 48129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5777" name="Slide Image Placeholder 75776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5778" name="Text Placeholder 75777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6801" name="Slide Image Placeholder 7680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6802" name="Text Placeholder 7680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7825" name="Slide Image Placeholder 7782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7826" name="Text Placeholder 7782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8849" name="Text Box 7884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>
                <a:solidFill>
                  <a:srgbClr val="000000"/>
                </a:solidFill>
              </a:rPr>
            </a:fld>
            <a:endParaRPr lang="fr-FR" altLang="x-none" sz="1200" dirty="0" err="1">
              <a:solidFill>
                <a:srgbClr val="000000"/>
              </a:solidFill>
            </a:endParaRPr>
          </a:p>
        </p:txBody>
      </p:sp>
      <p:sp>
        <p:nvSpPr>
          <p:cNvPr id="78850" name="Slide Image Placeholder 78849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1" name="Text Placeholder 7885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0897" name="Slide Image Placeholder 80896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898" name="Text Placeholder 80897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1921" name="Slide Image Placeholder 8192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2" name="Text Placeholder 8192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2945" name="Slide Image Placeholder 8294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946" name="Text Placeholder 8294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49153" name="Slide Image Placeholder 49152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9154" name="Text Placeholder 49153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0177" name="Slide Image Placeholder 50176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0178" name="Text Placeholder 50177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1201" name="Slide Image Placeholder 51200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02" name="Text Placeholder 51201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2225" name="Slide Image Placeholder 52224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2226" name="Text Placeholder 52225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3249" name="Slide Image Placeholder 53248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3250" name="Text Placeholder 53249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4273" name="Slide Image Placeholder 54272"/>
          <p:cNvSpPr txBox="1"/>
          <p:nvPr>
            <p:ph type="sldImg"/>
          </p:nvPr>
        </p:nvSpPr>
        <p:spPr>
          <a:xfrm>
            <a:off x="1173163" y="685800"/>
            <a:ext cx="4446587" cy="3363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4274" name="Text Placeholder 54273"/>
          <p:cNvSpPr txBox="1"/>
          <p:nvPr>
            <p:ph type="body" idx="1"/>
          </p:nvPr>
        </p:nvSpPr>
        <p:spPr>
          <a:xfrm>
            <a:off x="914400" y="4343400"/>
            <a:ext cx="4964113" cy="4049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1113" y="1588"/>
            <a:ext cx="1895475" cy="5938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1588"/>
            <a:ext cx="5576542" cy="5938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775805" cy="6588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720" y="1676400"/>
            <a:ext cx="3775805" cy="6588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844" y="228600"/>
            <a:ext cx="2021681" cy="8035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47845" cy="8035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15131" cy="3963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457" y="1976438"/>
            <a:ext cx="3715131" cy="3963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674688" y="1588"/>
            <a:ext cx="758190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581900" cy="39639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Text Box 1026"/>
          <p:cNvSpPr txBox="1"/>
          <p:nvPr/>
        </p:nvSpPr>
        <p:spPr>
          <a:xfrm>
            <a:off x="674688" y="6230938"/>
            <a:ext cx="1874837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8" name="Text Box 1027"/>
          <p:cNvSpPr txBox="1"/>
          <p:nvPr/>
        </p:nvSpPr>
        <p:spPr>
          <a:xfrm>
            <a:off x="3074988" y="6230938"/>
            <a:ext cx="284797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06575" cy="5762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>
              <a:buFontTx/>
              <a:defRPr/>
            </a:lvl1pPr>
          </a:lstStyle>
          <a:p>
            <a:pPr lvl="0" defTabSz="449580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A0DB2DC-4C9A-4742-B13C-FB6460FD3503}" type="slidenum">
              <a:rPr lang="fr-FR" altLang="x-none" dirty="0" err="1"/>
            </a:fld>
            <a:endParaRPr lang="fr-F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86725" cy="107473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7705725" cy="6588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Text Box 2050"/>
          <p:cNvSpPr txBox="1"/>
          <p:nvPr/>
        </p:nvSpPr>
        <p:spPr>
          <a:xfrm>
            <a:off x="-11799887" y="-11798300"/>
            <a:ext cx="11801475" cy="11798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2" name="Text Box 2051"/>
          <p:cNvSpPr txBox="1"/>
          <p:nvPr/>
        </p:nvSpPr>
        <p:spPr>
          <a:xfrm>
            <a:off x="-11799887" y="-11798300"/>
            <a:ext cx="11801475" cy="11798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-11799887" y="-11798300"/>
            <a:ext cx="11733212" cy="117316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lstStyle>
            <a:lvl1pPr>
              <a:buFontTx/>
              <a:defRPr sz="1800">
                <a:solidFill>
                  <a:srgbClr val="000000"/>
                </a:solidFill>
                <a:latin typeface="Tahoma" pitchFamily="32" charset="0"/>
              </a:defRPr>
            </a:lvl1pPr>
          </a:lstStyle>
          <a:p>
            <a:pPr lvl="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lvl="0" indent="0" algn="l" defTabSz="449580" rtl="0" eaLnBrk="1" fontAlgn="base" latinLnBrk="0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l" defTabSz="449580" rtl="0" eaLnBrk="1" fontAlgn="base" latinLnBrk="0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j-cs"/>
        </a:defRPr>
      </a:lvl2pPr>
      <a:lvl3pPr marL="1143000" lvl="2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j-cs"/>
        </a:defRPr>
      </a:lvl3pPr>
      <a:lvl4pPr marL="1600200" lvl="3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j-cs"/>
        </a:defRPr>
      </a:lvl4pPr>
      <a:lvl5pPr marL="2057400" lvl="4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101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Tahoma" pitchFamily="32" charset="0"/>
          <a:ea typeface="Arial Unicode MS" charset="0"/>
          <a:cs typeface="+mn-cs"/>
        </a:defRPr>
      </a:lvl9pPr>
    </p:bodyStyle>
    <p:otherStyle>
      <a:lvl1pPr marL="0" lvl="0" indent="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hyperlink" Target="http://astroweb.iag.usp.br/~aga21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21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1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674688" y="438150"/>
            <a:ext cx="7585075" cy="769938"/>
          </a:xfrm>
        </p:spPr>
        <p:txBody>
          <a:bodyPr wrap="square" lIns="90360" tIns="45360" rIns="90360" bIns="4536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3200" kern="1200" baseline="0" dirty="0" err="1">
                <a:latin typeface="New York" charset="0"/>
                <a:ea typeface="ヒラギノ角ゴ Pro W3" charset="0"/>
              </a:rPr>
              <a:t>  Distâncias Astronômicas-1</a:t>
            </a:r>
            <a:endParaRPr lang="en-US" altLang="x-none" sz="3200" kern="1200" baseline="0" dirty="0" err="1">
              <a:latin typeface="New York" charset="0"/>
              <a:ea typeface="ヒラギノ角ゴ Pro W3" charset="0"/>
            </a:endParaRPr>
          </a:p>
        </p:txBody>
      </p:sp>
      <p:sp>
        <p:nvSpPr>
          <p:cNvPr id="4098" name="Subtitle 4097"/>
          <p:cNvSpPr>
            <a:spLocks noGrp="1"/>
          </p:cNvSpPr>
          <p:nvPr>
            <p:ph type="subTitle" idx="1"/>
          </p:nvPr>
        </p:nvSpPr>
        <p:spPr>
          <a:xfrm>
            <a:off x="674688" y="1544638"/>
            <a:ext cx="7585075" cy="3967162"/>
          </a:xfrm>
        </p:spPr>
        <p:txBody>
          <a:bodyPr wrap="square" lIns="0" tIns="0" rIns="0" bIns="0" anchor="ctr" anchorCtr="0"/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  <a:cs typeface="New York" charset="0"/>
              </a:rPr>
              <a:t>A Importância da Informação da Distância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  <a:cs typeface="New York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Escalas de Distâncias do Universo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Estimativas de Distância em Pequena Escala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latin typeface="Times New Roman" panose="02020603050405020304" pitchFamily="16" charset="0"/>
                <a:ea typeface="ヒラギノ角ゴ Pro W3" charset="0"/>
              </a:rPr>
              <a:t>...os métodos abaixo serão apresentados no avanço do curso...</a:t>
            </a:r>
            <a:endParaRPr lang="en-US" altLang="x-none" sz="22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Método da Paralaxe Trigonométrica 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Método da Vela Padrão</a:t>
            </a: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40995" defTabSz="449580"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endParaRPr lang="en-US" altLang="x-none" sz="22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4099" name="Text Box 4098"/>
          <p:cNvSpPr txBox="1"/>
          <p:nvPr/>
        </p:nvSpPr>
        <p:spPr>
          <a:xfrm>
            <a:off x="6170613" y="6191250"/>
            <a:ext cx="2397125" cy="5762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431800" indent="-293370" defTabSz="449580">
              <a:lnSpc>
                <a:spcPct val="133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Sandra dos Anjos</a:t>
            </a:r>
            <a:endParaRPr lang="en-US" altLang="x-none" sz="22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100" name="Text Box 4099"/>
          <p:cNvSpPr txBox="1"/>
          <p:nvPr/>
        </p:nvSpPr>
        <p:spPr>
          <a:xfrm>
            <a:off x="2298700" y="5843588"/>
            <a:ext cx="4019550" cy="48260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CCCCFF"/>
                </a:solidFill>
                <a:latin typeface="Times New Roman" panose="02020603050405020304" pitchFamily="16" charset="0"/>
                <a:cs typeface="Arial" panose="020B0604020202020204" pitchFamily="34" charset="0"/>
                <a:hlinkClick r:id="rId1"/>
              </a:rPr>
              <a:t>http://astroweb.iag.usp.br/~aga210/</a:t>
            </a:r>
            <a:endParaRPr lang="en-US" altLang="x-none" sz="2000" baseline="0" dirty="0" err="1">
              <a:solidFill>
                <a:srgbClr val="CCCCFF"/>
              </a:solidFill>
              <a:latin typeface="Times New Roman" panose="02020603050405020304" pitchFamily="16" charset="0"/>
              <a:cs typeface="Arial" panose="020B0604020202020204" pitchFamily="34" charset="0"/>
              <a:hlinkClick r:id="rId1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" panose="020B0604020202020204" pitchFamily="34" charset="0"/>
              </a:rPr>
              <a:t>  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3" name="Title 13312"/>
          <p:cNvSpPr>
            <a:spLocks noGrp="1"/>
          </p:cNvSpPr>
          <p:nvPr>
            <p:ph type="title"/>
          </p:nvPr>
        </p:nvSpPr>
        <p:spPr>
          <a:xfrm>
            <a:off x="449263" y="312738"/>
            <a:ext cx="8054975" cy="1100137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Para tanto, é preciso lembrar de algumas definições de medidas angulares:</a:t>
            </a:r>
            <a:endParaRPr lang="en-US" altLang="x-none" sz="20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13314" name="Picture 13313"/>
          <p:cNvPicPr>
            <a:picLocks noChangeAspect="1"/>
          </p:cNvPicPr>
          <p:nvPr/>
        </p:nvPicPr>
        <p:blipFill>
          <a:blip r:embed="rId1"/>
          <a:srcRect l="4494" t="20868" r="14989"/>
          <a:stretch>
            <a:fillRect/>
          </a:stretch>
        </p:blipFill>
        <p:spPr>
          <a:xfrm>
            <a:off x="1382713" y="1679575"/>
            <a:ext cx="63754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7" name="Title 14336"/>
          <p:cNvSpPr>
            <a:spLocks noGrp="1"/>
          </p:cNvSpPr>
          <p:nvPr>
            <p:ph type="title"/>
          </p:nvPr>
        </p:nvSpPr>
        <p:spPr>
          <a:xfrm>
            <a:off x="449263" y="674688"/>
            <a:ext cx="8053387" cy="1271587"/>
          </a:xfrm>
        </p:spPr>
        <p:txBody>
          <a:bodyPr wrap="square" lIns="90360" tIns="45360" rIns="90360" bIns="45360" anchor="ctr" anchorCtr="0"/>
          <a:p/>
        </p:txBody>
      </p:sp>
      <p:pic>
        <p:nvPicPr>
          <p:cNvPr id="14338" name="Picture 143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530225"/>
            <a:ext cx="8658225" cy="257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43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3243263"/>
            <a:ext cx="3543300" cy="2389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143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5" y="2949575"/>
            <a:ext cx="4752975" cy="3421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1" name="Title 15360"/>
          <p:cNvSpPr>
            <a:spLocks noGrp="1"/>
          </p:cNvSpPr>
          <p:nvPr>
            <p:ph type="title"/>
          </p:nvPr>
        </p:nvSpPr>
        <p:spPr>
          <a:xfrm>
            <a:off x="449263" y="312738"/>
            <a:ext cx="8053387" cy="1096962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Tabela 1 – Unidades e Medidas Astronômicas</a:t>
            </a:r>
            <a:r>
              <a:rPr lang="en-US" altLang="x-none" dirty="0" err="1">
                <a:solidFill>
                  <a:srgbClr val="0000FF"/>
                </a:solidFill>
                <a:latin typeface="Noteworthy" charset="0"/>
              </a:rPr>
              <a:t> </a:t>
            </a:r>
            <a:r>
              <a:rPr lang="en-US" altLang="x-none" dirty="0" err="1">
                <a:latin typeface="Noteworthy" charset="0"/>
              </a:rPr>
              <a:t>   </a:t>
            </a:r>
            <a:endParaRPr lang="en-US" altLang="x-none" dirty="0" err="1">
              <a:latin typeface="Noteworthy" charset="0"/>
            </a:endParaRPr>
          </a:p>
        </p:txBody>
      </p:sp>
      <p:sp>
        <p:nvSpPr>
          <p:cNvPr id="15362" name="Text Placeholder 15361"/>
          <p:cNvSpPr>
            <a:spLocks noGrp="1"/>
          </p:cNvSpPr>
          <p:nvPr>
            <p:ph type="body" idx="1"/>
          </p:nvPr>
        </p:nvSpPr>
        <p:spPr>
          <a:xfrm>
            <a:off x="449263" y="1600200"/>
            <a:ext cx="7872412" cy="4951413"/>
          </a:xfrm>
        </p:spPr>
        <p:txBody>
          <a:bodyPr wrap="square" lIns="90360" tIns="45360" rIns="90360" bIns="45360" anchor="t" anchorCtr="0"/>
          <a:p/>
        </p:txBody>
      </p:sp>
      <p:pic>
        <p:nvPicPr>
          <p:cNvPr id="15363" name="Picture 153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1314450"/>
            <a:ext cx="8815388" cy="4446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5" name="Title 16384"/>
          <p:cNvSpPr>
            <a:spLocks noGrp="1"/>
          </p:cNvSpPr>
          <p:nvPr>
            <p:ph type="title"/>
          </p:nvPr>
        </p:nvSpPr>
        <p:spPr>
          <a:xfrm>
            <a:off x="449263" y="104775"/>
            <a:ext cx="8051800" cy="623888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Tabela 2 – Constantes Úteis e Medidas Físicas</a:t>
            </a:r>
            <a:endParaRPr lang="en-US" altLang="x-none" sz="20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16386" name="Text Placeholder 16385"/>
          <p:cNvSpPr>
            <a:spLocks noGrp="1"/>
          </p:cNvSpPr>
          <p:nvPr>
            <p:ph type="body" idx="1"/>
          </p:nvPr>
        </p:nvSpPr>
        <p:spPr>
          <a:xfrm>
            <a:off x="449263" y="1600200"/>
            <a:ext cx="7872412" cy="4867275"/>
          </a:xfrm>
        </p:spPr>
        <p:txBody>
          <a:bodyPr wrap="square" lIns="90360" tIns="45360" rIns="90360" bIns="45360" anchor="t" anchorCtr="0"/>
          <a:p/>
        </p:txBody>
      </p:sp>
      <p:pic>
        <p:nvPicPr>
          <p:cNvPr id="16387" name="Picture 163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003300"/>
            <a:ext cx="8054975" cy="5608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Rounded Rectangle 16387"/>
          <p:cNvSpPr/>
          <p:nvPr/>
        </p:nvSpPr>
        <p:spPr>
          <a:xfrm>
            <a:off x="288925" y="614363"/>
            <a:ext cx="8591550" cy="331787"/>
          </a:xfrm>
          <a:prstGeom prst="roundRect">
            <a:avLst>
              <a:gd name="adj" fmla="val 546"/>
            </a:avLst>
          </a:prstGeom>
          <a:solidFill>
            <a:srgbClr val="E6E6FF"/>
          </a:solidFill>
          <a:ln w="9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09" name="Title 17408"/>
          <p:cNvSpPr>
            <a:spLocks noGrp="1"/>
          </p:cNvSpPr>
          <p:nvPr>
            <p:ph type="title"/>
          </p:nvPr>
        </p:nvSpPr>
        <p:spPr>
          <a:xfrm>
            <a:off x="449263" y="44450"/>
            <a:ext cx="8177212" cy="868363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u="sng" dirty="0" err="1">
                <a:latin typeface="PT Sans" pitchFamily="32" charset="0"/>
              </a:rPr>
              <a:t>Outras Escalas e Medidas Úteis</a:t>
            </a:r>
            <a:endParaRPr lang="en-US" altLang="x-none" sz="2200" u="sng" dirty="0" err="1">
              <a:latin typeface="PT Sans" pitchFamily="32" charset="0"/>
            </a:endParaRPr>
          </a:p>
        </p:txBody>
      </p:sp>
      <p:sp>
        <p:nvSpPr>
          <p:cNvPr id="17410" name="Text Placeholder 17409"/>
          <p:cNvSpPr>
            <a:spLocks noGrp="1"/>
          </p:cNvSpPr>
          <p:nvPr>
            <p:ph type="body" idx="1"/>
          </p:nvPr>
        </p:nvSpPr>
        <p:spPr>
          <a:xfrm>
            <a:off x="449263" y="1143000"/>
            <a:ext cx="7872412" cy="5214938"/>
          </a:xfrm>
        </p:spPr>
        <p:txBody>
          <a:bodyPr wrap="square" lIns="0" tIns="28080" rIns="0" bIns="0" anchor="t" anchorCtr="0"/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24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 </a:t>
            </a:r>
            <a:r>
              <a:rPr lang="en-US" altLang="x-none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Distancias: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U.A, a.l, pc, Kpc (10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3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), M (10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6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)pc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 </a:t>
            </a:r>
            <a:r>
              <a:rPr lang="en-US" altLang="x-none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Unidades de tempo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: Mega-ano = My (10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6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), Giga-ano = Gy (10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9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 </a:t>
            </a:r>
            <a:r>
              <a:rPr lang="en-US" altLang="x-none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Unidades de Energia e seus Múltiplos: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</a:t>
            </a:r>
            <a:r>
              <a:rPr lang="en-US" altLang="x-none" b="1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Eletron- volt (eV)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-  é a quantidade de energia cinética ganha por um único elétron quando acelerado por uma diferença de potencial elétrico de um volt, no vácuo.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1 eV =  1,602 177 33 (49) x 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-19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joules.  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1  keV (quilo eV): mil elétrons-volt =  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3 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elétrons-volt (eV)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1 MeV (mega eV): 1 milhão de elétrons-volt = 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6 </a:t>
            </a: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eV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1 GeV (giga eV): 1 bilhão (mil milhões) de elétrons-volt = 10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9 (eV)</a:t>
            </a:r>
            <a:endParaRPr lang="en-US" altLang="x-none" baseline="40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19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1 TeV (tera eV): 1 trilhão (mil bilhões) de elétrons-volt = 10 </a:t>
            </a:r>
            <a:r>
              <a:rPr lang="en-US" altLang="x-none" baseline="40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12</a:t>
            </a: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(eV)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3" name="Title 18432"/>
          <p:cNvSpPr>
            <a:spLocks noGrp="1"/>
          </p:cNvSpPr>
          <p:nvPr>
            <p:ph type="title"/>
          </p:nvPr>
        </p:nvSpPr>
        <p:spPr>
          <a:xfrm>
            <a:off x="631825" y="1493838"/>
            <a:ext cx="7796213" cy="4533900"/>
          </a:xfrm>
        </p:spPr>
        <p:txBody>
          <a:bodyPr wrap="square" lIns="0" tIns="0" rIns="0" bIns="0" anchor="ctr" anchorCtr="0"/>
          <a:p>
            <a:pPr algn="l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Vimos que no Sistema Solar é comum utilizar unidades de distância tais como Unidade Astronomica e Parsec.</a:t>
            </a: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Veremos outros métodos que permitem obter distância de objetos mais longuínquos, já que estes método é limitado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8434" name="Text Box 18433"/>
          <p:cNvSpPr txBox="1"/>
          <p:nvPr/>
        </p:nvSpPr>
        <p:spPr>
          <a:xfrm>
            <a:off x="3754438" y="676275"/>
            <a:ext cx="1573212" cy="403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Distâncias</a:t>
            </a:r>
            <a:endParaRPr lang="en-US" altLang="x-none" sz="2200" u="sng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8435" name="Picture 184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3163" y="2181225"/>
            <a:ext cx="4238625" cy="3021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7" name="Text Box 19456"/>
          <p:cNvSpPr txBox="1"/>
          <p:nvPr/>
        </p:nvSpPr>
        <p:spPr>
          <a:xfrm>
            <a:off x="393700" y="673100"/>
            <a:ext cx="8345488" cy="5749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             </a:t>
            </a:r>
            <a:endParaRPr lang="en-US" altLang="x-none" sz="2200" dirty="0" err="1">
              <a:solidFill>
                <a:srgbClr val="000000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   </a:t>
            </a:r>
            <a:endParaRPr lang="en-US" altLang="x-none" sz="1800" dirty="0" err="1">
              <a:solidFill>
                <a:srgbClr val="0000FF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1800" dirty="0" err="1">
              <a:solidFill>
                <a:srgbClr val="000000"/>
              </a:solidFill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</a:t>
            </a:r>
            <a:r>
              <a:rPr lang="en-US" altLang="x-none" sz="18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</a:t>
            </a:r>
            <a:endParaRPr lang="en-US" altLang="x-none" sz="180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19458" name="Picture 194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913" y="1508125"/>
            <a:ext cx="7050087" cy="394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Rectangles 19458"/>
          <p:cNvSpPr/>
          <p:nvPr/>
        </p:nvSpPr>
        <p:spPr>
          <a:xfrm>
            <a:off x="4068763" y="1285875"/>
            <a:ext cx="3175" cy="3895725"/>
          </a:xfrm>
          <a:prstGeom prst="rect">
            <a:avLst/>
          </a:prstGeom>
          <a:noFill/>
          <a:ln w="1908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9460" name="Title 19459"/>
          <p:cNvSpPr>
            <a:spLocks noGrp="1"/>
          </p:cNvSpPr>
          <p:nvPr>
            <p:ph type="title"/>
          </p:nvPr>
        </p:nvSpPr>
        <p:spPr>
          <a:xfrm>
            <a:off x="582613" y="1457325"/>
            <a:ext cx="3205162" cy="639763"/>
          </a:xfrm>
        </p:spPr>
        <p:txBody>
          <a:bodyPr wrap="square" lIns="90360" tIns="45360" rIns="90360" bIns="4536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Métodos Diretos, Geométricos ou Cinemáticos</a:t>
            </a:r>
            <a:endParaRPr lang="en-US" altLang="x-none" sz="1800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9461" name="Text Box 19460"/>
          <p:cNvSpPr txBox="1"/>
          <p:nvPr/>
        </p:nvSpPr>
        <p:spPr>
          <a:xfrm>
            <a:off x="4386263" y="923925"/>
            <a:ext cx="4332287" cy="4445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Métodos Indiretos que usam luminosidade = “Vela Padrão" (L)</a:t>
            </a:r>
            <a:endParaRPr lang="en-US" altLang="x-none" sz="2000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1" name="Text Box 20480"/>
          <p:cNvSpPr txBox="1"/>
          <p:nvPr/>
        </p:nvSpPr>
        <p:spPr>
          <a:xfrm>
            <a:off x="487363" y="4270375"/>
            <a:ext cx="8183562" cy="1800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Acabamos de ver que no Sistema Solar é possível aplicar métodos trigonométricos e cinemáticos  até um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limite de distância de 100 a.l.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Agora vamos ver outros métodos que permitem obter distâncias acima  deste valor.... </a:t>
            </a:r>
            <a:r>
              <a:rPr lang="en-US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</a:t>
            </a:r>
            <a:endParaRPr lang="en-US" altLang="x-none" sz="17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0482" name="Text Box 20481"/>
          <p:cNvSpPr txBox="1"/>
          <p:nvPr/>
        </p:nvSpPr>
        <p:spPr>
          <a:xfrm>
            <a:off x="676275" y="581025"/>
            <a:ext cx="7969250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Por que é fundamental estimar a distância de objetos astronômicos?</a:t>
            </a:r>
            <a:endParaRPr lang="en-US" altLang="x-none" sz="22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3" name="Text Box 20482"/>
          <p:cNvSpPr txBox="1"/>
          <p:nvPr/>
        </p:nvSpPr>
        <p:spPr>
          <a:xfrm>
            <a:off x="469900" y="1531938"/>
            <a:ext cx="8074025" cy="14620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distância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uma informação fundamental, apesar de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não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ser considerada uma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grandeza física fundamental.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Entretanto, esta informação nos permite  obter algumas grandezas físicas fundamentais, como por exemplo, 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luminosidade, temperatura, dimensão, índice de cor, massa e composição química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No caso de estrelas, pode  estruturar e consolidar o estudo da Formação e Evolução Estelar. 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4" name="Text Box 20483"/>
          <p:cNvSpPr txBox="1"/>
          <p:nvPr/>
        </p:nvSpPr>
        <p:spPr>
          <a:xfrm>
            <a:off x="471488" y="3176588"/>
            <a:ext cx="8156575" cy="9413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Existem da ordem de dezenas de métodos para se determinar a distância de estrelas, que agrupados poderiam ser representados por 2 categorias: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diretos ou cinemáticos, e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os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indiretos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obtidos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via luminosidade.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5" name="Text Box 21504"/>
          <p:cNvSpPr txBox="1"/>
          <p:nvPr/>
        </p:nvSpPr>
        <p:spPr>
          <a:xfrm>
            <a:off x="393700" y="673100"/>
            <a:ext cx="8345488" cy="5749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             </a:t>
            </a:r>
            <a:endParaRPr lang="en-US" altLang="x-none" sz="2200" dirty="0" err="1">
              <a:solidFill>
                <a:srgbClr val="000000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   </a:t>
            </a:r>
            <a:endParaRPr lang="en-US" altLang="x-none" sz="1800" dirty="0" err="1">
              <a:solidFill>
                <a:srgbClr val="0000FF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1800" dirty="0" err="1">
              <a:solidFill>
                <a:srgbClr val="000000"/>
              </a:solidFill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</a:t>
            </a:r>
            <a:r>
              <a:rPr lang="en-US" altLang="x-none" sz="18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Noteworthy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</a:t>
            </a:r>
            <a:endParaRPr lang="en-US" altLang="x-none" sz="180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1506" name="Picture 215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913" y="1255713"/>
            <a:ext cx="7050087" cy="394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Rectangles 21506"/>
          <p:cNvSpPr/>
          <p:nvPr/>
        </p:nvSpPr>
        <p:spPr>
          <a:xfrm>
            <a:off x="4068763" y="1285875"/>
            <a:ext cx="3175" cy="3895725"/>
          </a:xfrm>
          <a:prstGeom prst="rect">
            <a:avLst/>
          </a:prstGeom>
          <a:noFill/>
          <a:ln w="1908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1508" name="Title 21507"/>
          <p:cNvSpPr>
            <a:spLocks noGrp="1"/>
          </p:cNvSpPr>
          <p:nvPr>
            <p:ph type="title"/>
          </p:nvPr>
        </p:nvSpPr>
        <p:spPr>
          <a:xfrm>
            <a:off x="582613" y="1314450"/>
            <a:ext cx="3205162" cy="639763"/>
          </a:xfrm>
        </p:spPr>
        <p:txBody>
          <a:bodyPr wrap="square" lIns="90360" tIns="45360" rIns="90360" bIns="4536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Métodos Diretos, Geométricos ou Cinemáticos</a:t>
            </a:r>
            <a:endParaRPr lang="en-US" altLang="x-none" sz="1800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21509" name="Text Box 21508"/>
          <p:cNvSpPr txBox="1"/>
          <p:nvPr/>
        </p:nvSpPr>
        <p:spPr>
          <a:xfrm>
            <a:off x="4386263" y="565150"/>
            <a:ext cx="4332287" cy="4445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Métodos Indiretos que usam luminosidade = “Vela Padrão" (L)</a:t>
            </a:r>
            <a:endParaRPr lang="en-US" altLang="x-none" sz="2000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21510" name="Text Box 21509"/>
          <p:cNvSpPr txBox="1"/>
          <p:nvPr/>
        </p:nvSpPr>
        <p:spPr>
          <a:xfrm>
            <a:off x="384175" y="5278438"/>
            <a:ext cx="8231188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Como estrelas tem movimento real,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métodos cinemáticos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são aplicados para se obter distâncias utilizando técnicas de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astrometria -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que permite medir 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posição das estrelas e a distância e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que podem medir a componente transversal do movimento através do chamado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“movimento próprio”,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como veremos a seguir. 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29" name="Text Box 22528"/>
          <p:cNvSpPr txBox="1"/>
          <p:nvPr/>
        </p:nvSpPr>
        <p:spPr>
          <a:xfrm>
            <a:off x="674688" y="368300"/>
            <a:ext cx="7650162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u="sng" dirty="0" err="1">
                <a:solidFill>
                  <a:srgbClr val="0000FF"/>
                </a:solidFill>
                <a:latin typeface="PT Sans" pitchFamily="32" charset="0"/>
              </a:rPr>
              <a:t>Astrometria </a:t>
            </a:r>
            <a:endParaRPr lang="pt-BR" altLang="x-none" u="sng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u="sng" dirty="0" err="1">
                <a:solidFill>
                  <a:srgbClr val="800000"/>
                </a:solidFill>
                <a:latin typeface="PT Sans" pitchFamily="32" charset="0"/>
              </a:rPr>
              <a:t>medidas de posição e distância...</a:t>
            </a:r>
            <a:endParaRPr lang="pt-BR" altLang="x-none" sz="1800" u="sng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22530" name="Text Box 22529"/>
          <p:cNvSpPr txBox="1"/>
          <p:nvPr/>
        </p:nvSpPr>
        <p:spPr>
          <a:xfrm>
            <a:off x="187325" y="1414463"/>
            <a:ext cx="8483600" cy="48434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73050" indent="-271145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Medidas de posições de estrelas são importantes por vários motivos: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1- Repetidas medidas de posição podem revelar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movimentos de estrelas.</a:t>
            </a: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2- Os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movimentos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permitem obter as distâncias das estrelas, já que o ângulo formado nestes movimentos pode ser medido. As distâncias estimadas fornecem a  distribuição das estrelas, e consequentemente, a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estrutura da Galáxia.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Veremos a seguir....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algn="l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3-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Determinação da distância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aglomerados de estrelas,  onde o conjunto de estrelas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nasceu junto, permite estabelecer que a diversidade observada nas propriedades encontradas pode ser  atribuídas a evolução.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algn="l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Vimos anteriormente que distâncias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estrelas próximas, até centenas de parsec,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podem ser obtidas através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técnicas de trigonometria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ou seja, através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paralaxe estelar. A paralaxe estelar pode ser medida através d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 movimento da Terra em torno do Sol, e mede o movimento aparente causado pela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paralaxe.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(ver próximo slide → )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algn="l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itle 5120"/>
          <p:cNvSpPr>
            <a:spLocks noGrp="1"/>
          </p:cNvSpPr>
          <p:nvPr>
            <p:ph type="title"/>
          </p:nvPr>
        </p:nvSpPr>
        <p:spPr>
          <a:xfrm>
            <a:off x="449263" y="84138"/>
            <a:ext cx="8096250" cy="1139825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PT Sans" pitchFamily="32" charset="0"/>
              </a:rPr>
              <a:t>Hierarquização das Estruturas do Universo</a:t>
            </a:r>
            <a:br>
              <a:rPr lang="en-US" altLang="x-none" sz="2800" dirty="0" err="1">
                <a:latin typeface="Noteworthy" charset="0"/>
              </a:rPr>
            </a:br>
            <a:endParaRPr lang="en-US" altLang="x-none" sz="2800" dirty="0" err="1">
              <a:latin typeface="Noteworthy" charset="0"/>
            </a:endParaRPr>
          </a:p>
        </p:txBody>
      </p:sp>
      <p:pic>
        <p:nvPicPr>
          <p:cNvPr id="5122" name="Picture 5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923925"/>
            <a:ext cx="8815388" cy="5784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3553" name="Picture 23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3225" y="1087438"/>
            <a:ext cx="5703888" cy="337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ext Box 23553"/>
          <p:cNvSpPr txBox="1"/>
          <p:nvPr/>
        </p:nvSpPr>
        <p:spPr>
          <a:xfrm>
            <a:off x="674688" y="7938"/>
            <a:ext cx="7650162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600" dirty="0" err="1">
                <a:solidFill>
                  <a:srgbClr val="000000"/>
                </a:solidFill>
                <a:latin typeface="PT Sans" pitchFamily="32" charset="0"/>
              </a:rPr>
              <a:t>Movimentos das Estrelas</a:t>
            </a:r>
            <a:endParaRPr lang="pt-BR" altLang="x-none" sz="2600" dirty="0" err="1">
              <a:solidFill>
                <a:srgbClr val="00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000" dirty="0" err="1">
                <a:solidFill>
                  <a:srgbClr val="800000"/>
                </a:solidFill>
                <a:latin typeface="PT Sans" pitchFamily="32" charset="0"/>
              </a:rPr>
              <a:t>...velocidade espacial das estrelas....</a:t>
            </a:r>
            <a:endParaRPr lang="pt-BR" altLang="x-none" sz="20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23555" name="Text Box 23554"/>
          <p:cNvSpPr txBox="1"/>
          <p:nvPr/>
        </p:nvSpPr>
        <p:spPr>
          <a:xfrm>
            <a:off x="109538" y="4602163"/>
            <a:ext cx="8599487" cy="20129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73050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 estrelas giram em torno do centro Galáctico em um movimento organizado conhecido 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como </a:t>
            </a:r>
            <a:r>
              <a:rPr lang="pt-BR" altLang="x-none" sz="17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rotação diferencial.</a:t>
            </a:r>
            <a:endParaRPr lang="pt-BR" altLang="x-none" sz="17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739775" lvl="1" indent="-282575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Char char="–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Na posição do Sol a velocidade de rotação (vr) é de ~ 220 km/s.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39775" lvl="1" indent="-282575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Char char="–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As estrelas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também têm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uma </a:t>
            </a:r>
            <a:r>
              <a:rPr lang="pt-BR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velocidade aleatória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ou </a:t>
            </a:r>
            <a:r>
              <a:rPr lang="pt-BR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dispersão de velocidade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superposta, adicional, à rotação.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39775" lvl="1" indent="-282575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Para estrelas próximas do Sol esta velocidade V ~ 10 – 40 km/s.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23556" name="Text Box 23555"/>
          <p:cNvSpPr txBox="1"/>
          <p:nvPr/>
        </p:nvSpPr>
        <p:spPr>
          <a:xfrm>
            <a:off x="5400675" y="1666875"/>
            <a:ext cx="1020763" cy="58102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sz="1600" dirty="0" err="1">
                <a:solidFill>
                  <a:srgbClr val="FFFFFF"/>
                </a:solidFill>
                <a:latin typeface="New York" charset="0"/>
              </a:rPr>
              <a:t>sentido </a:t>
            </a:r>
            <a:endParaRPr lang="fr-FR" altLang="x-none" sz="1600" dirty="0" err="1">
              <a:solidFill>
                <a:srgbClr val="FFFFFF"/>
              </a:solidFill>
              <a:latin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sz="1600" dirty="0" err="1">
                <a:solidFill>
                  <a:srgbClr val="FFFFFF"/>
                </a:solidFill>
                <a:latin typeface="New York" charset="0"/>
              </a:rPr>
              <a:t>de rotação</a:t>
            </a:r>
            <a:endParaRPr lang="fr-FR" altLang="x-none" sz="1600" dirty="0" err="1">
              <a:solidFill>
                <a:srgbClr val="FFFFFF"/>
              </a:solidFill>
              <a:latin typeface="New York" charset="0"/>
            </a:endParaRPr>
          </a:p>
        </p:txBody>
      </p:sp>
      <p:sp>
        <p:nvSpPr>
          <p:cNvPr id="23557" name="Straight Connector 23556"/>
          <p:cNvSpPr/>
          <p:nvPr/>
        </p:nvSpPr>
        <p:spPr>
          <a:xfrm flipH="1" flipV="1">
            <a:off x="3513138" y="3055938"/>
            <a:ext cx="139700" cy="736600"/>
          </a:xfrm>
          <a:prstGeom prst="line">
            <a:avLst/>
          </a:prstGeom>
          <a:ln w="19080" cap="flat" cmpd="sng">
            <a:solidFill>
              <a:srgbClr val="FFFF00"/>
            </a:solidFill>
            <a:prstDash val="solid"/>
            <a:miter/>
            <a:headEnd type="triangle" w="med" len="med"/>
            <a:tailEnd type="triangle" w="med" len="med"/>
          </a:ln>
        </p:spPr>
      </p:sp>
      <p:sp>
        <p:nvSpPr>
          <p:cNvPr id="23558" name="Straight Connector 23557"/>
          <p:cNvSpPr/>
          <p:nvPr/>
        </p:nvSpPr>
        <p:spPr>
          <a:xfrm flipH="1">
            <a:off x="3284538" y="3267075"/>
            <a:ext cx="596900" cy="314325"/>
          </a:xfrm>
          <a:prstGeom prst="line">
            <a:avLst/>
          </a:prstGeom>
          <a:ln w="19080" cap="flat" cmpd="sng">
            <a:solidFill>
              <a:srgbClr val="FFFF00"/>
            </a:solidFill>
            <a:prstDash val="solid"/>
            <a:miter/>
            <a:headEnd type="triangle" w="med" len="med"/>
            <a:tailEnd type="triangle" w="med" len="med"/>
          </a:ln>
        </p:spPr>
      </p:sp>
      <p:sp>
        <p:nvSpPr>
          <p:cNvPr id="23559" name="Straight Connector 23558"/>
          <p:cNvSpPr/>
          <p:nvPr/>
        </p:nvSpPr>
        <p:spPr>
          <a:xfrm>
            <a:off x="3355975" y="3343275"/>
            <a:ext cx="457200" cy="152400"/>
          </a:xfrm>
          <a:prstGeom prst="line">
            <a:avLst/>
          </a:prstGeom>
          <a:ln w="19080" cap="flat" cmpd="sng">
            <a:solidFill>
              <a:srgbClr val="FFFF00"/>
            </a:solidFill>
            <a:prstDash val="solid"/>
            <a:miter/>
            <a:headEnd type="triangle" w="med" len="med"/>
            <a:tailEnd type="triangle" w="med" len="med"/>
          </a:ln>
        </p:spPr>
      </p:sp>
      <p:sp>
        <p:nvSpPr>
          <p:cNvPr id="23560" name="Text Box 23559"/>
          <p:cNvSpPr txBox="1"/>
          <p:nvPr/>
        </p:nvSpPr>
        <p:spPr>
          <a:xfrm>
            <a:off x="1728788" y="3662363"/>
            <a:ext cx="1465262" cy="823912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sz="1600" dirty="0" err="1">
                <a:solidFill>
                  <a:srgbClr val="FF0000"/>
                </a:solidFill>
                <a:latin typeface="New York" charset="0"/>
              </a:rPr>
              <a:t>3 componentes</a:t>
            </a:r>
            <a:endParaRPr lang="fr-FR" altLang="x-none" sz="1600" dirty="0" err="1">
              <a:solidFill>
                <a:srgbClr val="FF0000"/>
              </a:solidFill>
              <a:latin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sz="1600" dirty="0" err="1">
                <a:solidFill>
                  <a:srgbClr val="FF0000"/>
                </a:solidFill>
                <a:latin typeface="New York" charset="0"/>
              </a:rPr>
              <a:t>perpendiculares</a:t>
            </a:r>
            <a:endParaRPr lang="fr-FR" altLang="x-none" sz="1600" dirty="0" err="1">
              <a:solidFill>
                <a:srgbClr val="FF0000"/>
              </a:solidFill>
              <a:latin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sz="1600" dirty="0" err="1">
                <a:solidFill>
                  <a:srgbClr val="FF0000"/>
                </a:solidFill>
                <a:latin typeface="New York" charset="0"/>
              </a:rPr>
              <a:t>de velocidade</a:t>
            </a:r>
            <a:endParaRPr lang="fr-FR" altLang="x-none" sz="1600" dirty="0" err="1">
              <a:solidFill>
                <a:srgbClr val="FF0000"/>
              </a:solidFill>
              <a:latin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7" name="Text Box 24576"/>
          <p:cNvSpPr txBox="1"/>
          <p:nvPr/>
        </p:nvSpPr>
        <p:spPr>
          <a:xfrm>
            <a:off x="0" y="377825"/>
            <a:ext cx="891222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600" dirty="0" err="1">
                <a:solidFill>
                  <a:srgbClr val="0000FF"/>
                </a:solidFill>
                <a:latin typeface="PT Sans" pitchFamily="32" charset="0"/>
              </a:rPr>
              <a:t>Movimento das Estrelas</a:t>
            </a:r>
            <a:endParaRPr lang="pt-BR" altLang="x-none" sz="2600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BR" altLang="x-none" sz="2600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u="sng" dirty="0" err="1">
                <a:solidFill>
                  <a:srgbClr val="800000"/>
                </a:solidFill>
                <a:latin typeface="PT Sans" pitchFamily="32" charset="0"/>
              </a:rPr>
              <a:t>...velocidade espacial pode ser decomposta em velocidade radial + velocidade tangencial</a:t>
            </a:r>
            <a:endParaRPr lang="pt-BR" altLang="x-none" sz="1800" u="sng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24578" name="Text Box 24577"/>
          <p:cNvSpPr txBox="1"/>
          <p:nvPr/>
        </p:nvSpPr>
        <p:spPr>
          <a:xfrm>
            <a:off x="609600" y="1570038"/>
            <a:ext cx="7650163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73050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componente radial, na linha de visada é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medida via Efeito Doppler</a:t>
            </a:r>
            <a:endParaRPr lang="pt-BR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4579" name="Picture 24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4613" y="2100263"/>
            <a:ext cx="2406650" cy="231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Rectangles 24579"/>
          <p:cNvSpPr/>
          <p:nvPr/>
        </p:nvSpPr>
        <p:spPr>
          <a:xfrm>
            <a:off x="161925" y="4554538"/>
            <a:ext cx="8612188" cy="17049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73050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velocidade total, que resulta do movimento espacial, se decompõe em 2 componentes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mensuráveis:</a:t>
            </a: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73050" indent="-271145" defTabSz="449580" rtl="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 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- (1) velocidade tangencial ou transversal  (Vt)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medida pelo movimento em relação às estrelas distantes (movimento próprio)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+ (2)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velocidade radial (vr)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medida via ef. Doppler 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273050" indent="-271145" defTabSz="449580" rtl="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                                   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</a:t>
            </a:r>
            <a:r>
              <a:rPr lang="pt-BR" altLang="x-none" sz="1800" b="1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total = Vt</a:t>
            </a:r>
            <a:r>
              <a:rPr lang="pt-BR" altLang="x-none" sz="1800" b="1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+ Vr</a:t>
            </a:r>
            <a:r>
              <a:rPr lang="pt-BR" altLang="x-none" sz="1800" b="1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4581" name="Text Box 24580"/>
          <p:cNvSpPr txBox="1"/>
          <p:nvPr/>
        </p:nvSpPr>
        <p:spPr>
          <a:xfrm>
            <a:off x="412750" y="4095750"/>
            <a:ext cx="969963" cy="306388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400" dirty="0" err="1">
                <a:solidFill>
                  <a:srgbClr val="000090"/>
                </a:solidFill>
                <a:latin typeface="New York" charset="0"/>
                <a:cs typeface="New York" charset="0"/>
              </a:rPr>
              <a:t>observador</a:t>
            </a:r>
            <a:endParaRPr lang="en-US" altLang="x-none" sz="1400" dirty="0" err="1">
              <a:solidFill>
                <a:srgbClr val="000090"/>
              </a:solidFill>
              <a:latin typeface="New York" charset="0"/>
              <a:ea typeface="New York" charset="0"/>
            </a:endParaRPr>
          </a:p>
        </p:txBody>
      </p:sp>
      <p:cxnSp>
        <p:nvCxnSpPr>
          <p:cNvPr id="24582" name="Straight Arrow Connector 24581"/>
          <p:cNvCxnSpPr>
            <a:stCxn id="24579" idx="0"/>
            <a:endCxn id="24579" idx="0"/>
          </p:cNvCxnSpPr>
          <p:nvPr/>
        </p:nvCxnSpPr>
        <p:spPr>
          <a:xfrm>
            <a:off x="2547938" y="2100263"/>
            <a:ext cx="1587" cy="1587"/>
          </a:xfrm>
          <a:prstGeom prst="straightConnector1">
            <a:avLst/>
          </a:prstGeom>
          <a:ln w="28440" cap="flat" cmpd="sng">
            <a:solidFill>
              <a:srgbClr val="800000"/>
            </a:solidFill>
            <a:prstDash val="solid"/>
            <a:miter/>
            <a:headEnd type="none" w="med" len="med"/>
            <a:tailEnd type="triangle" w="med" len="med"/>
          </a:ln>
        </p:spPr>
      </p:cxnSp>
      <p:pic>
        <p:nvPicPr>
          <p:cNvPr id="24583" name="Picture 245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2282825"/>
            <a:ext cx="3552825" cy="2009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4" name="Text Box 24583"/>
          <p:cNvSpPr txBox="1"/>
          <p:nvPr/>
        </p:nvSpPr>
        <p:spPr>
          <a:xfrm>
            <a:off x="6400800" y="3436938"/>
            <a:ext cx="34925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4585" name="Text Box 24584"/>
          <p:cNvSpPr txBox="1"/>
          <p:nvPr/>
        </p:nvSpPr>
        <p:spPr>
          <a:xfrm>
            <a:off x="3214688" y="6029325"/>
            <a:ext cx="2182812" cy="434975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5601" name="Picture 25600"/>
          <p:cNvPicPr>
            <a:picLocks noChangeAspect="1"/>
          </p:cNvPicPr>
          <p:nvPr/>
        </p:nvPicPr>
        <p:blipFill>
          <a:blip r:embed="rId1"/>
          <a:srcRect l="4083" t="10582" r="2786" b="4715"/>
          <a:stretch>
            <a:fillRect/>
          </a:stretch>
        </p:blipFill>
        <p:spPr>
          <a:xfrm>
            <a:off x="1127125" y="434975"/>
            <a:ext cx="6807200" cy="412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Text Box 25601"/>
          <p:cNvSpPr txBox="1"/>
          <p:nvPr/>
        </p:nvSpPr>
        <p:spPr>
          <a:xfrm>
            <a:off x="7154863" y="3005138"/>
            <a:ext cx="1119187" cy="4222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( V</a:t>
            </a:r>
            <a:r>
              <a:rPr lang="en-US" altLang="x-none" sz="2000" b="1" baseline="-330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t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) </a:t>
            </a:r>
            <a:endParaRPr lang="en-US" altLang="x-none" sz="16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5603" name="Text Box 25602"/>
          <p:cNvSpPr txBox="1"/>
          <p:nvPr/>
        </p:nvSpPr>
        <p:spPr>
          <a:xfrm>
            <a:off x="233363" y="4937125"/>
            <a:ext cx="8764587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Então, para se obter a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velocidade tangencial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 uma estrela, a distancia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    devem ser observáveis conhecidos.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4" name="Text Box 25603"/>
          <p:cNvSpPr txBox="1"/>
          <p:nvPr/>
        </p:nvSpPr>
        <p:spPr>
          <a:xfrm>
            <a:off x="7234238" y="4914900"/>
            <a:ext cx="349250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2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5" name="Text Box 26624"/>
          <p:cNvSpPr txBox="1"/>
          <p:nvPr/>
        </p:nvSpPr>
        <p:spPr>
          <a:xfrm>
            <a:off x="674688" y="152400"/>
            <a:ext cx="7650162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PT Sans" pitchFamily="32" charset="0"/>
              </a:rPr>
              <a:t>Astrometria – Medidas de </a:t>
            </a:r>
            <a:r>
              <a:rPr lang="pt-BR" altLang="x-none" sz="2200" dirty="0" err="1">
                <a:solidFill>
                  <a:srgbClr val="FF0000"/>
                </a:solidFill>
                <a:latin typeface="PT Sans" pitchFamily="32" charset="0"/>
              </a:rPr>
              <a:t>Movimento Próprio</a:t>
            </a:r>
            <a:endParaRPr lang="pt-BR" altLang="x-none" sz="2200" dirty="0" err="1">
              <a:solidFill>
                <a:srgbClr val="FF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PT Sans" pitchFamily="32" charset="0"/>
              </a:rPr>
              <a:t>...mede a componente transversal (Vt) do movimento espacial</a:t>
            </a:r>
            <a:endParaRPr lang="pt-BR" altLang="x-none" sz="18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26626" name="Rectangles 26625"/>
          <p:cNvSpPr/>
          <p:nvPr/>
        </p:nvSpPr>
        <p:spPr>
          <a:xfrm>
            <a:off x="176213" y="4359275"/>
            <a:ext cx="8682037" cy="14081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Lembrem-se que d (pc) = 1/p" ; 1 pc = 206265 UA; 1 UA/ano = 4,74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6627" name="Picture 266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228725"/>
            <a:ext cx="5511800" cy="277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Text Box 26627"/>
          <p:cNvSpPr txBox="1"/>
          <p:nvPr/>
        </p:nvSpPr>
        <p:spPr>
          <a:xfrm>
            <a:off x="3270250" y="5624513"/>
            <a:ext cx="2754313" cy="806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Vt</a:t>
            </a: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= </a:t>
            </a: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4,74 </a:t>
            </a:r>
            <a:r>
              <a:rPr lang="en-US" altLang="x-none" sz="2000" u="sng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μ (“/ano)</a:t>
            </a: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Km/s</a:t>
            </a:r>
            <a:endParaRPr lang="en-US" altLang="x-none" sz="16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                  p(“) 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29" name="Text Box 26628"/>
          <p:cNvSpPr txBox="1"/>
          <p:nvPr/>
        </p:nvSpPr>
        <p:spPr>
          <a:xfrm>
            <a:off x="3281363" y="5491163"/>
            <a:ext cx="2546350" cy="947737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26630" name="Text Box 26629"/>
          <p:cNvSpPr txBox="1"/>
          <p:nvPr/>
        </p:nvSpPr>
        <p:spPr>
          <a:xfrm>
            <a:off x="4071938" y="3094038"/>
            <a:ext cx="4222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  </a:t>
            </a:r>
            <a:endParaRPr lang="en-US" altLang="x-none" sz="18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31" name="Text Box 26630"/>
          <p:cNvSpPr txBox="1"/>
          <p:nvPr/>
        </p:nvSpPr>
        <p:spPr>
          <a:xfrm>
            <a:off x="2921000" y="2865438"/>
            <a:ext cx="34925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32" name="Text Box 26631"/>
          <p:cNvSpPr txBox="1"/>
          <p:nvPr/>
        </p:nvSpPr>
        <p:spPr>
          <a:xfrm>
            <a:off x="92075" y="4797425"/>
            <a:ext cx="7585075" cy="866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 que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sen μ = μ = </a:t>
            </a:r>
            <a:r>
              <a:rPr lang="en-US" altLang="x-none" sz="18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Vt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,   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mas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Vt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= 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μ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(rad/ano)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 pc/ano)  = 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μ (“ /ano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(pc/ano) 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                   d (pc)      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              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p"                                               206265 p"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6633" name="Text Box 26632"/>
          <p:cNvSpPr txBox="1"/>
          <p:nvPr/>
        </p:nvSpPr>
        <p:spPr>
          <a:xfrm>
            <a:off x="2921000" y="2865438"/>
            <a:ext cx="34925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34" name="Text Box 26633"/>
          <p:cNvSpPr txBox="1"/>
          <p:nvPr/>
        </p:nvSpPr>
        <p:spPr>
          <a:xfrm>
            <a:off x="5386388" y="2863850"/>
            <a:ext cx="328612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total = Vt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(km/s)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+ Vr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(km/s)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6635" name="Text Box 26634"/>
          <p:cNvSpPr txBox="1"/>
          <p:nvPr/>
        </p:nvSpPr>
        <p:spPr>
          <a:xfrm>
            <a:off x="5386388" y="2757488"/>
            <a:ext cx="3286125" cy="576262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49" name="Text Box 27648"/>
          <p:cNvSpPr txBox="1"/>
          <p:nvPr/>
        </p:nvSpPr>
        <p:spPr>
          <a:xfrm>
            <a:off x="674688" y="152400"/>
            <a:ext cx="7650162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PT Sans" pitchFamily="32" charset="0"/>
              </a:rPr>
              <a:t>Astrometria – Medidas de </a:t>
            </a:r>
            <a:r>
              <a:rPr lang="pt-BR" altLang="x-none" sz="2200" dirty="0" err="1">
                <a:solidFill>
                  <a:srgbClr val="FF0000"/>
                </a:solidFill>
                <a:latin typeface="PT Sans" pitchFamily="32" charset="0"/>
              </a:rPr>
              <a:t>Movimento Próprio</a:t>
            </a:r>
            <a:endParaRPr lang="pt-BR" altLang="x-none" sz="2200" dirty="0" err="1">
              <a:solidFill>
                <a:srgbClr val="FF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PT Sans" pitchFamily="32" charset="0"/>
              </a:rPr>
              <a:t>...mede a componente transversal (Vt) do movimento espacial</a:t>
            </a:r>
            <a:endParaRPr lang="pt-BR" altLang="x-none" sz="18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27650" name="Rectangles 27649"/>
          <p:cNvSpPr/>
          <p:nvPr/>
        </p:nvSpPr>
        <p:spPr>
          <a:xfrm>
            <a:off x="176213" y="4359275"/>
            <a:ext cx="8682037" cy="14081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Lembrem-se que d (pc) = 1/p" ; 1 pc = 206265 UA; 1 UA/ano = 4,74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7651" name="Picture 276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228725"/>
            <a:ext cx="5511800" cy="277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Text Box 27651"/>
          <p:cNvSpPr txBox="1"/>
          <p:nvPr/>
        </p:nvSpPr>
        <p:spPr>
          <a:xfrm>
            <a:off x="6435725" y="5284788"/>
            <a:ext cx="2754313" cy="806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Vt</a:t>
            </a: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= </a:t>
            </a: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4,74 </a:t>
            </a:r>
            <a:r>
              <a:rPr lang="en-US" altLang="x-none" sz="2000" u="sng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μ (“/ano)</a:t>
            </a: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Km/s</a:t>
            </a:r>
            <a:endParaRPr lang="en-US" altLang="x-none" sz="16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                  p(“) 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7653" name="Text Box 27652"/>
          <p:cNvSpPr txBox="1"/>
          <p:nvPr/>
        </p:nvSpPr>
        <p:spPr>
          <a:xfrm>
            <a:off x="6529388" y="5165725"/>
            <a:ext cx="2468562" cy="925513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27654" name="Text Box 27653"/>
          <p:cNvSpPr txBox="1"/>
          <p:nvPr/>
        </p:nvSpPr>
        <p:spPr>
          <a:xfrm>
            <a:off x="4071938" y="3094038"/>
            <a:ext cx="4222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  </a:t>
            </a:r>
            <a:endParaRPr lang="en-US" altLang="x-none" sz="18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7655" name="Text Box 27654"/>
          <p:cNvSpPr txBox="1"/>
          <p:nvPr/>
        </p:nvSpPr>
        <p:spPr>
          <a:xfrm>
            <a:off x="2921000" y="2865438"/>
            <a:ext cx="34925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7656" name="Text Box 27655"/>
          <p:cNvSpPr txBox="1"/>
          <p:nvPr/>
        </p:nvSpPr>
        <p:spPr>
          <a:xfrm>
            <a:off x="-11112" y="5332413"/>
            <a:ext cx="6624637" cy="8667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Sen μ = μ = </a:t>
            </a:r>
            <a:r>
              <a:rPr lang="en-US" altLang="x-none" sz="1800" u="sng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Vt =</a:t>
            </a: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mas </a:t>
            </a:r>
            <a:r>
              <a:rPr lang="en-US" altLang="x-none" sz="18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Vt = 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μ (rad/ano)</a:t>
            </a:r>
            <a:r>
              <a:rPr lang="en-US" altLang="x-none" sz="18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( pc/ano)  = 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μ (“ /ano) </a:t>
            </a: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(pc/ano) 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                  </a:t>
            </a:r>
            <a:r>
              <a:rPr lang="en-US" altLang="x-none" sz="16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D (pc)                         </a:t>
            </a: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p"                                206265 p"</a:t>
            </a:r>
            <a:endParaRPr lang="en-US" altLang="x-none" sz="1600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7657" name="Text Box 27656"/>
          <p:cNvSpPr txBox="1"/>
          <p:nvPr/>
        </p:nvSpPr>
        <p:spPr>
          <a:xfrm>
            <a:off x="2921000" y="2865438"/>
            <a:ext cx="34925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µ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7658" name="Text Box 27657"/>
          <p:cNvSpPr txBox="1"/>
          <p:nvPr/>
        </p:nvSpPr>
        <p:spPr>
          <a:xfrm>
            <a:off x="5386388" y="2863850"/>
            <a:ext cx="328612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total = Vt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(km/s)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+ Vr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(km/s)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7659" name="Text Box 27658"/>
          <p:cNvSpPr txBox="1"/>
          <p:nvPr/>
        </p:nvSpPr>
        <p:spPr>
          <a:xfrm>
            <a:off x="5386388" y="2757488"/>
            <a:ext cx="3286125" cy="576262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3" name="Text Box 28672"/>
          <p:cNvSpPr txBox="1"/>
          <p:nvPr/>
        </p:nvSpPr>
        <p:spPr>
          <a:xfrm>
            <a:off x="674688" y="152400"/>
            <a:ext cx="7650162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Astrometria – Medidas de </a:t>
            </a:r>
            <a:r>
              <a:rPr lang="pt-BR" altLang="x-none" sz="22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Movimento Próprio</a:t>
            </a:r>
            <a:endParaRPr lang="pt-BR" altLang="x-none" sz="2200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...mede a componente transversal (Vt) do movimento espacial</a:t>
            </a:r>
            <a:endParaRPr lang="pt-BR" altLang="x-none" sz="1800" dirty="0" err="1">
              <a:solidFill>
                <a:srgbClr val="99284C"/>
              </a:solidFill>
              <a:latin typeface="Times New Roman" panose="02020603050405020304" pitchFamily="16" charset="0"/>
            </a:endParaRPr>
          </a:p>
        </p:txBody>
      </p:sp>
      <p:sp>
        <p:nvSpPr>
          <p:cNvPr id="28674" name="Rectangles 28673"/>
          <p:cNvSpPr/>
          <p:nvPr/>
        </p:nvSpPr>
        <p:spPr>
          <a:xfrm>
            <a:off x="95250" y="4830763"/>
            <a:ext cx="8750300" cy="17589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3055" indent="-2717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70255" algn="l"/>
                <a:tab pos="1227455" algn="l"/>
                <a:tab pos="1684655" algn="l"/>
                <a:tab pos="2141855" algn="l"/>
                <a:tab pos="2599055" algn="l"/>
                <a:tab pos="3056255" algn="l"/>
                <a:tab pos="3513455" algn="l"/>
                <a:tab pos="3970655" algn="l"/>
                <a:tab pos="4427855" algn="l"/>
                <a:tab pos="4885055" algn="l"/>
                <a:tab pos="5342255" algn="l"/>
                <a:tab pos="5799455" algn="l"/>
                <a:tab pos="6256655" algn="l"/>
                <a:tab pos="6713855" algn="l"/>
                <a:tab pos="7171055" algn="l"/>
                <a:tab pos="7628255" algn="l"/>
                <a:tab pos="8085455" algn="l"/>
                <a:tab pos="8542655" algn="l"/>
                <a:tab pos="8999855" algn="l"/>
                <a:tab pos="9457055" algn="l"/>
              </a:tabLst>
            </a:pP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  <a:p>
            <a:pPr marL="313055" indent="-2717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70255" algn="l"/>
                <a:tab pos="1227455" algn="l"/>
                <a:tab pos="1684655" algn="l"/>
                <a:tab pos="2141855" algn="l"/>
                <a:tab pos="2599055" algn="l"/>
                <a:tab pos="3056255" algn="l"/>
                <a:tab pos="3513455" algn="l"/>
                <a:tab pos="3970655" algn="l"/>
                <a:tab pos="4427855" algn="l"/>
                <a:tab pos="4885055" algn="l"/>
                <a:tab pos="5342255" algn="l"/>
                <a:tab pos="5799455" algn="l"/>
                <a:tab pos="6256655" algn="l"/>
                <a:tab pos="6713855" algn="l"/>
                <a:tab pos="7171055" algn="l"/>
                <a:tab pos="7628255" algn="l"/>
                <a:tab pos="8085455" algn="l"/>
                <a:tab pos="8542655" algn="l"/>
                <a:tab pos="8999855" algn="l"/>
                <a:tab pos="9457055" algn="l"/>
              </a:tabLst>
            </a:pPr>
            <a:r>
              <a:rPr lang="pt-BR" altLang="x-none" sz="1800" dirty="0" err="1">
                <a:solidFill>
                  <a:srgbClr val="0000FF"/>
                </a:solidFill>
                <a:latin typeface="Arial Narrow" pitchFamily="32" charset="0"/>
              </a:rPr>
              <a:t>- Quanto maior a velocidade transversal, maior o movimento próprio.</a:t>
            </a:r>
            <a:endParaRPr lang="pt-BR" altLang="x-none" sz="1800" dirty="0" err="1">
              <a:solidFill>
                <a:srgbClr val="0000FF"/>
              </a:solidFill>
              <a:latin typeface="Arial Narrow" pitchFamily="32" charset="0"/>
            </a:endParaRPr>
          </a:p>
          <a:p>
            <a:pPr marL="313055" indent="-2717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70255" algn="l"/>
                <a:tab pos="1227455" algn="l"/>
                <a:tab pos="1684655" algn="l"/>
                <a:tab pos="2141855" algn="l"/>
                <a:tab pos="2599055" algn="l"/>
                <a:tab pos="3056255" algn="l"/>
                <a:tab pos="3513455" algn="l"/>
                <a:tab pos="3970655" algn="l"/>
                <a:tab pos="4427855" algn="l"/>
                <a:tab pos="4885055" algn="l"/>
                <a:tab pos="5342255" algn="l"/>
                <a:tab pos="5799455" algn="l"/>
                <a:tab pos="6256655" algn="l"/>
                <a:tab pos="6713855" algn="l"/>
                <a:tab pos="7171055" algn="l"/>
                <a:tab pos="7628255" algn="l"/>
                <a:tab pos="8085455" algn="l"/>
                <a:tab pos="8542655" algn="l"/>
                <a:tab pos="8999855" algn="l"/>
                <a:tab pos="9457055" algn="l"/>
              </a:tabLst>
            </a:pPr>
            <a:r>
              <a:rPr lang="pt-BR" altLang="x-none" sz="1800" dirty="0" err="1">
                <a:solidFill>
                  <a:srgbClr val="0000FF"/>
                </a:solidFill>
                <a:latin typeface="Arial Narrow" pitchFamily="32" charset="0"/>
              </a:rPr>
              <a:t>- Mas quanto maior a distância, menor o movimento próprio.</a:t>
            </a:r>
            <a:endParaRPr lang="pt-BR" altLang="x-none" sz="1800" dirty="0" err="1">
              <a:solidFill>
                <a:srgbClr val="0000FF"/>
              </a:solidFill>
              <a:latin typeface="Arial Narrow" pitchFamily="32" charset="0"/>
            </a:endParaRPr>
          </a:p>
          <a:p>
            <a:pPr marL="313055" indent="-2717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70255" algn="l"/>
                <a:tab pos="1227455" algn="l"/>
                <a:tab pos="1684655" algn="l"/>
                <a:tab pos="2141855" algn="l"/>
                <a:tab pos="2599055" algn="l"/>
                <a:tab pos="3056255" algn="l"/>
                <a:tab pos="3513455" algn="l"/>
                <a:tab pos="3970655" algn="l"/>
                <a:tab pos="4427855" algn="l"/>
                <a:tab pos="4885055" algn="l"/>
                <a:tab pos="5342255" algn="l"/>
                <a:tab pos="5799455" algn="l"/>
                <a:tab pos="6256655" algn="l"/>
                <a:tab pos="6713855" algn="l"/>
                <a:tab pos="7171055" algn="l"/>
                <a:tab pos="7628255" algn="l"/>
                <a:tab pos="8085455" algn="l"/>
                <a:tab pos="8542655" algn="l"/>
                <a:tab pos="8999855" algn="l"/>
                <a:tab pos="9457055" algn="l"/>
              </a:tabLst>
            </a:pPr>
            <a:endParaRPr lang="pt-BR" altLang="x-none" sz="1800" dirty="0" err="1">
              <a:solidFill>
                <a:srgbClr val="0000FF"/>
              </a:solidFill>
              <a:latin typeface="Arial Narrow" pitchFamily="32" charset="0"/>
            </a:endParaRPr>
          </a:p>
          <a:p>
            <a:pPr marL="313055" indent="-2717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70255" algn="l"/>
                <a:tab pos="1227455" algn="l"/>
                <a:tab pos="1684655" algn="l"/>
                <a:tab pos="2141855" algn="l"/>
                <a:tab pos="2599055" algn="l"/>
                <a:tab pos="3056255" algn="l"/>
                <a:tab pos="3513455" algn="l"/>
                <a:tab pos="3970655" algn="l"/>
                <a:tab pos="4427855" algn="l"/>
                <a:tab pos="4885055" algn="l"/>
                <a:tab pos="5342255" algn="l"/>
                <a:tab pos="5799455" algn="l"/>
                <a:tab pos="6256655" algn="l"/>
                <a:tab pos="6713855" algn="l"/>
                <a:tab pos="7171055" algn="l"/>
                <a:tab pos="7628255" algn="l"/>
                <a:tab pos="8085455" algn="l"/>
                <a:tab pos="8542655" algn="l"/>
                <a:tab pos="8999855" algn="l"/>
                <a:tab pos="9457055" algn="l"/>
              </a:tabLst>
            </a:pPr>
            <a:r>
              <a:rPr lang="pt-BR" altLang="x-none" sz="1800" dirty="0" err="1">
                <a:solidFill>
                  <a:srgbClr val="FF0000"/>
                </a:solidFill>
                <a:latin typeface="Arial Narrow" pitchFamily="32" charset="0"/>
              </a:rPr>
              <a:t>...mas ainda precisamos da Velocidade Radial....</a:t>
            </a:r>
            <a:endParaRPr lang="pt-BR" altLang="x-none" sz="1800" dirty="0" err="1">
              <a:solidFill>
                <a:srgbClr val="FF0000"/>
              </a:solidFill>
              <a:latin typeface="Arial Narrow" pitchFamily="32" charset="0"/>
            </a:endParaRPr>
          </a:p>
        </p:txBody>
      </p:sp>
      <p:sp>
        <p:nvSpPr>
          <p:cNvPr id="28675" name="Text Box 28674"/>
          <p:cNvSpPr txBox="1"/>
          <p:nvPr/>
        </p:nvSpPr>
        <p:spPr>
          <a:xfrm>
            <a:off x="3124200" y="3895725"/>
            <a:ext cx="2843213" cy="806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Vt = </a:t>
            </a: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4,74 </a:t>
            </a:r>
            <a:r>
              <a:rPr lang="en-US" altLang="x-none" sz="2000" u="sng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μ (“/ano)</a:t>
            </a: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Km/s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                  p(“) </a:t>
            </a:r>
            <a:endParaRPr lang="en-US" altLang="x-none" sz="2000" baseline="0" dirty="0" err="1">
              <a:solidFill>
                <a:srgbClr val="FF0000"/>
              </a:solidFill>
              <a:latin typeface="Noteworthy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8676" name="Text Box 28675"/>
          <p:cNvSpPr txBox="1"/>
          <p:nvPr/>
        </p:nvSpPr>
        <p:spPr>
          <a:xfrm>
            <a:off x="3152775" y="3775075"/>
            <a:ext cx="2689225" cy="927100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28677" name="Text Box 28676"/>
          <p:cNvSpPr txBox="1"/>
          <p:nvPr/>
        </p:nvSpPr>
        <p:spPr>
          <a:xfrm>
            <a:off x="4071938" y="3094038"/>
            <a:ext cx="4222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   </a:t>
            </a:r>
            <a:endParaRPr lang="en-US" altLang="x-none" sz="18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8678" name="Picture 286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75" y="1643063"/>
            <a:ext cx="3886200" cy="2049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9" name="Text Box 28678"/>
          <p:cNvSpPr txBox="1"/>
          <p:nvPr/>
        </p:nvSpPr>
        <p:spPr>
          <a:xfrm>
            <a:off x="6446838" y="2179638"/>
            <a:ext cx="2152650" cy="4794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V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2</a:t>
            </a:r>
            <a:r>
              <a:rPr lang="en-US" altLang="x-none" sz="18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total = Vt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2</a:t>
            </a:r>
            <a:r>
              <a:rPr lang="en-US" altLang="x-none" sz="18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+</a:t>
            </a:r>
            <a:r>
              <a:rPr lang="en-US" altLang="x-none" sz="180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Vr</a:t>
            </a:r>
            <a:r>
              <a:rPr lang="en-US" altLang="x-none" sz="1800" baseline="500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2</a:t>
            </a:r>
            <a:r>
              <a:rPr lang="en-US" altLang="x-none" sz="18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8680" name="Text Box 28679"/>
          <p:cNvSpPr txBox="1"/>
          <p:nvPr/>
        </p:nvSpPr>
        <p:spPr>
          <a:xfrm>
            <a:off x="6357938" y="2105025"/>
            <a:ext cx="2349500" cy="774700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28681" name="Straight Connector 28680"/>
          <p:cNvSpPr/>
          <p:nvPr/>
        </p:nvSpPr>
        <p:spPr>
          <a:xfrm flipH="1" flipV="1">
            <a:off x="8059738" y="2630488"/>
            <a:ext cx="95250" cy="657225"/>
          </a:xfrm>
          <a:prstGeom prst="line">
            <a:avLst/>
          </a:prstGeom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Text Placeholder 29696"/>
          <p:cNvSpPr>
            <a:spLocks noGrp="1"/>
          </p:cNvSpPr>
          <p:nvPr>
            <p:ph type="body" idx="4294967295"/>
          </p:nvPr>
        </p:nvSpPr>
        <p:spPr>
          <a:xfrm>
            <a:off x="674688" y="1976438"/>
            <a:ext cx="7583487" cy="3965575"/>
          </a:xfrm>
        </p:spPr>
        <p:txBody>
          <a:bodyPr wrap="square" lIns="90360" tIns="45360" rIns="90360" bIns="45360" anchor="t" anchorCtr="0"/>
          <a:p>
            <a:pPr marL="0" indent="0" defTabSz="449580"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pt-BR" altLang="x-none" dirty="0" err="1"/>
              <a:t>Veremos no decorrer do curso, Distâncias – P2)  outras formas de se obter a distância dos astros </a:t>
            </a:r>
            <a:endParaRPr lang="pt-BR" altLang="x-none" dirty="0" err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1" name="Text Box 30720"/>
          <p:cNvSpPr txBox="1"/>
          <p:nvPr/>
        </p:nvSpPr>
        <p:spPr>
          <a:xfrm>
            <a:off x="1739900" y="336550"/>
            <a:ext cx="5459413" cy="7429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dirty="0" err="1">
                <a:solidFill>
                  <a:srgbClr val="FF0000"/>
                </a:solidFill>
                <a:latin typeface="PT Sans" pitchFamily="32" charset="0"/>
              </a:rPr>
              <a:t>V</a:t>
            </a:r>
            <a:r>
              <a:rPr lang="fr-FR" altLang="x-none" baseline="-33000" dirty="0" err="1">
                <a:solidFill>
                  <a:srgbClr val="FF0000"/>
                </a:solidFill>
                <a:latin typeface="PT Sans" pitchFamily="32" charset="0"/>
              </a:rPr>
              <a:t>rad</a:t>
            </a:r>
            <a:r>
              <a:rPr lang="fr-FR" altLang="x-none" dirty="0" err="1">
                <a:solidFill>
                  <a:srgbClr val="FF0000"/>
                </a:solidFill>
                <a:latin typeface="PT Sans" pitchFamily="32" charset="0"/>
              </a:rPr>
              <a:t> → obtido via </a:t>
            </a:r>
            <a:r>
              <a:rPr lang="fr-FR" altLang="x-none" dirty="0" err="1">
                <a:solidFill>
                  <a:srgbClr val="000000"/>
                </a:solidFill>
                <a:latin typeface="PT Sans" pitchFamily="32" charset="0"/>
              </a:rPr>
              <a:t>Efeito Doppler</a:t>
            </a:r>
            <a:endParaRPr lang="fr-FR" altLang="x-none" dirty="0" err="1">
              <a:solidFill>
                <a:srgbClr val="00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PT Sans" pitchFamily="32" charset="0"/>
              </a:rPr>
              <a:t>...espectroscopia</a:t>
            </a:r>
            <a:endParaRPr lang="fr-FR" altLang="x-none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0722" name="Rectangles 30721"/>
          <p:cNvSpPr/>
          <p:nvPr/>
        </p:nvSpPr>
        <p:spPr>
          <a:xfrm>
            <a:off x="0" y="3276600"/>
            <a:ext cx="9145588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23" name="Rectangles 30722"/>
          <p:cNvSpPr/>
          <p:nvPr/>
        </p:nvSpPr>
        <p:spPr>
          <a:xfrm>
            <a:off x="0" y="3313113"/>
            <a:ext cx="9145588" cy="15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24" name="Text Box 30723"/>
          <p:cNvSpPr txBox="1"/>
          <p:nvPr/>
        </p:nvSpPr>
        <p:spPr>
          <a:xfrm>
            <a:off x="7499350" y="2155825"/>
            <a:ext cx="1498600" cy="31115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Se o movimento for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aproximação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a </a:t>
            </a:r>
            <a:r>
              <a:rPr lang="pt-BR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frequência aumenta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dizemos que ocorreu um "</a:t>
            </a: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desvio para o azul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" (</a:t>
            </a:r>
            <a:r>
              <a:rPr lang="pt-BR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blueshift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0725" name="Text Box 30724"/>
          <p:cNvSpPr txBox="1"/>
          <p:nvPr/>
        </p:nvSpPr>
        <p:spPr>
          <a:xfrm>
            <a:off x="98425" y="2132013"/>
            <a:ext cx="1511300" cy="31115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Se o movimento for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afastamento,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a </a:t>
            </a:r>
            <a:r>
              <a:rPr lang="pt-BR" altLang="x-none" sz="1800" b="1" dirty="0" err="1">
                <a:solidFill>
                  <a:srgbClr val="DC2300"/>
                </a:solidFill>
                <a:latin typeface="Times New Roman" panose="02020603050405020304" pitchFamily="16" charset="0"/>
              </a:rPr>
              <a:t>frequência diminui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dizemos que ocorreu um "</a:t>
            </a:r>
            <a:r>
              <a:rPr lang="pt-BR" altLang="x-none" sz="1800" dirty="0" err="1">
                <a:solidFill>
                  <a:srgbClr val="F01924"/>
                </a:solidFill>
                <a:latin typeface="Times New Roman" panose="02020603050405020304" pitchFamily="16" charset="0"/>
              </a:rPr>
              <a:t>desvio para o vermelho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" (</a:t>
            </a:r>
            <a:r>
              <a:rPr lang="pt-BR" altLang="x-none" sz="1800" dirty="0" err="1">
                <a:solidFill>
                  <a:srgbClr val="F01924"/>
                </a:solidFill>
                <a:latin typeface="Times New Roman" panose="02020603050405020304" pitchFamily="16" charset="0"/>
              </a:rPr>
              <a:t>redshift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0726" name="Picture 307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1460500"/>
            <a:ext cx="5888038" cy="445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ext Box 31744"/>
          <p:cNvSpPr txBox="1"/>
          <p:nvPr/>
        </p:nvSpPr>
        <p:spPr>
          <a:xfrm>
            <a:off x="750888" y="150813"/>
            <a:ext cx="7637462" cy="7921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br>
              <a:rPr lang="fr-FR" altLang="x-none" sz="26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fr-FR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...e fazendo analogia  do efeito Doppler sonoro com o Doppler da luz          </a:t>
            </a:r>
            <a:endParaRPr lang="fr-F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31746" name="Rectangles 31745"/>
          <p:cNvSpPr/>
          <p:nvPr/>
        </p:nvSpPr>
        <p:spPr>
          <a:xfrm>
            <a:off x="0" y="3276600"/>
            <a:ext cx="9145588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747" name="Rectangles 31746"/>
          <p:cNvSpPr/>
          <p:nvPr/>
        </p:nvSpPr>
        <p:spPr>
          <a:xfrm>
            <a:off x="0" y="3313113"/>
            <a:ext cx="9145588" cy="15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1748" name="Text Box 31747"/>
          <p:cNvSpPr txBox="1"/>
          <p:nvPr/>
        </p:nvSpPr>
        <p:spPr>
          <a:xfrm>
            <a:off x="349250" y="974725"/>
            <a:ext cx="3889375" cy="7032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Sirene de um carro de polícia altera o som quando passa por observador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1749" name="Straight Connector 31748"/>
          <p:cNvSpPr/>
          <p:nvPr/>
        </p:nvSpPr>
        <p:spPr>
          <a:xfrm>
            <a:off x="1724025" y="4862513"/>
            <a:ext cx="1128713" cy="14287"/>
          </a:xfrm>
          <a:prstGeom prst="line">
            <a:avLst/>
          </a:prstGeom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1750" name="Oval 31749"/>
          <p:cNvSpPr/>
          <p:nvPr/>
        </p:nvSpPr>
        <p:spPr>
          <a:xfrm>
            <a:off x="6889750" y="2986088"/>
            <a:ext cx="152400" cy="152400"/>
          </a:xfrm>
          <a:prstGeom prst="ellipse">
            <a:avLst/>
          </a:prstGeom>
          <a:solidFill>
            <a:srgbClr val="000000"/>
          </a:solidFill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31751" name="Picture 317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3263" y="1793875"/>
            <a:ext cx="4273550" cy="2417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2" name="Text Box 31751"/>
          <p:cNvSpPr txBox="1"/>
          <p:nvPr/>
        </p:nvSpPr>
        <p:spPr>
          <a:xfrm>
            <a:off x="4398963" y="5434013"/>
            <a:ext cx="4598987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Noteworthy" charset="0"/>
              </a:rPr>
              <a:t>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velocidade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V</a:t>
            </a:r>
            <a:r>
              <a:rPr lang="pt-BR" altLang="x-none" sz="1800" b="1" baseline="-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rad</a:t>
            </a:r>
            <a:r>
              <a:rPr lang="pt-BR" altLang="x-none" sz="1800" baseline="-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da fonte pode ser obtida por: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graphicFrame>
        <p:nvGraphicFramePr>
          <p:cNvPr id="31753" name="Object 31752"/>
          <p:cNvGraphicFramePr>
            <a:graphicFrameLocks noChangeAspect="1"/>
          </p:cNvGraphicFramePr>
          <p:nvPr/>
        </p:nvGraphicFramePr>
        <p:xfrm>
          <a:off x="5746750" y="6054725"/>
          <a:ext cx="17446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2" imgW="764540" imgH="428625" progId="Equation.3">
                  <p:embed/>
                </p:oleObj>
              </mc:Choice>
              <mc:Fallback>
                <p:oleObj name="" r:id="rId2" imgW="764540" imgH="428625" progId="Equation.3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6750" y="6054725"/>
                        <a:ext cx="1744663" cy="762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31753"/>
          <p:cNvGraphicFramePr>
            <a:graphicFrameLocks noChangeAspect="1"/>
          </p:cNvGraphicFramePr>
          <p:nvPr/>
        </p:nvGraphicFramePr>
        <p:xfrm>
          <a:off x="5645150" y="4843463"/>
          <a:ext cx="181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4" imgW="692785" imgH="221615" progId="Equation.3">
                  <p:embed/>
                </p:oleObj>
              </mc:Choice>
              <mc:Fallback>
                <p:oleObj name="" r:id="rId4" imgW="692785" imgH="221615" progId="Equation.3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5150" y="4843463"/>
                        <a:ext cx="1816100" cy="393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31754"/>
          <p:cNvSpPr txBox="1"/>
          <p:nvPr/>
        </p:nvSpPr>
        <p:spPr>
          <a:xfrm>
            <a:off x="239713" y="1011238"/>
            <a:ext cx="4041775" cy="703262"/>
          </a:xfrm>
          <a:prstGeom prst="rect">
            <a:avLst/>
          </a:prstGeom>
          <a:noFill/>
          <a:ln w="2844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1756" name="Text Box 31755"/>
          <p:cNvSpPr txBox="1"/>
          <p:nvPr/>
        </p:nvSpPr>
        <p:spPr>
          <a:xfrm>
            <a:off x="4568825" y="1006475"/>
            <a:ext cx="4440238" cy="700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Fonte em movimento altera  a Frequência e o Comprimento de Onda  em relação ao obs.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1757" name="Text Box 31756"/>
          <p:cNvSpPr txBox="1"/>
          <p:nvPr/>
        </p:nvSpPr>
        <p:spPr>
          <a:xfrm>
            <a:off x="4568825" y="1006475"/>
            <a:ext cx="4429125" cy="700088"/>
          </a:xfrm>
          <a:prstGeom prst="rect">
            <a:avLst/>
          </a:prstGeom>
          <a:noFill/>
          <a:ln w="2844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1758" name="Text Box 31757"/>
          <p:cNvSpPr txBox="1"/>
          <p:nvPr/>
        </p:nvSpPr>
        <p:spPr>
          <a:xfrm>
            <a:off x="4513263" y="4119563"/>
            <a:ext cx="4394200" cy="6588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 comparação das linhas em repouso e observada mostram deslocamento (Δλ ), dado por 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1759" name="Text Box 31758"/>
          <p:cNvSpPr txBox="1"/>
          <p:nvPr/>
        </p:nvSpPr>
        <p:spPr>
          <a:xfrm>
            <a:off x="4610100" y="2193925"/>
            <a:ext cx="1646238" cy="4302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FFFFFF"/>
                </a:solidFill>
                <a:latin typeface="Noteworthy" charset="0"/>
                <a:cs typeface="Arial" panose="020B0604020202020204" pitchFamily="34" charset="0"/>
              </a:rPr>
              <a:t>Repouso  - 𝜆</a:t>
            </a:r>
            <a:r>
              <a:rPr lang="en-US" altLang="x-none" sz="1800" baseline="-33000" dirty="0" err="1">
                <a:solidFill>
                  <a:srgbClr val="FFFFFF"/>
                </a:solidFill>
                <a:latin typeface="Noteworthy" charset="0"/>
                <a:cs typeface="Arial" panose="020B0604020202020204" pitchFamily="34" charset="0"/>
              </a:rPr>
              <a:t>0</a:t>
            </a:r>
            <a:endParaRPr lang="en-US" altLang="x-none" sz="1800" baseline="-33000" dirty="0" err="1">
              <a:solidFill>
                <a:srgbClr val="FFFFFF"/>
              </a:solidFill>
              <a:latin typeface="Noteworthy" charset="0"/>
              <a:ea typeface="Arial" panose="020B0604020202020204" pitchFamily="34" charset="0"/>
            </a:endParaRPr>
          </a:p>
        </p:txBody>
      </p:sp>
      <p:sp>
        <p:nvSpPr>
          <p:cNvPr id="31760" name="Text Box 31759"/>
          <p:cNvSpPr txBox="1"/>
          <p:nvPr/>
        </p:nvSpPr>
        <p:spPr>
          <a:xfrm>
            <a:off x="4757738" y="3749675"/>
            <a:ext cx="173355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Observado - 𝜆</a:t>
            </a:r>
            <a:endParaRPr lang="en-US" altLang="x-none" sz="1800" baseline="0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1761" name="Text Box 31760"/>
          <p:cNvSpPr txBox="1"/>
          <p:nvPr/>
        </p:nvSpPr>
        <p:spPr>
          <a:xfrm>
            <a:off x="5645150" y="4808538"/>
            <a:ext cx="1946275" cy="550862"/>
          </a:xfrm>
          <a:prstGeom prst="rect">
            <a:avLst/>
          </a:prstGeom>
          <a:noFill/>
          <a:ln w="2844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31762" name="Text Box 31761"/>
          <p:cNvSpPr txBox="1"/>
          <p:nvPr/>
        </p:nvSpPr>
        <p:spPr>
          <a:xfrm>
            <a:off x="5621338" y="5986463"/>
            <a:ext cx="1987550" cy="817562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39725" indent="-27114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Noteworthy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31763" name="Text Box 31762"/>
          <p:cNvSpPr txBox="1"/>
          <p:nvPr/>
        </p:nvSpPr>
        <p:spPr>
          <a:xfrm>
            <a:off x="4248150" y="3260725"/>
            <a:ext cx="582613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     </a:t>
            </a:r>
            <a:endParaRPr lang="en-US" altLang="x-none" sz="2000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1764" name="Text Box 31763"/>
          <p:cNvSpPr txBox="1"/>
          <p:nvPr/>
        </p:nvSpPr>
        <p:spPr>
          <a:xfrm>
            <a:off x="1030288" y="6645275"/>
            <a:ext cx="2643187" cy="1952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     </a:t>
            </a:r>
            <a:endParaRPr lang="en-US" altLang="x-none" sz="2000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1765" name="Straight Connector 31764"/>
          <p:cNvSpPr/>
          <p:nvPr/>
        </p:nvSpPr>
        <p:spPr>
          <a:xfrm>
            <a:off x="5064125" y="4922838"/>
            <a:ext cx="471488" cy="3175"/>
          </a:xfrm>
          <a:prstGeom prst="line">
            <a:avLst/>
          </a:prstGeom>
          <a:ln w="3816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1766" name="Straight Connector 31765"/>
          <p:cNvSpPr/>
          <p:nvPr/>
        </p:nvSpPr>
        <p:spPr>
          <a:xfrm flipH="1">
            <a:off x="7389813" y="6188075"/>
            <a:ext cx="708025" cy="12700"/>
          </a:xfrm>
          <a:prstGeom prst="line">
            <a:avLst/>
          </a:prstGeom>
          <a:ln w="3816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1767" name="Text Box 31766"/>
          <p:cNvSpPr txBox="1"/>
          <p:nvPr/>
        </p:nvSpPr>
        <p:spPr>
          <a:xfrm>
            <a:off x="1233488" y="5003800"/>
            <a:ext cx="2378075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600" dirty="0" err="1">
                <a:solidFill>
                  <a:srgbClr val="000000"/>
                </a:solidFill>
              </a:rPr>
              <a:t>Direção do movimento</a:t>
            </a:r>
            <a:endParaRPr lang="pt-BR" altLang="x-none" sz="1600" dirty="0" err="1">
              <a:solidFill>
                <a:srgbClr val="000000"/>
              </a:solidFill>
            </a:endParaRPr>
          </a:p>
        </p:txBody>
      </p:sp>
      <p:pic>
        <p:nvPicPr>
          <p:cNvPr id="31768" name="Picture 317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1820863"/>
            <a:ext cx="3897312" cy="264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69" name="Title 32768"/>
          <p:cNvSpPr>
            <a:spLocks noGrp="1"/>
          </p:cNvSpPr>
          <p:nvPr>
            <p:ph type="title"/>
          </p:nvPr>
        </p:nvSpPr>
        <p:spPr>
          <a:xfrm>
            <a:off x="674688" y="134938"/>
            <a:ext cx="7604125" cy="822325"/>
          </a:xfrm>
        </p:spPr>
        <p:txBody>
          <a:bodyPr wrap="square" lIns="90360" tIns="45360" rIns="90360" bIns="4536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kern="1200" baseline="0" dirty="0" err="1">
                <a:latin typeface="Times New Roman" panose="02020603050405020304" pitchFamily="16" charset="0"/>
                <a:ea typeface="ヒラギノ角ゴ Pro W3" charset="0"/>
              </a:rPr>
              <a:t>Temos, portanto, condições de calcular a velocidade espacial dada por:</a:t>
            </a:r>
            <a:endParaRPr lang="en-US" altLang="x-none" sz="24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32770" name="Text Box 32769"/>
          <p:cNvSpPr txBox="1"/>
          <p:nvPr/>
        </p:nvSpPr>
        <p:spPr>
          <a:xfrm>
            <a:off x="3536950" y="1565275"/>
            <a:ext cx="3319463" cy="6889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</a:t>
            </a:r>
            <a:r>
              <a:rPr lang="en-US" altLang="x-none" sz="20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total = 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Vt</a:t>
            </a:r>
            <a:r>
              <a:rPr lang="en-US" altLang="x-none" sz="20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+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Vr</a:t>
            </a:r>
            <a:r>
              <a:rPr lang="en-US" altLang="x-none" sz="20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,</a:t>
            </a:r>
            <a:r>
              <a:rPr lang="en-US" altLang="x-none" sz="2000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onde: 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2771" name="Text Box 32770"/>
          <p:cNvSpPr txBox="1"/>
          <p:nvPr/>
        </p:nvSpPr>
        <p:spPr>
          <a:xfrm>
            <a:off x="354013" y="3097213"/>
            <a:ext cx="3278187" cy="8937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Vt = 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4,74 </a:t>
            </a:r>
            <a:r>
              <a:rPr lang="en-US" altLang="x-none" sz="2000" u="sng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μ (“/ano)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Km/s   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 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               p(“) </a:t>
            </a: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graphicFrame>
        <p:nvGraphicFramePr>
          <p:cNvPr id="32772" name="Object 32771"/>
          <p:cNvGraphicFramePr>
            <a:graphicFrameLocks noChangeAspect="1"/>
          </p:cNvGraphicFramePr>
          <p:nvPr/>
        </p:nvGraphicFramePr>
        <p:xfrm>
          <a:off x="3792538" y="3086100"/>
          <a:ext cx="17446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64540" imgH="428625" progId="Equation.3">
                  <p:embed/>
                </p:oleObj>
              </mc:Choice>
              <mc:Fallback>
                <p:oleObj name="" r:id="rId1" imgW="764540" imgH="428625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92538" y="3086100"/>
                        <a:ext cx="1744662" cy="762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32772"/>
          <p:cNvSpPr txBox="1"/>
          <p:nvPr/>
        </p:nvSpPr>
        <p:spPr>
          <a:xfrm>
            <a:off x="5849938" y="2913063"/>
            <a:ext cx="2879725" cy="122713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Vrad = </a:t>
            </a:r>
            <a:r>
              <a:rPr lang="en-US" altLang="x-none" u="sng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λ-λ</a:t>
            </a:r>
            <a:r>
              <a:rPr lang="en-US" altLang="x-none" baseline="-330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0  x </a:t>
            </a:r>
            <a:r>
              <a:rPr lang="en-US" altLang="x-none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c</a:t>
            </a:r>
            <a:br>
              <a:rPr lang="en-US" altLang="x-none" b="1" u="sng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</a:b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           λ</a:t>
            </a:r>
            <a:r>
              <a:rPr lang="en-US" altLang="x-none" baseline="-330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0</a:t>
            </a: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   </a:t>
            </a:r>
            <a:endParaRPr lang="en-US" altLang="x-none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2774" name="Straight Connector 32773"/>
          <p:cNvSpPr/>
          <p:nvPr/>
        </p:nvSpPr>
        <p:spPr>
          <a:xfrm>
            <a:off x="5249863" y="2112963"/>
            <a:ext cx="979487" cy="800100"/>
          </a:xfrm>
          <a:prstGeom prst="line">
            <a:avLst/>
          </a:prstGeom>
          <a:ln w="3816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775" name="Straight Connector 32774"/>
          <p:cNvSpPr/>
          <p:nvPr/>
        </p:nvSpPr>
        <p:spPr>
          <a:xfrm flipH="1">
            <a:off x="2857500" y="2051050"/>
            <a:ext cx="1804988" cy="954088"/>
          </a:xfrm>
          <a:prstGeom prst="line">
            <a:avLst/>
          </a:prstGeom>
          <a:ln w="38160" cap="flat" cmpd="sng">
            <a:solidFill>
              <a:srgbClr val="0047FF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2776" name="Straight Connector 32775"/>
          <p:cNvSpPr/>
          <p:nvPr/>
        </p:nvSpPr>
        <p:spPr>
          <a:xfrm>
            <a:off x="5416550" y="3302000"/>
            <a:ext cx="471488" cy="3175"/>
          </a:xfrm>
          <a:prstGeom prst="line">
            <a:avLst/>
          </a:prstGeom>
          <a:ln w="3816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223838" y="5099050"/>
            <a:ext cx="8255000" cy="1069975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 Mas....,surpreendentemente, em escalas maiores do que da ordem de  bilhões de </a:t>
            </a:r>
            <a:r>
              <a:rPr lang="en-US" altLang="x-none" sz="2000" u="sng" dirty="0" err="1">
                <a:latin typeface="Times New Roman" panose="02020603050405020304" pitchFamily="16" charset="0"/>
              </a:rPr>
              <a:t>anos-luz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(“grande escala”) → Universo é HOMOGÊNEO...!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146" name="Picture 6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813" y="798513"/>
            <a:ext cx="7999412" cy="4219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3" name="Text Box 33792"/>
          <p:cNvSpPr txBox="1"/>
          <p:nvPr/>
        </p:nvSpPr>
        <p:spPr>
          <a:xfrm>
            <a:off x="393700" y="233363"/>
            <a:ext cx="8345488" cy="63388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Com avanços tecnológicos como os lançamentos de satélites Hipparcos, Hubble e o Gaia, foi possível aumentar a precisão de medidas de paralaxe, o que permitiu pesquisar distâncias que anteriormente eram da ordem de 100 pc e passaram então a atingir 1000 pc. 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4817" name="Picture 34816"/>
          <p:cNvPicPr>
            <a:picLocks noChangeAspect="1"/>
          </p:cNvPicPr>
          <p:nvPr/>
        </p:nvPicPr>
        <p:blipFill>
          <a:blip r:embed="rId1"/>
          <a:srcRect r="6795" b="59702"/>
          <a:stretch>
            <a:fillRect/>
          </a:stretch>
        </p:blipFill>
        <p:spPr>
          <a:xfrm>
            <a:off x="446088" y="1514475"/>
            <a:ext cx="8169275" cy="520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Title 34817"/>
          <p:cNvSpPr>
            <a:spLocks noGrp="1"/>
          </p:cNvSpPr>
          <p:nvPr>
            <p:ph type="title"/>
          </p:nvPr>
        </p:nvSpPr>
        <p:spPr>
          <a:xfrm>
            <a:off x="198438" y="92075"/>
            <a:ext cx="8799512" cy="984250"/>
          </a:xfrm>
        </p:spPr>
        <p:txBody>
          <a:bodyPr wrap="square" lIns="91440" tIns="45720" rIns="91440" bIns="45720" anchor="ctr" anchorCtr="0"/>
          <a:p>
            <a:pPr algn="l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kern="1200" baseline="0" dirty="0" err="1">
                <a:solidFill>
                  <a:srgbClr val="000000"/>
                </a:solidFill>
                <a:latin typeface="Times New Roman" panose="02020603050405020304" pitchFamily="16" charset="0"/>
                <a:ea typeface="Arial Unicode MS" charset="0"/>
              </a:rPr>
              <a:t>Vamos ver o caso do Telescópio Espacial GAIA:</a:t>
            </a:r>
            <a:br>
              <a:rPr lang="en-US" altLang="x-none" sz="22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Arial Unicode MS" charset="0"/>
              </a:rPr>
            </a:b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Arial Unicode MS" charset="0"/>
              </a:rPr>
              <a:t>Tecnologia de altíssima geração para determinação de distâncias, entre outros...,exoplanetas, estrelas marrons, teste para Relatividade , etc...</a:t>
            </a:r>
            <a:endParaRPr lang="en-US" altLang="x-none" sz="1800" kern="1200" baseline="0" dirty="0" err="1">
              <a:solidFill>
                <a:srgbClr val="0000FF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5841" name="Picture 35840"/>
          <p:cNvPicPr>
            <a:picLocks noChangeAspect="1"/>
          </p:cNvPicPr>
          <p:nvPr/>
        </p:nvPicPr>
        <p:blipFill>
          <a:blip r:embed="rId1"/>
          <a:srcRect t="5814"/>
          <a:stretch>
            <a:fillRect/>
          </a:stretch>
        </p:blipFill>
        <p:spPr>
          <a:xfrm>
            <a:off x="1365250" y="681038"/>
            <a:ext cx="6780213" cy="5835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6865" name="Picture 368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937"/>
            <a:ext cx="8999538" cy="574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Text Box 36865"/>
          <p:cNvSpPr txBox="1"/>
          <p:nvPr/>
        </p:nvSpPr>
        <p:spPr>
          <a:xfrm>
            <a:off x="3175" y="5810250"/>
            <a:ext cx="8994775" cy="9747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Medida de paralaxe até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 = 20 kpc (20.000 pc) → p” 0,00005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/ (Proxima-centauri p = 0,768"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Até pouco tempo os telescópios disponíveis na Terra → d &lt; 20 pc → p('') =0,05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BR" altLang="x-none" sz="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http://www1.folha.uol.com.br/ciencia/2013/12/1387845-satelite-europeu-gaia-e-lancado-com-sucesso.shtml</a:t>
            </a:r>
            <a:endParaRPr lang="en-US" altLang="x-none" sz="14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6867" name="Oval 36866"/>
          <p:cNvSpPr/>
          <p:nvPr/>
        </p:nvSpPr>
        <p:spPr>
          <a:xfrm>
            <a:off x="2465388" y="2908300"/>
            <a:ext cx="457200" cy="457200"/>
          </a:xfrm>
          <a:prstGeom prst="ellipse">
            <a:avLst/>
          </a:prstGeom>
          <a:noFill/>
          <a:ln w="12600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68" name="Oval 36867"/>
          <p:cNvSpPr/>
          <p:nvPr/>
        </p:nvSpPr>
        <p:spPr>
          <a:xfrm>
            <a:off x="457200" y="912813"/>
            <a:ext cx="4456113" cy="4456112"/>
          </a:xfrm>
          <a:prstGeom prst="ellipse">
            <a:avLst/>
          </a:prstGeom>
          <a:noFill/>
          <a:ln w="19080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8913" name="Picture 389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338" y="1260475"/>
            <a:ext cx="7654925" cy="5510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Text Box 38913"/>
          <p:cNvSpPr txBox="1"/>
          <p:nvPr/>
        </p:nvSpPr>
        <p:spPr>
          <a:xfrm>
            <a:off x="138113" y="276225"/>
            <a:ext cx="8435975" cy="1208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Estrelas que estão a distâncias maiores que </a:t>
            </a:r>
            <a:r>
              <a:rPr lang="en-US" altLang="x-none" sz="18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várias centenas de parsecs</a:t>
            </a:r>
            <a:r>
              <a:rPr lang="en-US" altLang="x-none" sz="1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utiliza-se métodos que se baseiam na luminosidade, ou </a:t>
            </a:r>
            <a:r>
              <a:rPr lang="en-US" altLang="x-none" sz="18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“Princípio da Vela Padrão”,</a:t>
            </a:r>
            <a:r>
              <a:rPr lang="en-US" altLang="x-none" sz="1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onde a diferença de brilho aparente de </a:t>
            </a:r>
            <a:r>
              <a:rPr lang="en-US" altLang="x-none" sz="18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objetos de mesma natureza</a:t>
            </a:r>
            <a:r>
              <a:rPr lang="en-US" altLang="x-none" sz="18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atribuída a diferentes distâncias. </a:t>
            </a:r>
            <a:endParaRPr lang="en-US" altLang="x-none" sz="18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7" name="Title 39936"/>
          <p:cNvSpPr>
            <a:spLocks noGrp="1"/>
          </p:cNvSpPr>
          <p:nvPr>
            <p:ph type="title"/>
          </p:nvPr>
        </p:nvSpPr>
        <p:spPr>
          <a:xfrm>
            <a:off x="1708150" y="269875"/>
            <a:ext cx="5595938" cy="750888"/>
          </a:xfrm>
        </p:spPr>
        <p:txBody>
          <a:bodyPr wrap="square" lIns="90360" tIns="45360" rIns="90360" bIns="45360" anchor="ctr" anchorCtr="0"/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PT Sans" pitchFamily="32" charset="0"/>
              </a:rPr>
              <a:t>O Princípio da Vela Padrão</a:t>
            </a:r>
            <a:br>
              <a:rPr lang="en-US" altLang="x-none" sz="2200" dirty="0" err="1">
                <a:solidFill>
                  <a:srgbClr val="FFFFFF"/>
                </a:solidFill>
                <a:latin typeface="PT Sans" pitchFamily="32" charset="0"/>
              </a:rPr>
            </a:br>
            <a:r>
              <a:rPr lang="en-US" altLang="x-none" sz="2200" dirty="0" err="1">
                <a:solidFill>
                  <a:srgbClr val="FFFFFF"/>
                </a:solidFill>
                <a:latin typeface="PT Sans" pitchFamily="32" charset="0"/>
              </a:rPr>
              <a:t>.       ...veremos mais adiante no curso</a:t>
            </a:r>
            <a:endParaRPr lang="en-US" altLang="x-none" sz="2200" dirty="0" err="1">
              <a:solidFill>
                <a:srgbClr val="FFFFFF"/>
              </a:solidFill>
              <a:latin typeface="PT Sans" pitchFamily="32" charset="0"/>
            </a:endParaRPr>
          </a:p>
        </p:txBody>
      </p:sp>
      <p:pic>
        <p:nvPicPr>
          <p:cNvPr id="39938" name="Picture 399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88" y="1257300"/>
            <a:ext cx="6834187" cy="4830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61" name="Picture 40960"/>
          <p:cNvPicPr>
            <a:picLocks noChangeAspect="1"/>
          </p:cNvPicPr>
          <p:nvPr/>
        </p:nvPicPr>
        <p:blipFill>
          <a:blip r:embed="rId1"/>
          <a:srcRect l="7870" t="1959" r="7735" b="2213"/>
          <a:stretch>
            <a:fillRect/>
          </a:stretch>
        </p:blipFill>
        <p:spPr>
          <a:xfrm>
            <a:off x="104775" y="601663"/>
            <a:ext cx="8783638" cy="608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69" name="Picture 7168"/>
          <p:cNvPicPr>
            <a:picLocks noChangeAspect="1"/>
          </p:cNvPicPr>
          <p:nvPr/>
        </p:nvPicPr>
        <p:blipFill>
          <a:blip r:embed="rId1"/>
          <a:srcRect t="5898" r="1355"/>
          <a:stretch>
            <a:fillRect/>
          </a:stretch>
        </p:blipFill>
        <p:spPr>
          <a:xfrm>
            <a:off x="733425" y="500063"/>
            <a:ext cx="7458075" cy="539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ext Box 7169"/>
          <p:cNvSpPr txBox="1"/>
          <p:nvPr/>
        </p:nvSpPr>
        <p:spPr>
          <a:xfrm>
            <a:off x="1349375" y="2309813"/>
            <a:ext cx="2203450" cy="4968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∼13 bilhões de anos-luz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 Unicode MS" charset="0"/>
              </a:rPr>
              <a:t>∼40 bilhões de anos-luz (expansão)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ea typeface="Arial Unicode MS" charset="0"/>
            </a:endParaRPr>
          </a:p>
        </p:txBody>
      </p:sp>
      <p:sp>
        <p:nvSpPr>
          <p:cNvPr id="7171" name="Text Box 7170"/>
          <p:cNvSpPr txBox="1"/>
          <p:nvPr/>
        </p:nvSpPr>
        <p:spPr>
          <a:xfrm>
            <a:off x="5076825" y="5040313"/>
            <a:ext cx="2119313" cy="330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dirty="0" err="1">
                <a:solidFill>
                  <a:srgbClr val="FF420E"/>
                </a:solidFill>
                <a:cs typeface="Arial" panose="020B0604020202020204" pitchFamily="34" charset="0"/>
              </a:rPr>
              <a:t>∼100 mil  anos-luz</a:t>
            </a:r>
            <a:endParaRPr lang="en-US" altLang="x-none" sz="1200" dirty="0" err="1">
              <a:solidFill>
                <a:srgbClr val="FF420E"/>
              </a:solidFill>
              <a:ea typeface="Arial" panose="020B0604020202020204" pitchFamily="34" charset="0"/>
            </a:endParaRPr>
          </a:p>
        </p:txBody>
      </p:sp>
      <p:sp>
        <p:nvSpPr>
          <p:cNvPr id="7172" name="Text Box 7171"/>
          <p:cNvSpPr txBox="1"/>
          <p:nvPr/>
        </p:nvSpPr>
        <p:spPr>
          <a:xfrm>
            <a:off x="3065463" y="3781425"/>
            <a:ext cx="1635125" cy="3286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ts val="174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 horas-luz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3" name="Text Box 7172"/>
          <p:cNvSpPr txBox="1"/>
          <p:nvPr/>
        </p:nvSpPr>
        <p:spPr>
          <a:xfrm>
            <a:off x="6303963" y="1927225"/>
            <a:ext cx="1662112" cy="358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ts val="305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∼10 milhões de anos-luz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4" name="Text Box 7173"/>
          <p:cNvSpPr txBox="1"/>
          <p:nvPr/>
        </p:nvSpPr>
        <p:spPr>
          <a:xfrm>
            <a:off x="914400" y="4572000"/>
            <a:ext cx="1747838" cy="2032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ts val="174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∼ 13.000Km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5" name="Text Box 7174"/>
          <p:cNvSpPr txBox="1"/>
          <p:nvPr/>
        </p:nvSpPr>
        <p:spPr>
          <a:xfrm>
            <a:off x="3754438" y="2835275"/>
            <a:ext cx="1747837" cy="2032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ts val="174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200" baseline="0" dirty="0" err="1">
                <a:solidFill>
                  <a:srgbClr val="FF4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∼100 milhões de anos-luz</a:t>
            </a:r>
            <a:endParaRPr lang="en-US" altLang="x-none" sz="1200" baseline="0" dirty="0" err="1">
              <a:solidFill>
                <a:srgbClr val="FF420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6" name="Text Box 7175"/>
          <p:cNvSpPr txBox="1"/>
          <p:nvPr/>
        </p:nvSpPr>
        <p:spPr>
          <a:xfrm>
            <a:off x="1689100" y="100013"/>
            <a:ext cx="5776913" cy="3095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Escalas de Dimensões no Universo → “anos-luz”</a:t>
            </a:r>
            <a:r>
              <a:rPr lang="en-US" altLang="x-none" baseline="0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 </a:t>
            </a:r>
            <a:endParaRPr lang="en-US" altLang="x-none" baseline="0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7177" name="Text Box 7176"/>
          <p:cNvSpPr txBox="1"/>
          <p:nvPr/>
        </p:nvSpPr>
        <p:spPr>
          <a:xfrm>
            <a:off x="392113" y="6115050"/>
            <a:ext cx="822960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Vamos ver então como é definido </a:t>
            </a:r>
            <a:r>
              <a:rPr lang="en-US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“ano-luz”</a:t>
            </a: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seus múltiplos e submúltiplos....e outras unidades utilizadas na Astronomia e Astrofísica </a:t>
            </a: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2200" baseline="0" dirty="0" err="1">
              <a:solidFill>
                <a:srgbClr val="FFFF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Title 8192"/>
          <p:cNvSpPr>
            <a:spLocks noGrp="1"/>
          </p:cNvSpPr>
          <p:nvPr>
            <p:ph type="title"/>
          </p:nvPr>
        </p:nvSpPr>
        <p:spPr>
          <a:xfrm>
            <a:off x="325438" y="147638"/>
            <a:ext cx="8097837" cy="911225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Escalas de Dimensões e Distâncias no Universo</a:t>
            </a:r>
            <a:endParaRPr lang="en-US" altLang="x-none" sz="2000" u="sng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8194" name="Text Placeholder 8193"/>
          <p:cNvSpPr>
            <a:spLocks noGrp="1"/>
          </p:cNvSpPr>
          <p:nvPr>
            <p:ph type="body" idx="1"/>
          </p:nvPr>
        </p:nvSpPr>
        <p:spPr>
          <a:xfrm>
            <a:off x="325438" y="982663"/>
            <a:ext cx="8575675" cy="5776912"/>
          </a:xfrm>
        </p:spPr>
        <p:txBody>
          <a:bodyPr wrap="square" lIns="0" tIns="0" rIns="0" bIns="0" anchor="t" anchorCtr="0"/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600" baseline="0" dirty="0" err="1">
                <a:latin typeface="Times New Roman" panose="02020603050405020304" pitchFamily="16" charset="0"/>
                <a:cs typeface="Noteworthy" charset="0"/>
              </a:rPr>
              <a:t>   O sistema de unidades oficial utilizado por Físicos e Astronômos é o “Sistema Internacional – SI” </a:t>
            </a:r>
            <a:endParaRPr lang="en-US" altLang="x-none" sz="16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              - Distâncias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D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 são expressas em metros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m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 </a:t>
            </a:r>
            <a:endParaRPr lang="en-US" altLang="x-none" sz="18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                - Massas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M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 em kilograma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kg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</a:t>
            </a:r>
            <a:endParaRPr lang="en-US" altLang="x-none" sz="18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                - Tempo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T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 em segundos (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s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)       </a:t>
            </a:r>
            <a:endParaRPr lang="en-US" altLang="x-none" sz="18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7432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    Para lidar com a amplitude de valores utilizados em Astronomia e Astrofísica, utiliza-se notação científica, nos quais os números são expressos em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potências de 10</a:t>
            </a:r>
            <a:r>
              <a:rPr lang="en-US" altLang="x-none" sz="1800" baseline="0" dirty="0" err="1">
                <a:latin typeface="Times New Roman" panose="02020603050405020304" pitchFamily="16" charset="0"/>
                <a:cs typeface="Noteworthy" charset="0"/>
              </a:rPr>
              <a:t>. Abaixo, damos alguns  exemplos aproximados para entender a necessidade deste tipo de notação.</a:t>
            </a:r>
            <a:endParaRPr lang="en-US" altLang="x-none" sz="18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--&gt; Dimensões atômicas típicas = 0,0000000001 m = 10</a:t>
            </a:r>
            <a:r>
              <a:rPr lang="en-US" altLang="x-none" sz="1800" b="1" baseline="6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-10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a   10</a:t>
            </a:r>
            <a:r>
              <a:rPr lang="en-US" altLang="x-none" sz="1800" b="1" baseline="5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-9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m</a:t>
            </a:r>
            <a:endParaRPr lang="en-US" altLang="x-none" sz="1800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--&gt; Dimensões Planetas = 1.000.000 = 10</a:t>
            </a:r>
            <a:r>
              <a:rPr lang="en-US" altLang="x-none" sz="1800" b="1" baseline="6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6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a 10</a:t>
            </a:r>
            <a:r>
              <a:rPr lang="en-US" altLang="x-none" sz="1800" b="1" baseline="6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7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m</a:t>
            </a:r>
            <a:endParaRPr lang="en-US" altLang="x-none" sz="1800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</a:t>
            </a:r>
            <a:r>
              <a:rPr lang="en-US" altLang="x-none" sz="18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--&gt; Distância Terra-Sol = 150.000.000 km = 1.5 x 10</a:t>
            </a:r>
            <a:r>
              <a:rPr lang="en-US" altLang="x-none" sz="1800" b="1" baseline="6000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8</a:t>
            </a:r>
            <a:r>
              <a:rPr lang="en-US" altLang="x-none" sz="18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km  = 1 UA</a:t>
            </a:r>
            <a:endParaRPr lang="en-US" altLang="x-none" sz="18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--&gt; Dimensão do Sistema Solar = 10.000.000.000 km = 1x10</a:t>
            </a:r>
            <a:r>
              <a:rPr lang="en-US" altLang="x-none" sz="1800" b="1" baseline="58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10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km</a:t>
            </a:r>
            <a:endParaRPr lang="en-US" altLang="x-none" sz="1800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--&gt; Dimensão da Via Láctea  = 120.000.000.000.000.000 km  =  1.2 x 10</a:t>
            </a:r>
            <a:r>
              <a:rPr lang="en-US" altLang="x-none" sz="1800" b="1" baseline="58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17 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km  </a:t>
            </a:r>
            <a:endParaRPr lang="en-US" altLang="x-none" sz="1800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  --&gt; Dimensão de SuperAglom. = 1. 000.000.000.000.000.000.000 = 1x10</a:t>
            </a:r>
            <a:r>
              <a:rPr lang="en-US" altLang="x-none" sz="1800" b="1" baseline="6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21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km</a:t>
            </a:r>
            <a:r>
              <a:rPr lang="en-US" altLang="x-none" sz="1800" b="1" baseline="60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sz="1800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indent="-2743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455930" algn="l"/>
                <a:tab pos="913130" algn="l"/>
                <a:tab pos="1370330" algn="l"/>
                <a:tab pos="1827530" algn="l"/>
                <a:tab pos="2284730" algn="l"/>
                <a:tab pos="2741930" algn="l"/>
                <a:tab pos="3199130" algn="l"/>
                <a:tab pos="3656330" algn="l"/>
                <a:tab pos="4113530" algn="l"/>
                <a:tab pos="4570730" algn="l"/>
                <a:tab pos="5027930" algn="l"/>
                <a:tab pos="5485130" algn="l"/>
                <a:tab pos="5942330" algn="l"/>
                <a:tab pos="6399530" algn="l"/>
                <a:tab pos="6856730" algn="l"/>
                <a:tab pos="7313930" algn="l"/>
                <a:tab pos="7771130" algn="l"/>
                <a:tab pos="8228330" algn="l"/>
                <a:tab pos="8685530" algn="l"/>
                <a:tab pos="9142730" algn="l"/>
              </a:tabLst>
            </a:pPr>
            <a:r>
              <a:rPr lang="en-US" altLang="x-none" baseline="0" dirty="0" err="1">
                <a:latin typeface="Noteworthy" charset="0"/>
                <a:cs typeface="Noteworthy" charset="0"/>
              </a:rPr>
              <a:t>           </a:t>
            </a:r>
            <a:endParaRPr lang="en-US" altLang="x-none" baseline="0" dirty="0" err="1">
              <a:latin typeface="Noteworthy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7" name="Title 9216"/>
          <p:cNvSpPr>
            <a:spLocks noGrp="1"/>
          </p:cNvSpPr>
          <p:nvPr>
            <p:ph type="title"/>
          </p:nvPr>
        </p:nvSpPr>
        <p:spPr>
          <a:xfrm>
            <a:off x="449263" y="155575"/>
            <a:ext cx="8096250" cy="850900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u="sng" dirty="0" err="1">
                <a:solidFill>
                  <a:srgbClr val="0000FF"/>
                </a:solidFill>
                <a:latin typeface="PT Sans" pitchFamily="32" charset="0"/>
              </a:rPr>
              <a:t>Definição de algumas Unidades Especiais Convenientes na Astronomia</a:t>
            </a:r>
            <a:endParaRPr lang="en-US" altLang="x-none" sz="20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9218" name="Text Placeholder 9217"/>
          <p:cNvSpPr>
            <a:spLocks noGrp="1"/>
          </p:cNvSpPr>
          <p:nvPr>
            <p:ph type="body" idx="1"/>
          </p:nvPr>
        </p:nvSpPr>
        <p:spPr>
          <a:xfrm>
            <a:off x="309563" y="954088"/>
            <a:ext cx="8439150" cy="5684837"/>
          </a:xfrm>
        </p:spPr>
        <p:txBody>
          <a:bodyPr wrap="square" lIns="0" tIns="28080" rIns="0" bIns="0" anchor="t" anchorCtr="0"/>
          <a:p>
            <a:pPr marL="0" indent="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Algumas unidades especiais são utilizadas por astrônomos para facilitar a compreensão,   manipulação e comparação de medidas, são elas: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2200" dirty="0" err="1">
                <a:latin typeface="Noteworthy" charset="0"/>
              </a:rPr>
              <a:t> 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-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Unidade Astronômica (U.A) = </a:t>
            </a:r>
            <a:r>
              <a:rPr lang="en-US" altLang="x-none" sz="18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Definida como sendo a distância Terra-Sol</a:t>
            </a:r>
            <a:r>
              <a:rPr lang="en-US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99284C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b="1" dirty="0" err="1">
                <a:latin typeface="Times New Roman" panose="02020603050405020304" pitchFamily="16" charset="0"/>
              </a:rPr>
              <a:t>                                       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1 UA = 1,5 x 10</a:t>
            </a:r>
            <a:r>
              <a:rPr lang="en-US" altLang="x-none" sz="1800" baseline="60000" dirty="0" err="1">
                <a:latin typeface="Times New Roman" panose="02020603050405020304" pitchFamily="16" charset="0"/>
              </a:rPr>
              <a:t>11</a:t>
            </a:r>
            <a:r>
              <a:rPr lang="en-US" altLang="x-none" sz="1800" dirty="0" err="1">
                <a:latin typeface="Times New Roman" panose="02020603050405020304" pitchFamily="16" charset="0"/>
              </a:rPr>
              <a:t>m  ou  1,5 x 10</a:t>
            </a:r>
            <a:r>
              <a:rPr lang="en-US" altLang="x-none" sz="1800" baseline="60000" dirty="0" err="1">
                <a:latin typeface="Times New Roman" panose="02020603050405020304" pitchFamily="16" charset="0"/>
              </a:rPr>
              <a:t>8</a:t>
            </a:r>
            <a:r>
              <a:rPr lang="en-US" altLang="x-none" sz="1800" dirty="0" err="1">
                <a:latin typeface="Times New Roman" panose="02020603050405020304" pitchFamily="16" charset="0"/>
              </a:rPr>
              <a:t>km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- Ano-luz (A.L) = </a:t>
            </a:r>
            <a:r>
              <a:rPr lang="en-US" altLang="x-none" sz="18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Distância que a luz percorre em 1 ano, no vácuo, com velocidade da luz (c). É, portanto,uma síntese, uma medida de distância em 4 dimensões (pois leva em conta 3 dimensões espaciais e uma de tempo – ver relatividade aulas 8 e 9).</a:t>
            </a:r>
            <a:endParaRPr lang="en-US" altLang="x-none" sz="1800" baseline="0" dirty="0" err="1">
              <a:solidFill>
                <a:srgbClr val="99284C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b="1" dirty="0" err="1">
                <a:latin typeface="Times New Roman" panose="02020603050405020304" pitchFamily="16" charset="0"/>
              </a:rPr>
              <a:t>                                       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1 AL = 9,5 x 10</a:t>
            </a:r>
            <a:r>
              <a:rPr lang="en-US" altLang="x-none" sz="1800" baseline="60000" dirty="0" err="1">
                <a:latin typeface="Times New Roman" panose="02020603050405020304" pitchFamily="16" charset="0"/>
              </a:rPr>
              <a:t>15</a:t>
            </a:r>
            <a:r>
              <a:rPr lang="en-US" altLang="x-none" sz="1800" dirty="0" err="1">
                <a:latin typeface="Times New Roman" panose="02020603050405020304" pitchFamily="16" charset="0"/>
              </a:rPr>
              <a:t>m ou 9,5 x 10</a:t>
            </a:r>
            <a:r>
              <a:rPr lang="en-US" altLang="x-none" sz="1800" baseline="60000" dirty="0" err="1">
                <a:latin typeface="Times New Roman" panose="02020603050405020304" pitchFamily="16" charset="0"/>
              </a:rPr>
              <a:t>12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km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- Parsec (pc) = </a:t>
            </a:r>
            <a:r>
              <a:rPr lang="en-US" altLang="x-none" sz="18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Distância na qual um astro teria com uma 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“paralaxe”</a:t>
            </a:r>
            <a:r>
              <a:rPr lang="en-US" altLang="x-none" sz="18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 de 1 seg. de arco</a:t>
            </a:r>
            <a:endParaRPr lang="en-US" altLang="x-none" sz="1800" baseline="0" dirty="0" err="1">
              <a:solidFill>
                <a:srgbClr val="99284C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b="1" dirty="0" err="1">
                <a:latin typeface="Times New Roman" panose="02020603050405020304" pitchFamily="16" charset="0"/>
              </a:rPr>
              <a:t>                                                 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1 pc = 3,26 A.L 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    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b="1" dirty="0" err="1">
                <a:latin typeface="Times New Roman" panose="02020603050405020304" pitchFamily="16" charset="0"/>
              </a:rPr>
              <a:t>               </a:t>
            </a:r>
            <a:r>
              <a:rPr lang="en-US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*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Paralaxe é diferença na posição aparente de um objeto visto por observadores em locais distintos. A medida da paralaxe é feita a partir de medidas de triangulação para obtenção de um ângulo....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       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Vamos entender melhor a seguir, os submúltiplos de Ano-Luz (AL) e a definição de Parsec (pc) ....</a:t>
            </a:r>
            <a:endParaRPr lang="en-US" altLang="x-none" sz="1800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1" name="Text Placeholder 10240"/>
          <p:cNvSpPr>
            <a:spLocks noGrp="1"/>
          </p:cNvSpPr>
          <p:nvPr>
            <p:ph type="body" idx="4294967295"/>
          </p:nvPr>
        </p:nvSpPr>
        <p:spPr>
          <a:xfrm>
            <a:off x="490538" y="1374775"/>
            <a:ext cx="8059737" cy="4573588"/>
          </a:xfrm>
        </p:spPr>
        <p:txBody>
          <a:bodyPr wrap="square" lIns="0" tIns="28080" rIns="0" bIns="0" anchor="t" anchorCtr="0"/>
          <a:p>
            <a:pPr marL="0" indent="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É comum e útil utilizarmos também as sub-unidades do ano-luz tais como a hora-luz,   o minuto-luz e o segundo-luz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Uma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hora-luz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é a distância percorrida pela luz em uma hora. Ela corresponde a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1 079 252 820 km</a:t>
            </a:r>
            <a:endParaRPr lang="en-US" altLang="x-none" sz="18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Um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minuto-luz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é a distância percorrida pela luz em um minuto. Ele corresponde a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17 987 547 km.</a:t>
            </a:r>
            <a:endParaRPr lang="en-US" altLang="x-none" sz="18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Um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segundo-luz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é a distância percorrida pela luz em um segundo. Ele corresponde        a 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299 792 km.</a:t>
            </a:r>
            <a:endParaRPr lang="en-US" altLang="x-none" sz="18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endParaRPr lang="en-US" altLang="x-none" sz="18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113030" algn="l"/>
                <a:tab pos="570230" algn="l"/>
                <a:tab pos="1027430" algn="l"/>
                <a:tab pos="1484630" algn="l"/>
                <a:tab pos="1941830" algn="l"/>
                <a:tab pos="2399030" algn="l"/>
                <a:tab pos="2856230" algn="l"/>
                <a:tab pos="3313430" algn="l"/>
                <a:tab pos="3770630" algn="l"/>
                <a:tab pos="4227830" algn="l"/>
                <a:tab pos="4685030" algn="l"/>
                <a:tab pos="5142230" algn="l"/>
                <a:tab pos="5599430" algn="l"/>
                <a:tab pos="6056630" algn="l"/>
                <a:tab pos="6513830" algn="l"/>
                <a:tab pos="6971030" algn="l"/>
                <a:tab pos="7428230" algn="l"/>
                <a:tab pos="7885430" algn="l"/>
                <a:tab pos="8342630" algn="l"/>
                <a:tab pos="879983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Importante: 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o ano-luz e seus submúltiplos, hora-luz, minuto-luz e segundo-luz, 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são unidades de medida de distância e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não de tempo.</a:t>
            </a:r>
            <a:endParaRPr lang="en-US" altLang="x-none" sz="1800" b="1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0242" name="Text Box 10241"/>
          <p:cNvSpPr txBox="1"/>
          <p:nvPr/>
        </p:nvSpPr>
        <p:spPr>
          <a:xfrm>
            <a:off x="449263" y="273050"/>
            <a:ext cx="8053387" cy="10969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r>
              <a:rPr lang="en-US" altLang="x-none" sz="2200" u="sng" dirty="0" err="1">
                <a:solidFill>
                  <a:srgbClr val="99284C"/>
                </a:solidFill>
                <a:latin typeface="PT Sans" pitchFamily="32" charset="0"/>
              </a:rPr>
              <a:t>Ano-Luz e Sub-Multiplos</a:t>
            </a:r>
            <a:endParaRPr lang="en-US" altLang="x-none" sz="2200" u="sng" dirty="0" err="1">
              <a:solidFill>
                <a:srgbClr val="99284C"/>
              </a:solidFill>
              <a:latin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5" name="Title 11264"/>
          <p:cNvSpPr>
            <a:spLocks noGrp="1"/>
          </p:cNvSpPr>
          <p:nvPr>
            <p:ph type="title"/>
          </p:nvPr>
        </p:nvSpPr>
        <p:spPr>
          <a:xfrm>
            <a:off x="452755" y="106680"/>
            <a:ext cx="8273415" cy="767080"/>
          </a:xfrm>
        </p:spPr>
        <p:txBody>
          <a:bodyPr wrap="square" lIns="90360" tIns="45360" rIns="90360" bIns="45360" anchor="ctr" anchorCtr="0"/>
          <a:p>
            <a:r>
              <a:rPr lang="en-US" altLang="x-none" sz="1600" dirty="0" err="1">
                <a:solidFill>
                  <a:schemeClr val="tx2"/>
                </a:solidFill>
                <a:latin typeface="Times New Roman" panose="02020603050405020304" pitchFamily="16" charset="0"/>
                <a:sym typeface="+mn-ea"/>
              </a:rPr>
              <a:t>Paralaxe: alteração aparente de um objeto contra um fundo devido ao movimento do observador</a:t>
            </a:r>
            <a:endParaRPr lang="en-US" altLang="x-none" sz="1600" dirty="0" err="1">
              <a:solidFill>
                <a:schemeClr val="tx2"/>
              </a:solidFill>
              <a:latin typeface="Times New Roman" panose="02020603050405020304" pitchFamily="16" charset="0"/>
              <a:sym typeface="+mn-ea"/>
            </a:endParaRPr>
          </a:p>
        </p:txBody>
      </p:sp>
      <p:sp>
        <p:nvSpPr>
          <p:cNvPr id="11266" name="Text Placeholder 1126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585075" cy="4057650"/>
          </a:xfrm>
        </p:spPr>
        <p:txBody>
          <a:bodyPr wrap="square" lIns="90360" tIns="45360" rIns="90360" bIns="45360" anchor="t" anchorCtr="0"/>
          <a:p/>
        </p:txBody>
      </p:sp>
      <p:pic>
        <p:nvPicPr>
          <p:cNvPr id="11267" name="Picture 112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675005"/>
            <a:ext cx="7557135" cy="6102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89" name="Title 12288"/>
          <p:cNvSpPr>
            <a:spLocks noGrp="1"/>
          </p:cNvSpPr>
          <p:nvPr>
            <p:ph type="title"/>
          </p:nvPr>
        </p:nvSpPr>
        <p:spPr>
          <a:xfrm>
            <a:off x="449263" y="252413"/>
            <a:ext cx="8053387" cy="1096962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dirty="0" err="1">
                <a:latin typeface="PT Sans" pitchFamily="32" charset="0"/>
              </a:rPr>
              <a:t>Algumas considerações sobre o </a:t>
            </a:r>
            <a:r>
              <a:rPr lang="en-US" altLang="x-none" sz="2200" u="sng" dirty="0" err="1">
                <a:solidFill>
                  <a:srgbClr val="99284C"/>
                </a:solidFill>
                <a:latin typeface="PT Sans" pitchFamily="32" charset="0"/>
              </a:rPr>
              <a:t>parsec...</a:t>
            </a:r>
            <a:r>
              <a:rPr lang="en-US" altLang="x-none" sz="2200" dirty="0" err="1">
                <a:solidFill>
                  <a:srgbClr val="800000"/>
                </a:solidFill>
                <a:latin typeface="PT Sans" pitchFamily="32" charset="0"/>
              </a:rPr>
              <a:t> </a:t>
            </a:r>
            <a:br>
              <a:rPr lang="en-US" altLang="x-none" dirty="0" err="1">
                <a:solidFill>
                  <a:srgbClr val="800000"/>
                </a:solidFill>
                <a:latin typeface="Noteworthy" charset="0"/>
              </a:rPr>
            </a:br>
            <a:endParaRPr lang="en-US" altLang="x-none" dirty="0" err="1">
              <a:solidFill>
                <a:srgbClr val="800000"/>
              </a:solidFill>
              <a:latin typeface="Noteworthy" charset="0"/>
            </a:endParaRPr>
          </a:p>
        </p:txBody>
      </p:sp>
      <p:sp>
        <p:nvSpPr>
          <p:cNvPr id="12290" name="Text Placeholder 12289"/>
          <p:cNvSpPr>
            <a:spLocks noGrp="1"/>
          </p:cNvSpPr>
          <p:nvPr>
            <p:ph type="body" idx="1"/>
          </p:nvPr>
        </p:nvSpPr>
        <p:spPr>
          <a:xfrm>
            <a:off x="46990" y="989965"/>
            <a:ext cx="3599180" cy="4952365"/>
          </a:xfrm>
        </p:spPr>
        <p:txBody>
          <a:bodyPr wrap="square" lIns="90360" tIns="45360" rIns="90360" bIns="45360" anchor="t" anchorCtr="0"/>
          <a:p>
            <a:pPr marL="341630" indent="-338455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x-none" dirty="0" err="1">
                <a:latin typeface="Times New Roman" panose="02020603050405020304" pitchFamily="16" charset="0"/>
              </a:rPr>
              <a:t>    </a:t>
            </a:r>
            <a:r>
              <a:rPr lang="en-US" altLang="x-none" sz="1600" u="sng" dirty="0" err="1">
                <a:latin typeface="Times New Roman" panose="02020603050405020304" pitchFamily="16" charset="0"/>
              </a:rPr>
              <a:t>Definição de Paralaxe Estelar</a:t>
            </a:r>
            <a:endParaRPr lang="en-US" altLang="x-none" sz="1600" u="sng" dirty="0" err="1">
              <a:latin typeface="Times New Roman" panose="02020603050405020304" pitchFamily="16" charset="0"/>
            </a:endParaRPr>
          </a:p>
          <a:p>
            <a:pPr marL="341630" indent="-338455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x-none" u="sng" dirty="0" err="1">
              <a:latin typeface="Times New Roman" panose="02020603050405020304" pitchFamily="16" charset="0"/>
            </a:endParaRPr>
          </a:p>
          <a:p>
            <a:pPr marL="341630" indent="-338455" algn="just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</a:t>
            </a: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Alteração aparente de um objeto contra um fundo de estrelas  devido ao movimento do observador. (Fig.1)</a:t>
            </a:r>
            <a:endParaRPr lang="en-US" altLang="x-none" sz="16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341630" indent="-338455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Na figura ao lado, pode-se observar que </a:t>
            </a: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  <a:sym typeface="+mn-ea"/>
              </a:rPr>
              <a:t>devido ao deslocamento da Terra em sua órbita em uma escala de tempo de 6 meses pode-se observar </a:t>
            </a: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a alteração da posição da estrela observada. </a:t>
            </a:r>
            <a:r>
              <a:rPr lang="en-US" altLang="x-none" sz="1600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O que se mede é o</a:t>
            </a:r>
            <a:r>
              <a:rPr lang="en-US" altLang="x-none" sz="1600" dirty="0" err="1">
                <a:latin typeface="Times New Roman" panose="02020603050405020304" pitchFamily="16" charset="0"/>
              </a:rPr>
              <a:t> ângulo total deste movimento aparente, medido via triangulação. </a:t>
            </a:r>
            <a:endParaRPr lang="en-US" altLang="x-none" sz="1600" dirty="0" err="1">
              <a:latin typeface="Times New Roman" panose="02020603050405020304" pitchFamily="16" charset="0"/>
            </a:endParaRPr>
          </a:p>
          <a:p>
            <a:pPr marL="341630" indent="-338455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x-none" sz="1600" dirty="0" err="1">
                <a:latin typeface="Times New Roman" panose="02020603050405020304" pitchFamily="16" charset="0"/>
              </a:rPr>
              <a:t>       A paralaxe (p</a:t>
            </a: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), por definição, é a metade deste ângulo, usando como linha de base a distância da Terra-Sol </a:t>
            </a:r>
            <a:endParaRPr lang="en-US" altLang="x-none" sz="16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341630" indent="-338455" defTabSz="449580">
              <a:buClrTx/>
              <a:buSzPct val="100000"/>
              <a:buFontTx/>
              <a:buNone/>
              <a:tabLst>
                <a:tab pos="341630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2291" name="Text Box 12290"/>
          <p:cNvSpPr txBox="1"/>
          <p:nvPr/>
        </p:nvSpPr>
        <p:spPr>
          <a:xfrm>
            <a:off x="153988" y="6048375"/>
            <a:ext cx="8429625" cy="661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u="sng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Parsec</a:t>
            </a:r>
            <a:r>
              <a:rPr lang="en-US" altLang="x-none" sz="20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: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unidade de distancia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definida a partir do raio de órbita da Terra quando é visto sob um ângulo de 1'' → 1 pc = 3,26 A.L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12292" name="Picture 122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0488" y="827088"/>
            <a:ext cx="850900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12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30" y="1746250"/>
            <a:ext cx="5013325" cy="3770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 Box 12293"/>
          <p:cNvSpPr txBox="1"/>
          <p:nvPr/>
        </p:nvSpPr>
        <p:spPr>
          <a:xfrm>
            <a:off x="4349750" y="5546725"/>
            <a:ext cx="711200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Fig.1</a:t>
            </a:r>
            <a:endParaRPr lang="en-US" altLang="x-none" sz="20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ahoma"/>
        <a:ea typeface="Arial Unicode MS"/>
        <a:cs typeface=""/>
      </a:majorFont>
      <a:minorFont>
        <a:latin typeface="Tahoma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12234</Words>
  <Application>WPS Presentation</Application>
  <PresentationFormat/>
  <Paragraphs>334</Paragraphs>
  <Slides>36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9" baseType="lpstr">
      <vt:lpstr>Arial</vt:lpstr>
      <vt:lpstr>SimSun</vt:lpstr>
      <vt:lpstr>Wingdings</vt:lpstr>
      <vt:lpstr>Times New Roman</vt:lpstr>
      <vt:lpstr>New York</vt:lpstr>
      <vt:lpstr>Quicksand Light</vt:lpstr>
      <vt:lpstr>ヒラギノ角ゴ Pro W3</vt:lpstr>
      <vt:lpstr>Tahoma</vt:lpstr>
      <vt:lpstr>DejaVu Sans</vt:lpstr>
      <vt:lpstr>Arial Unicode MS</vt:lpstr>
      <vt:lpstr>PT Sans</vt:lpstr>
      <vt:lpstr>Noteworthy</vt:lpstr>
      <vt:lpstr>Microsoft YaHei</vt:lpstr>
      <vt:lpstr>Droid Sans Fallback</vt:lpstr>
      <vt:lpstr>DejaVu Math TeX Gyre</vt:lpstr>
      <vt:lpstr>Arial Narrow</vt:lpstr>
      <vt:lpstr>BatangChe</vt:lpstr>
      <vt:lpstr>OpenSymbol</vt:lpstr>
      <vt:lpstr/>
      <vt:lpstr/>
      <vt:lpstr>Equation.3</vt:lpstr>
      <vt:lpstr>Equation.3</vt:lpstr>
      <vt:lpstr>Equation.3</vt:lpstr>
      <vt:lpstr>  Distâncias Astronômicas-1</vt:lpstr>
      <vt:lpstr>Hierarquização das Estruturas do Universo </vt:lpstr>
      <vt:lpstr>       Mas....,surpreendentemente, em escalas maiores do que da ordem de  bilhões de anos-luz (“grande escala”) → Universo é HOMOGÊNEO...!</vt:lpstr>
      <vt:lpstr>PowerPoint 演示文稿</vt:lpstr>
      <vt:lpstr>Escalas de Dimensões e Distâncias no Universo</vt:lpstr>
      <vt:lpstr>Definição de algumas Unidades Especiais Convenientes na Astronomia</vt:lpstr>
      <vt:lpstr>PowerPoint 演示文稿</vt:lpstr>
      <vt:lpstr>Paralaxe: alteração aparente de um objeto contra um fundo devido ao movimento do observador</vt:lpstr>
      <vt:lpstr>Algumas considerações sobre o parsec...  </vt:lpstr>
      <vt:lpstr>Para tanto, é preciso lembrar de algumas definições de medidas angulares:</vt:lpstr>
      <vt:lpstr>PowerPoint 演示文稿</vt:lpstr>
      <vt:lpstr>Tabela 1 – Unidades e Medidas Astronômicas    </vt:lpstr>
      <vt:lpstr>Tabela 2 – Constantes Úteis e Medidas Físicas</vt:lpstr>
      <vt:lpstr>Outras Escalas e Medidas Úteis</vt:lpstr>
      <vt:lpstr>Vimos que no Sistema Solar é comum utilizar unidades de distância tais como Unidade Astronomica e Parsec.             Veremos outros métodos que permitem obter distância de objetos mais longuínquos, já que estes método é limitado</vt:lpstr>
      <vt:lpstr>Métodos Diretos, Geométricos ou Cinemáticos</vt:lpstr>
      <vt:lpstr>PowerPoint 演示文稿</vt:lpstr>
      <vt:lpstr>Métodos Diretos, Geométricos ou Cinemáticos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Temos, portanto, condições de calcular a velocidade espacial dada por:</vt:lpstr>
      <vt:lpstr>PowerPoint 演示文稿</vt:lpstr>
      <vt:lpstr>Vamos ver o caso do Telescópio Espacial GAIA: Tecnologia de altíssima geração para determinação de distâncias, entre outros...,exoplanetas, estrelas marrons, teste para Relatividade , etc...</vt:lpstr>
      <vt:lpstr>PowerPoint 演示文稿</vt:lpstr>
      <vt:lpstr>PowerPoint 演示文稿</vt:lpstr>
      <vt:lpstr>PowerPoint 演示文稿</vt:lpstr>
      <vt:lpstr>O Princípio da Vela Padrão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Estrelas_1</dc:title>
  <dc:creator>Gastão B Lima Neto</dc:creator>
  <cp:lastModifiedBy>Sandra</cp:lastModifiedBy>
  <cp:revision>620</cp:revision>
  <cp:lastPrinted>2025-09-18T21:53:09Z</cp:lastPrinted>
  <dcterms:created xsi:type="dcterms:W3CDTF">2025-09-18T21:53:09Z</dcterms:created>
  <dcterms:modified xsi:type="dcterms:W3CDTF">2025-09-18T21:53:09Z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