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80" r:id="rId13"/>
    <p:sldMasterId id="2147483792" r:id="rId14"/>
  </p:sldMasterIdLst>
  <p:notesMasterIdLst>
    <p:notesMasterId r:id="rId16"/>
  </p:notesMasterIdLst>
  <p:sldIdLst>
    <p:sldId id="256" r:id="rId15"/>
    <p:sldId id="257" r:id="rId17"/>
    <p:sldId id="258" r:id="rId18"/>
    <p:sldId id="259" r:id="rId19"/>
    <p:sldId id="297" r:id="rId20"/>
    <p:sldId id="261" r:id="rId21"/>
    <p:sldId id="268" r:id="rId22"/>
    <p:sldId id="269" r:id="rId23"/>
    <p:sldId id="262" r:id="rId24"/>
    <p:sldId id="263" r:id="rId25"/>
    <p:sldId id="264" r:id="rId26"/>
    <p:sldId id="265" r:id="rId27"/>
    <p:sldId id="266" r:id="rId28"/>
    <p:sldId id="267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</p:sldIdLst>
  <p:sldSz cx="8996680" cy="6840855"/>
  <p:notesSz cx="6858000" cy="9144000"/>
  <p:defaultTextStyle>
    <a:defPPr>
      <a:defRPr lang="en-GB"/>
    </a:defPPr>
    <a:lvl1pPr marL="0" lvl="0" indent="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780" y="-84"/>
      </p:cViewPr>
      <p:guideLst>
        <p:guide orient="horz" pos="2184"/>
        <p:guide pos="289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gridSpacing cx="45006" cy="45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41.xml"/><Relationship Id="rId55" Type="http://schemas.openxmlformats.org/officeDocument/2006/relationships/slide" Target="slides/slide40.xml"/><Relationship Id="rId54" Type="http://schemas.openxmlformats.org/officeDocument/2006/relationships/slide" Target="slides/slide39.xml"/><Relationship Id="rId53" Type="http://schemas.openxmlformats.org/officeDocument/2006/relationships/slide" Target="slides/slide38.xml"/><Relationship Id="rId52" Type="http://schemas.openxmlformats.org/officeDocument/2006/relationships/slide" Target="slides/slide37.xml"/><Relationship Id="rId51" Type="http://schemas.openxmlformats.org/officeDocument/2006/relationships/slide" Target="slides/slide36.xml"/><Relationship Id="rId50" Type="http://schemas.openxmlformats.org/officeDocument/2006/relationships/slide" Target="slides/slide3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4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0" Type="http://schemas.openxmlformats.org/officeDocument/2006/relationships/slide" Target="slides/slide2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7" name="Rounded Rectangle 1433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/>
          <a:p>
            <a:endParaRPr lang="en-US"/>
          </a:p>
        </p:txBody>
      </p:sp>
      <p:sp>
        <p:nvSpPr>
          <p:cNvPr id="14338" name="Rounded Rectangle 1433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39" name="Rounded Rectangle 1433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0" name="Rounded Rectangle 1433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1" name="Rounded Rectangle 1434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2" name="Rounded Rectangle 1434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3" name="Rounded Rectangle 1434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4" name="Rounded Rectangle 1434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5" name="Rounded Rectangle 1434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6" name="Rounded Rectangle 1434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7" name="Rounded Rectangle 1434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8" name="Rounded Rectangle 1434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49" name="Rounded Rectangle 1434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0" name="Rounded Rectangle 1434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1" name="Rounded Rectangle 1435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2" name="Rounded Rectangle 1435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3" name="Rounded Rectangle 1435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4" name="Rounded Rectangle 1435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5" name="Rounded Rectangle 1435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6" name="Rounded Rectangle 1435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7" name="Rounded Rectangle 1435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8" name="Rounded Rectangle 1435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59" name="Rounded Rectangle 1435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60" name="Text Box 14359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61" name="Text Box 14360"/>
          <p:cNvSpPr txBox="1"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62" name="Slide Image Placeholder 14361"/>
          <p:cNvSpPr>
            <a:spLocks noGrp="1"/>
          </p:cNvSpPr>
          <p:nvPr>
            <p:ph type="sldImg"/>
          </p:nvPr>
        </p:nvSpPr>
        <p:spPr>
          <a:xfrm>
            <a:off x="1173163" y="685800"/>
            <a:ext cx="4475162" cy="339248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</a:p>
        </p:txBody>
      </p:sp>
      <p:sp>
        <p:nvSpPr>
          <p:cNvPr id="14363" name="Text Placeholder 14362"/>
          <p:cNvSpPr>
            <a:spLocks noGrp="1"/>
          </p:cNvSpPr>
          <p:nvPr>
            <p:ph type="body"/>
          </p:nvPr>
        </p:nvSpPr>
        <p:spPr>
          <a:xfrm>
            <a:off x="914400" y="4343400"/>
            <a:ext cx="4992688" cy="40782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</a:p>
        </p:txBody>
      </p:sp>
      <p:sp>
        <p:nvSpPr>
          <p:cNvPr id="14364" name="Text Box 14363"/>
          <p:cNvSpPr txBox="1"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365" name="Slide Number Placeholder 14364"/>
          <p:cNvSpPr>
            <a:spLocks noGrp="1"/>
          </p:cNvSpPr>
          <p:nvPr>
            <p:ph type="sldNum"/>
          </p:nvPr>
        </p:nvSpPr>
        <p:spPr>
          <a:xfrm>
            <a:off x="3886200" y="8686800"/>
            <a:ext cx="2935288" cy="4206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lvl="0" indent="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57345" name="Text Box 5734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7346" name="Slide Image Placeholder 5734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347" name="Text Placeholder 5734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4513" name="Slide Image Placeholder 64512"/>
          <p:cNvSpPr txBox="1"/>
          <p:nvPr>
            <p:ph type="sldImg"/>
          </p:nvPr>
        </p:nvSpPr>
        <p:spPr>
          <a:xfrm>
            <a:off x="1143000" y="685800"/>
            <a:ext cx="4554538" cy="34115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514" name="Text Placeholder 64513"/>
          <p:cNvSpPr txBox="1"/>
          <p:nvPr>
            <p:ph type="body" idx="1"/>
          </p:nvPr>
        </p:nvSpPr>
        <p:spPr>
          <a:xfrm>
            <a:off x="914400" y="4343400"/>
            <a:ext cx="5011738" cy="40973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5537" name="Slide Image Placeholder 65536"/>
          <p:cNvSpPr txBox="1"/>
          <p:nvPr>
            <p:ph type="sldImg"/>
          </p:nvPr>
        </p:nvSpPr>
        <p:spPr>
          <a:xfrm>
            <a:off x="1173163" y="685800"/>
            <a:ext cx="4510087" cy="34274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8" name="Text Placeholder 65537"/>
          <p:cNvSpPr txBox="1"/>
          <p:nvPr>
            <p:ph type="body" idx="1"/>
          </p:nvPr>
        </p:nvSpPr>
        <p:spPr>
          <a:xfrm>
            <a:off x="914400" y="4343400"/>
            <a:ext cx="5011738" cy="40973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6561" name="Text Box 6656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6562" name="Slide Image Placeholder 66561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563" name="Text Placeholder 6656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7585" name="Text Box 6758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7586" name="Slide Image Placeholder 6758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587" name="Text Placeholder 6758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8609" name="Slide Image Placeholder 68608"/>
          <p:cNvSpPr txBox="1"/>
          <p:nvPr>
            <p:ph type="sldImg"/>
          </p:nvPr>
        </p:nvSpPr>
        <p:spPr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10" name="Text Placeholder 68609"/>
          <p:cNvSpPr txBox="1"/>
          <p:nvPr>
            <p:ph type="body" idx="1"/>
          </p:nvPr>
        </p:nvSpPr>
        <p:spPr>
          <a:xfrm>
            <a:off x="914400" y="4343400"/>
            <a:ext cx="5016500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1681" name="Text Box 7168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1682" name="Slide Image Placeholder 71681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683" name="Text Placeholder 7168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2705" name="Text Box 7270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2706" name="Slide Image Placeholder 7270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7" name="Text Placeholder 7270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3729" name="Slide Image Placeholder 73728"/>
          <p:cNvSpPr txBox="1"/>
          <p:nvPr>
            <p:ph type="sldImg"/>
          </p:nvPr>
        </p:nvSpPr>
        <p:spPr>
          <a:xfrm>
            <a:off x="1143000" y="685800"/>
            <a:ext cx="4554538" cy="34115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730" name="Text Placeholder 73729"/>
          <p:cNvSpPr txBox="1"/>
          <p:nvPr>
            <p:ph type="body" idx="1"/>
          </p:nvPr>
        </p:nvSpPr>
        <p:spPr>
          <a:xfrm>
            <a:off x="914400" y="4343400"/>
            <a:ext cx="5011738" cy="40973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4753" name="Slide Image Placeholder 74752"/>
          <p:cNvSpPr txBox="1"/>
          <p:nvPr>
            <p:ph type="sldImg"/>
          </p:nvPr>
        </p:nvSpPr>
        <p:spPr>
          <a:xfrm>
            <a:off x="1143000" y="685800"/>
            <a:ext cx="4554538" cy="34115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4754" name="Text Placeholder 74753"/>
          <p:cNvSpPr txBox="1"/>
          <p:nvPr>
            <p:ph type="body" idx="1"/>
          </p:nvPr>
        </p:nvSpPr>
        <p:spPr>
          <a:xfrm>
            <a:off x="914400" y="4343400"/>
            <a:ext cx="5011738" cy="40973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5777" name="Text Box 7577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5778" name="Slide Image Placeholder 75777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5779" name="Text Placeholder 7577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58369" name="Text Box 5836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8370" name="Slide Image Placeholder 58369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1" name="Text Placeholder 5837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6801" name="Text Box 7680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6802" name="Slide Image Placeholder 76801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6803" name="Text Placeholder 7680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7825" name="Text Box 7782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7826" name="Slide Image Placeholder 77825"/>
          <p:cNvSpPr txBox="1"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7827" name="Text Placeholder 7782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8849" name="Slide Image Placeholder 78848"/>
          <p:cNvSpPr txBox="1"/>
          <p:nvPr>
            <p:ph type="sldImg"/>
          </p:nvPr>
        </p:nvSpPr>
        <p:spPr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850" name="Text Placeholder 78849"/>
          <p:cNvSpPr txBox="1"/>
          <p:nvPr>
            <p:ph type="body" idx="1"/>
          </p:nvPr>
        </p:nvSpPr>
        <p:spPr>
          <a:xfrm>
            <a:off x="914400" y="4343400"/>
            <a:ext cx="5016500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9873" name="Slide Image Placeholder 79872"/>
          <p:cNvSpPr txBox="1"/>
          <p:nvPr>
            <p:ph type="sldImg"/>
          </p:nvPr>
        </p:nvSpPr>
        <p:spPr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9874" name="Text Placeholder 79873"/>
          <p:cNvSpPr txBox="1"/>
          <p:nvPr>
            <p:ph type="body" idx="1"/>
          </p:nvPr>
        </p:nvSpPr>
        <p:spPr>
          <a:xfrm>
            <a:off x="914400" y="4343400"/>
            <a:ext cx="5016500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0897" name="Slide Image Placeholder 80896"/>
          <p:cNvSpPr txBox="1"/>
          <p:nvPr>
            <p:ph type="sldImg"/>
          </p:nvPr>
        </p:nvSpPr>
        <p:spPr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898" name="Text Placeholder 80897"/>
          <p:cNvSpPr txBox="1"/>
          <p:nvPr>
            <p:ph type="body" idx="1"/>
          </p:nvPr>
        </p:nvSpPr>
        <p:spPr>
          <a:xfrm>
            <a:off x="914400" y="4343400"/>
            <a:ext cx="5016500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1921" name="Slide Image Placeholder 81920"/>
          <p:cNvSpPr txBox="1"/>
          <p:nvPr>
            <p:ph type="sldImg"/>
          </p:nvPr>
        </p:nvSpPr>
        <p:spPr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22" name="Text Placeholder 81921"/>
          <p:cNvSpPr txBox="1"/>
          <p:nvPr>
            <p:ph type="body" idx="1"/>
          </p:nvPr>
        </p:nvSpPr>
        <p:spPr>
          <a:xfrm>
            <a:off x="914400" y="4343400"/>
            <a:ext cx="5016500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2945" name="Text Box 8294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2946" name="Slide Image Placeholder 8294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2947" name="Text Placeholder 8294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3969" name="Text Box 8396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3970" name="Slide Image Placeholder 83969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3971" name="Text Placeholder 8397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4993" name="Slide Image Placeholder 84992"/>
          <p:cNvSpPr txBox="1"/>
          <p:nvPr>
            <p:ph type="sldImg"/>
          </p:nvPr>
        </p:nvSpPr>
        <p:spPr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4994" name="Text Placeholder 84993"/>
          <p:cNvSpPr txBox="1"/>
          <p:nvPr>
            <p:ph type="body" idx="1"/>
          </p:nvPr>
        </p:nvSpPr>
        <p:spPr>
          <a:xfrm>
            <a:off x="914400" y="4343400"/>
            <a:ext cx="5016500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6017" name="Slide Image Placeholder 86016"/>
          <p:cNvSpPr txBox="1"/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6018" name="Text Placeholder 86017"/>
          <p:cNvSpPr txBox="1"/>
          <p:nvPr>
            <p:ph type="body" idx="1"/>
          </p:nvPr>
        </p:nvSpPr>
        <p:spPr>
          <a:xfrm>
            <a:off x="914400" y="4343400"/>
            <a:ext cx="50276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59393" name="Text Box 5939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9394" name="Slide Image Placeholder 59393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9395" name="Text Placeholder 5939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7041" name="Slide Image Placeholder 87040"/>
          <p:cNvSpPr txBox="1"/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7042" name="Text Placeholder 87041"/>
          <p:cNvSpPr txBox="1"/>
          <p:nvPr>
            <p:ph type="body" idx="1"/>
          </p:nvPr>
        </p:nvSpPr>
        <p:spPr>
          <a:xfrm>
            <a:off x="914400" y="4343400"/>
            <a:ext cx="50276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8065" name="Text Box 8806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8066" name="Slide Image Placeholder 8806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8067" name="Text Placeholder 8806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9089" name="Slide Image Placeholder 89088"/>
          <p:cNvSpPr txBox="1"/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0" name="Text Placeholder 89089"/>
          <p:cNvSpPr txBox="1"/>
          <p:nvPr>
            <p:ph type="body" idx="1"/>
          </p:nvPr>
        </p:nvSpPr>
        <p:spPr>
          <a:xfrm>
            <a:off x="914400" y="4343400"/>
            <a:ext cx="50276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0113" name="Text Box 9011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0114" name="Slide Image Placeholder 90113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0115" name="Text Placeholder 9011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1137" name="Text Box 9113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1138" name="Slide Image Placeholder 91137"/>
          <p:cNvSpPr txBox="1"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1139" name="Text Placeholder 9113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2161" name="Text Box 9216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2162" name="Slide Image Placeholder 92161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163" name="Text Placeholder 9216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3185" name="Text Box 9318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3186" name="Slide Image Placeholder 9318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3187" name="Text Placeholder 9318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4209" name="Text Box 9420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4210" name="Slide Image Placeholder 94209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211" name="Text Placeholder 9421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5233" name="Slide Image Placeholder 95232"/>
          <p:cNvSpPr txBox="1"/>
          <p:nvPr>
            <p:ph type="sldImg"/>
          </p:nvPr>
        </p:nvSpPr>
        <p:spPr>
          <a:xfrm>
            <a:off x="1143000" y="685800"/>
            <a:ext cx="4565650" cy="34226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5234" name="Text Placeholder 95233"/>
          <p:cNvSpPr txBox="1"/>
          <p:nvPr>
            <p:ph type="body" idx="1"/>
          </p:nvPr>
        </p:nvSpPr>
        <p:spPr>
          <a:xfrm>
            <a:off x="914400" y="4343400"/>
            <a:ext cx="5022850" cy="41084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6257" name="Text Box 9625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6258" name="Slide Image Placeholder 96257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6259" name="Text Placeholder 9625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0417" name="Text Box 6041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0418" name="Slide Image Placeholder 60417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419" name="Text Placeholder 6041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7281" name="Text Box 9728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7282" name="Slide Image Placeholder 97281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7283" name="Text Placeholder 9728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8305" name="Text Box 9830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8306" name="Slide Image Placeholder 9830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8307" name="Text Placeholder 9830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1441" name="Text Box 6144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1442" name="Slide Image Placeholder 61441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43" name="Text Placeholder 6144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2465" name="Text Box 6246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2466" name="Slide Image Placeholder 62465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2467" name="Text Placeholder 6246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9633" name="Text Box 6963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9634" name="Slide Image Placeholder 69633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5" name="Text Placeholder 6963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0657" name="Text Box 7065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0658" name="Slide Image Placeholder 70657"/>
          <p:cNvSpPr txBox="1"/>
          <p:nvPr>
            <p:ph type="sldImg"/>
          </p:nvPr>
        </p:nvSpPr>
        <p:spPr>
          <a:xfrm>
            <a:off x="1173163" y="685800"/>
            <a:ext cx="451167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0659" name="Text Placeholder 7065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>
                <a:latin typeface="Times New Roman" panose="02020603050405020304" pitchFamily="16" charset="0"/>
                <a:cs typeface="Arial Unicode MS" charset="0"/>
              </a:rPr>
            </a:fld>
            <a:endParaRPr lang="fr-FR" altLang="x-none" sz="12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63489" name="Slide Image Placeholder 63488"/>
          <p:cNvSpPr txBox="1"/>
          <p:nvPr>
            <p:ph type="sldImg"/>
          </p:nvPr>
        </p:nvSpPr>
        <p:spPr>
          <a:xfrm>
            <a:off x="1173163" y="685800"/>
            <a:ext cx="4476750" cy="33940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3490" name="Text Placeholder 63489"/>
          <p:cNvSpPr txBox="1"/>
          <p:nvPr>
            <p:ph type="body" idx="1"/>
          </p:nvPr>
        </p:nvSpPr>
        <p:spPr>
          <a:xfrm>
            <a:off x="914400" y="4343400"/>
            <a:ext cx="4994275" cy="4079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1855788"/>
            <a:ext cx="3603895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268" y="1855788"/>
            <a:ext cx="3603895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9610" y="533400"/>
            <a:ext cx="1918891" cy="561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533400"/>
            <a:ext cx="5645431" cy="561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40" y="1976438"/>
            <a:ext cx="3729910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3735" y="17463"/>
            <a:ext cx="1903016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7463"/>
            <a:ext cx="5598727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3" Type="http://schemas.openxmlformats.org/officeDocument/2006/relationships/theme" Target="../theme/theme1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Text Box 1026"/>
          <p:cNvSpPr txBox="1"/>
          <p:nvPr/>
        </p:nvSpPr>
        <p:spPr>
          <a:xfrm>
            <a:off x="674688" y="6230938"/>
            <a:ext cx="1874837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8" name="Text Box 1027"/>
          <p:cNvSpPr txBox="1"/>
          <p:nvPr/>
        </p:nvSpPr>
        <p:spPr>
          <a:xfrm>
            <a:off x="3074988" y="6230938"/>
            <a:ext cx="284797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5715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>
              <a:buFontTx/>
              <a:defRPr/>
            </a:lvl1pPr>
          </a:lstStyle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1" name="Title 10240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42" name="Text Placeholder 10241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43" name="Text Box 10242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44" name="Text Box 10243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45" name="Slide Number Placeholder 10244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5" name="Title 11264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1266" name="Text Placeholder 1126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1267" name="Text Box 11266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1268" name="Text Box 11267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1269" name="Slide Number Placeholder 1126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89" name="Title 12288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2290" name="Text Placeholder 12289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2291" name="Text Box 12290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292" name="Text Box 12291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293" name="Slide Number Placeholder 12292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3" name="Title 13312"/>
          <p:cNvSpPr>
            <a:spLocks noGrp="1"/>
          </p:cNvSpPr>
          <p:nvPr>
            <p:ph type="title"/>
          </p:nvPr>
        </p:nvSpPr>
        <p:spPr>
          <a:xfrm>
            <a:off x="642938" y="533400"/>
            <a:ext cx="7675562" cy="1106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3314" name="Text Placeholder 13313"/>
          <p:cNvSpPr>
            <a:spLocks noGrp="1"/>
          </p:cNvSpPr>
          <p:nvPr>
            <p:ph type="body" idx="1"/>
          </p:nvPr>
        </p:nvSpPr>
        <p:spPr>
          <a:xfrm>
            <a:off x="803275" y="1855788"/>
            <a:ext cx="7354888" cy="42910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556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3315" name="Date Placeholder 13314"/>
          <p:cNvSpPr>
            <a:spLocks noGrp="1"/>
          </p:cNvSpPr>
          <p:nvPr>
            <p:ph type="dt"/>
          </p:nvPr>
        </p:nvSpPr>
        <p:spPr>
          <a:xfrm>
            <a:off x="706438" y="5807075"/>
            <a:ext cx="2060575" cy="4365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13316" name="Footer Placeholder 13315"/>
          <p:cNvSpPr>
            <a:spLocks noGrp="1"/>
          </p:cNvSpPr>
          <p:nvPr>
            <p:ph type="ftr"/>
          </p:nvPr>
        </p:nvSpPr>
        <p:spPr>
          <a:xfrm>
            <a:off x="3108325" y="5807075"/>
            <a:ext cx="2816225" cy="4365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13317" name="Slide Number Placeholder 13316"/>
          <p:cNvSpPr>
            <a:spLocks noGrp="1"/>
          </p:cNvSpPr>
          <p:nvPr>
            <p:ph type="sldNum"/>
          </p:nvPr>
        </p:nvSpPr>
        <p:spPr>
          <a:xfrm>
            <a:off x="6257925" y="5807075"/>
            <a:ext cx="2060575" cy="4365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2048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2050" name="Text Placeholder 2049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2051" name="Text Box 2050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52" name="Text Box 2051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53" name="Slide Number Placeholder 2052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Title 3072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3074" name="Text Placeholder 3073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3075" name="Text Box 3074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6" name="Text Box 3075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7" name="Slide Number Placeholder 3076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4098" name="Text Placeholder 4097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4099" name="Text Box 4098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00" name="Text Box 4099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01" name="Slide Number Placeholder 4100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1" name="Title 5120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5122" name="Text Placeholder 5121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5123" name="Text Box 5122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4" name="Text Box 5123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5" name="Slide Number Placeholder 5124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6144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6146" name="Text Placeholder 614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6147" name="Text Box 6146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148" name="Text Box 6147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149" name="Slide Number Placeholder 614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69" name="Title 7168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7170" name="Text Placeholder 7169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7171" name="Text Box 7170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7172" name="Text Box 7171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7173" name="Slide Number Placeholder 7172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3" name="Title 8192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8194" name="Text Placeholder 8193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8195" name="Text Box 8194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6" name="Text Box 8195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7" name="Slide Number Placeholder 8196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7" name="Title 9216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20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9218" name="Text Placeholder 9217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12062" cy="3959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9219" name="Text Box 9218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220" name="Text Box 9219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221" name="Slide Number Placeholder 9220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3832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1" name="Text Box 15360"/>
          <p:cNvSpPr txBox="1"/>
          <p:nvPr/>
        </p:nvSpPr>
        <p:spPr>
          <a:xfrm>
            <a:off x="674688" y="1054100"/>
            <a:ext cx="7648575" cy="11398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600" u="sng" dirty="0" err="1">
                <a:solidFill>
                  <a:srgbClr val="0000FF"/>
                </a:solidFill>
                <a:latin typeface="PT Sans" pitchFamily="32" charset="0"/>
              </a:rPr>
              <a:t>Relógios Naturais, Tempo e Calendário </a:t>
            </a:r>
            <a:endParaRPr lang="pt-BR" altLang="x-none" sz="26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15362" name="Text Box 15361"/>
          <p:cNvSpPr txBox="1"/>
          <p:nvPr/>
        </p:nvSpPr>
        <p:spPr>
          <a:xfrm>
            <a:off x="1220788" y="2960688"/>
            <a:ext cx="6249987" cy="280098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Tempo Solar e Sideral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Analema</a:t>
            </a:r>
            <a:r>
              <a:rPr lang="en-US" altLang="pt-BR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Tempo Atômico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Tempo Civil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Rotação da Terra e Segundo Intercalar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Calendários: egípcio, romano, juliano, gregoriano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Ano Bissexto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2529" name="Picture 225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6125" y="2790825"/>
            <a:ext cx="4156075" cy="400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25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802890"/>
            <a:ext cx="3989070" cy="3988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22530"/>
          <p:cNvSpPr txBox="1"/>
          <p:nvPr/>
        </p:nvSpPr>
        <p:spPr>
          <a:xfrm>
            <a:off x="503238" y="160338"/>
            <a:ext cx="8096250" cy="13065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Objetivo: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encontrar uma relação entre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as coordenadas horárias da estrela (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H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</a:t>
            </a:r>
            <a:r>
              <a:rPr lang="pt-BR" altLang="x-none" sz="1600" b="1" dirty="0" err="1">
                <a:solidFill>
                  <a:schemeClr val="tx1"/>
                </a:solidFill>
                <a:latin typeface="Tipo de letra del sistema" charset="0"/>
                <a:cs typeface="Tipo de letra del sistema" charset="0"/>
                <a:sym typeface="+mn-ea"/>
              </a:rPr>
              <a:t>δ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com as coordenadas equatoriais da estrela (</a:t>
            </a:r>
            <a:r>
              <a:rPr lang="pt-BR" altLang="x-none" sz="1600" b="1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  <a:sym typeface="+mn-ea"/>
              </a:rPr>
              <a:t>α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</a:t>
            </a:r>
            <a:r>
              <a:rPr lang="pt-BR" altLang="x-none" sz="1600" b="1" dirty="0" err="1">
                <a:solidFill>
                  <a:schemeClr val="tx1"/>
                </a:solidFill>
                <a:latin typeface="Tipo de letra del sistema" charset="0"/>
                <a:cs typeface="Tipo de letra del sistema" charset="0"/>
                <a:sym typeface="+mn-ea"/>
              </a:rPr>
              <a:t>δ</a:t>
            </a:r>
            <a:r>
              <a:rPr lang="en-US" altLang="pt-BR" sz="1600" b="1" dirty="0" err="1">
                <a:solidFill>
                  <a:schemeClr val="tx1"/>
                </a:solidFill>
                <a:latin typeface="Tipo de letra del sistema" charset="0"/>
                <a:cs typeface="Tipo de letra del sistema" charset="0"/>
                <a:sym typeface="+mn-ea"/>
              </a:rPr>
              <a:t>)</a:t>
            </a:r>
            <a:r>
              <a:rPr lang="en-US" altLang="pt-BR" sz="1600" b="1" dirty="0" err="1">
                <a:solidFill>
                  <a:srgbClr val="FF0000"/>
                </a:solidFill>
                <a:latin typeface="Tipo de letra del sistema" charset="0"/>
                <a:cs typeface="Tipo de letra del sistema" charset="0"/>
                <a:sym typeface="+mn-ea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.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Ascensão Reta (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α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):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ângulo medido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sobre o equador celeste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com origem no meridiano que passa pelo P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onto Áries, Gama ou Vernal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extremidade no meridiano do astro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(sentido anti-horário)</a:t>
            </a:r>
            <a:r>
              <a:rPr lang="en-US" altLang="x-none" sz="1600" b="1" dirty="0" err="1">
                <a:solidFill>
                  <a:srgbClr val="660066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600" b="1" dirty="0" err="1">
                <a:solidFill>
                  <a:srgbClr val="C00000"/>
                </a:solidFill>
                <a:latin typeface="Times New Roman" panose="02020603050405020304" pitchFamily="16" charset="0"/>
                <a:cs typeface="Noteworthy" charset="0"/>
              </a:rPr>
              <a:t>é constante </a:t>
            </a:r>
            <a:endParaRPr lang="en-US" altLang="x-none" sz="1600" b="1" dirty="0" err="1">
              <a:solidFill>
                <a:srgbClr val="C00000"/>
              </a:solidFill>
              <a:latin typeface="Times New Roman" panose="02020603050405020304" pitchFamily="16" charset="0"/>
              <a:ea typeface="Noteworthy" charset="0"/>
              <a:cs typeface="Noteworthy" charset="0"/>
            </a:endParaRPr>
          </a:p>
        </p:txBody>
      </p:sp>
      <p:sp>
        <p:nvSpPr>
          <p:cNvPr id="22532" name="Text Box 22531"/>
          <p:cNvSpPr txBox="1"/>
          <p:nvPr/>
        </p:nvSpPr>
        <p:spPr>
          <a:xfrm>
            <a:off x="423863" y="1979613"/>
            <a:ext cx="8288337" cy="4937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/>
          <a:p>
            <a:pPr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Ângulo Horário (H) = T :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 cresce, indicando que não se trata apenas de medida de ângulo, e que pode ser usado como </a:t>
            </a:r>
            <a:r>
              <a:rPr lang="en-US" altLang="x-none" sz="1600" b="1" baseline="0" dirty="0" err="1">
                <a:solidFill>
                  <a:srgbClr val="C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medida de tempo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.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3" name="Title 23552"/>
          <p:cNvSpPr>
            <a:spLocks noGrp="1"/>
          </p:cNvSpPr>
          <p:nvPr>
            <p:ph type="title"/>
          </p:nvPr>
        </p:nvSpPr>
        <p:spPr>
          <a:xfrm>
            <a:off x="497205" y="88900"/>
            <a:ext cx="8058785" cy="802640"/>
          </a:xfrm>
        </p:spPr>
        <p:txBody>
          <a:bodyPr wrap="square" lIns="90360" tIns="45360" rIns="90360" bIns="4536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FF"/>
                </a:solidFill>
                <a:latin typeface="PT Sans" pitchFamily="32" charset="0"/>
              </a:rPr>
              <a:t>Lembrando que no Sistema Equatorial Horário usamos estas referências</a:t>
            </a:r>
            <a:endParaRPr lang="en-US" altLang="x-none" sz="1800" b="1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23554" name="Picture 235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0663" y="2424113"/>
            <a:ext cx="3432175" cy="324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23554"/>
          <p:cNvSpPr txBox="1"/>
          <p:nvPr/>
        </p:nvSpPr>
        <p:spPr>
          <a:xfrm>
            <a:off x="668338" y="984250"/>
            <a:ext cx="7658100" cy="6731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Utiliza como Plano Fundamental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o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Equador Celeste (cuidado!...</a:t>
            </a:r>
            <a:r>
              <a:rPr lang="en-US" altLang="x-none" sz="1800" b="1" dirty="0" err="1">
                <a:solidFill>
                  <a:srgbClr val="33CC66"/>
                </a:solidFill>
                <a:latin typeface="Times New Roman" panose="02020603050405020304" pitchFamily="16" charset="0"/>
                <a:cs typeface="Noteworthy" charset="0"/>
              </a:rPr>
              <a:t>é a linha verde</a:t>
            </a:r>
            <a:endParaRPr lang="en-US" altLang="x-none" sz="1800" b="1" dirty="0" err="1">
              <a:solidFill>
                <a:srgbClr val="33CC66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Como coordenadas,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Declinação (𝜹) e Ângulo Horário (H)</a:t>
            </a:r>
            <a:endParaRPr lang="en-US" altLang="x-none" sz="1800" b="1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3556" name="Text Box 23555"/>
          <p:cNvSpPr txBox="1"/>
          <p:nvPr/>
        </p:nvSpPr>
        <p:spPr>
          <a:xfrm>
            <a:off x="100013" y="1928813"/>
            <a:ext cx="5068887" cy="40005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FF3333"/>
                </a:solidFill>
                <a:latin typeface="Times New Roman" panose="02020603050405020304" pitchFamily="16" charset="0"/>
                <a:cs typeface="Noteworthy" charset="0"/>
              </a:rPr>
              <a:t># Declinação</a:t>
            </a:r>
            <a:r>
              <a:rPr lang="en-US" altLang="x-none" sz="1800" dirty="0" err="1">
                <a:solidFill>
                  <a:srgbClr val="FF3333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dirty="0" err="1">
                <a:solidFill>
                  <a:srgbClr val="FF3333"/>
                </a:solidFill>
                <a:latin typeface="Times New Roman" panose="02020603050405020304" pitchFamily="16" charset="0"/>
                <a:cs typeface="Noteworthy" charset="0"/>
              </a:rPr>
              <a:t>( 𝜹)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(-90</a:t>
            </a:r>
            <a:r>
              <a:rPr lang="en-US" altLang="x-none" sz="1800" b="1" baseline="36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≤  𝜹  ≤ +90</a:t>
            </a:r>
            <a:r>
              <a:rPr lang="en-US" altLang="x-none" sz="1800" b="1" baseline="36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ngulo medido sobre o meridiano do astro  (perpendicular ao equador), com origem no </a:t>
            </a:r>
            <a:r>
              <a:rPr lang="en-US" altLang="x-none" sz="1600" b="1" dirty="0" err="1">
                <a:solidFill>
                  <a:srgbClr val="33CC66"/>
                </a:solidFill>
                <a:latin typeface="Times New Roman" panose="02020603050405020304" pitchFamily="16" charset="0"/>
                <a:cs typeface="Noteworthy" charset="0"/>
              </a:rPr>
              <a:t>equador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extremidade no astro.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Complemento de 𝜹 é a distância polar (∆) 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(𝜹 + ∆ = 90</a:t>
            </a:r>
            <a:r>
              <a:rPr lang="en-US" altLang="x-none" sz="1600" b="1" baseline="32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          (0</a:t>
            </a:r>
            <a:r>
              <a:rPr lang="en-US" altLang="x-none" sz="1600" b="1" baseline="26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≤  Δ  ≤  180</a:t>
            </a:r>
            <a:r>
              <a:rPr lang="en-US" altLang="x-none" sz="1600" b="1" baseline="26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B8FF"/>
                </a:solidFill>
                <a:latin typeface="Times New Roman" panose="02020603050405020304" pitchFamily="16" charset="0"/>
                <a:cs typeface="Noteworthy" charset="0"/>
              </a:rPr>
              <a:t># Ângulo Horário (H)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 -12h  ≤ H ≤ +12h )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Ângulo medido sobre o equador (linha verde), com origem no meridiano local (linha que passa p/ PCN, PCS e passa pelo Zênite) e extremidade no meridiano do astro, contado a Oeste.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- Sinal negativo (leste do meridiano)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- Sinal positivo ( oeste do meridiano)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3557" name="Rounded Rectangle 23556"/>
          <p:cNvSpPr/>
          <p:nvPr/>
        </p:nvSpPr>
        <p:spPr>
          <a:xfrm flipV="1">
            <a:off x="595313" y="946150"/>
            <a:ext cx="7767637" cy="825500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9933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s 24577"/>
          <p:cNvSpPr/>
          <p:nvPr/>
        </p:nvSpPr>
        <p:spPr>
          <a:xfrm>
            <a:off x="-200025" y="952500"/>
            <a:ext cx="9196388" cy="13970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6230" indent="-3098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6230" algn="l"/>
                <a:tab pos="763905" algn="l"/>
                <a:tab pos="1212850" algn="l"/>
                <a:tab pos="1662430" algn="l"/>
                <a:tab pos="2111375" algn="l"/>
                <a:tab pos="2560955" algn="l"/>
                <a:tab pos="3009900" algn="l"/>
                <a:tab pos="3459480" algn="l"/>
                <a:tab pos="3908425" algn="l"/>
                <a:tab pos="4358005" algn="l"/>
                <a:tab pos="4806950" algn="l"/>
                <a:tab pos="5256530" algn="l"/>
                <a:tab pos="5705475" algn="l"/>
                <a:tab pos="6155055" algn="l"/>
                <a:tab pos="6604000" algn="l"/>
                <a:tab pos="7053580" algn="l"/>
                <a:tab pos="7502525" algn="l"/>
                <a:tab pos="7952105" algn="l"/>
                <a:tab pos="8401050" algn="l"/>
                <a:tab pos="8850630" algn="l"/>
                <a:tab pos="9299575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Noteworthy" charset="0"/>
              <a:cs typeface="ヒラギノ角ゴ Pro W3" charset="0"/>
            </a:endParaRPr>
          </a:p>
          <a:p>
            <a:pPr marL="316230" indent="-30988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6230" algn="l"/>
                <a:tab pos="763905" algn="l"/>
                <a:tab pos="1212850" algn="l"/>
                <a:tab pos="1662430" algn="l"/>
                <a:tab pos="2111375" algn="l"/>
                <a:tab pos="2560955" algn="l"/>
                <a:tab pos="3009900" algn="l"/>
                <a:tab pos="3459480" algn="l"/>
                <a:tab pos="3908425" algn="l"/>
                <a:tab pos="4358005" algn="l"/>
                <a:tab pos="4806950" algn="l"/>
                <a:tab pos="5256530" algn="l"/>
                <a:tab pos="5705475" algn="l"/>
                <a:tab pos="6155055" algn="l"/>
                <a:tab pos="6604000" algn="l"/>
                <a:tab pos="7053580" algn="l"/>
                <a:tab pos="7502525" algn="l"/>
                <a:tab pos="7952105" algn="l"/>
                <a:tab pos="8401050" algn="l"/>
                <a:tab pos="8850630" algn="l"/>
                <a:tab pos="9299575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Noteworthy" charset="0"/>
              <a:ea typeface="ヒラギノ角ゴ Pro W3" charset="0"/>
            </a:endParaRPr>
          </a:p>
        </p:txBody>
      </p:sp>
      <p:pic>
        <p:nvPicPr>
          <p:cNvPr id="24579" name="Picture 245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4138" y="1203325"/>
            <a:ext cx="6038850" cy="327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 Box 24579"/>
          <p:cNvSpPr txBox="1"/>
          <p:nvPr/>
        </p:nvSpPr>
        <p:spPr>
          <a:xfrm>
            <a:off x="284163" y="5616575"/>
            <a:ext cx="3709987" cy="7318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Hora Sideral (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HS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é o </a:t>
            </a:r>
            <a:r>
              <a:rPr lang="en-US" altLang="x-none" sz="16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ângulo horário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(Hγ) do ponto Gama (Aries, Vernal) =  </a:t>
            </a:r>
            <a:r>
              <a:rPr lang="en-US" altLang="x-none" sz="16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(HS=Hγ)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600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</a:t>
            </a:r>
            <a:endParaRPr lang="en-US" altLang="x-none" sz="1600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4581" name="Text Box 24580"/>
          <p:cNvSpPr txBox="1"/>
          <p:nvPr/>
        </p:nvSpPr>
        <p:spPr>
          <a:xfrm>
            <a:off x="3957638" y="5837238"/>
            <a:ext cx="3648075" cy="5461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8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24582" name="Picture 245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0"/>
            <a:ext cx="1204913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3" name="Rounded Rectangle 24582"/>
          <p:cNvSpPr/>
          <p:nvPr/>
        </p:nvSpPr>
        <p:spPr>
          <a:xfrm>
            <a:off x="141288" y="1035050"/>
            <a:ext cx="8783637" cy="3538538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333333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4584" name="Text Box 24583"/>
          <p:cNvSpPr txBox="1"/>
          <p:nvPr/>
        </p:nvSpPr>
        <p:spPr>
          <a:xfrm>
            <a:off x="4071938" y="5610225"/>
            <a:ext cx="4640262" cy="10858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Angulo Horário (</a:t>
            </a:r>
            <a:r>
              <a:rPr lang="en-US" altLang="x-none" sz="1600" b="1" u="sng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H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): 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Ângulo medido sobre o equador, com origem no </a:t>
            </a:r>
            <a:r>
              <a:rPr lang="en-US" altLang="x-none" sz="16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meridiano local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(linha que passa p/ PCN, PCS e passa pelo Zênite) e extremidade no meridiano do astro contado a Oeste.</a:t>
            </a:r>
            <a:endParaRPr lang="en-US" altLang="x-none" sz="1600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4585" name="Text Box 24584"/>
          <p:cNvSpPr txBox="1"/>
          <p:nvPr/>
        </p:nvSpPr>
        <p:spPr>
          <a:xfrm>
            <a:off x="141288" y="133350"/>
            <a:ext cx="7853362" cy="9128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Figuras mostrando o conceito de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hora sideral local.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 figura a esquerda mostra a esfera celeste na representação usual para um observador no hemisfério sul, com o plano do meridiando local no plano do texto.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4586" name="Text Box 24585"/>
          <p:cNvSpPr txBox="1"/>
          <p:nvPr/>
        </p:nvSpPr>
        <p:spPr>
          <a:xfrm>
            <a:off x="431800" y="4760913"/>
            <a:ext cx="8351838" cy="8556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figura da direita mostra a esfera celeste planificada, tendo o equador celeste no plano do texto. O sentido de rotação é da esfera celeste é como visto pelo observador no local. 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1" name="Text Box 25600"/>
          <p:cNvSpPr txBox="1"/>
          <p:nvPr/>
        </p:nvSpPr>
        <p:spPr>
          <a:xfrm>
            <a:off x="674688" y="965200"/>
            <a:ext cx="7935912" cy="11477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5602" name="Rectangles 25601"/>
          <p:cNvSpPr/>
          <p:nvPr/>
        </p:nvSpPr>
        <p:spPr>
          <a:xfrm>
            <a:off x="-200025" y="952500"/>
            <a:ext cx="9196388" cy="13970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6230" indent="-3098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6230" algn="l"/>
                <a:tab pos="763905" algn="l"/>
                <a:tab pos="1212850" algn="l"/>
                <a:tab pos="1662430" algn="l"/>
                <a:tab pos="2111375" algn="l"/>
                <a:tab pos="2560955" algn="l"/>
                <a:tab pos="3009900" algn="l"/>
                <a:tab pos="3459480" algn="l"/>
                <a:tab pos="3908425" algn="l"/>
                <a:tab pos="4358005" algn="l"/>
                <a:tab pos="4806950" algn="l"/>
                <a:tab pos="5256530" algn="l"/>
                <a:tab pos="5705475" algn="l"/>
                <a:tab pos="6155055" algn="l"/>
                <a:tab pos="6604000" algn="l"/>
                <a:tab pos="7053580" algn="l"/>
                <a:tab pos="7502525" algn="l"/>
                <a:tab pos="7952105" algn="l"/>
                <a:tab pos="8401050" algn="l"/>
                <a:tab pos="8850630" algn="l"/>
                <a:tab pos="9299575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Noteworthy" charset="0"/>
              <a:cs typeface="ヒラギノ角ゴ Pro W3" charset="0"/>
            </a:endParaRPr>
          </a:p>
          <a:p>
            <a:pPr marL="316230" indent="-30988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6230" algn="l"/>
                <a:tab pos="763905" algn="l"/>
                <a:tab pos="1212850" algn="l"/>
                <a:tab pos="1662430" algn="l"/>
                <a:tab pos="2111375" algn="l"/>
                <a:tab pos="2560955" algn="l"/>
                <a:tab pos="3009900" algn="l"/>
                <a:tab pos="3459480" algn="l"/>
                <a:tab pos="3908425" algn="l"/>
                <a:tab pos="4358005" algn="l"/>
                <a:tab pos="4806950" algn="l"/>
                <a:tab pos="5256530" algn="l"/>
                <a:tab pos="5705475" algn="l"/>
                <a:tab pos="6155055" algn="l"/>
                <a:tab pos="6604000" algn="l"/>
                <a:tab pos="7053580" algn="l"/>
                <a:tab pos="7502525" algn="l"/>
                <a:tab pos="7952105" algn="l"/>
                <a:tab pos="8401050" algn="l"/>
                <a:tab pos="8850630" algn="l"/>
                <a:tab pos="9299575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Noteworthy" charset="0"/>
              <a:ea typeface="ヒラギノ角ゴ Pro W3" charset="0"/>
            </a:endParaRPr>
          </a:p>
        </p:txBody>
      </p:sp>
      <p:pic>
        <p:nvPicPr>
          <p:cNvPr id="25603" name="Picture 256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88" y="2001838"/>
            <a:ext cx="2614612" cy="261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25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1606550"/>
            <a:ext cx="6169025" cy="3433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Text Box 25604"/>
          <p:cNvSpPr txBox="1"/>
          <p:nvPr/>
        </p:nvSpPr>
        <p:spPr>
          <a:xfrm>
            <a:off x="247650" y="5208588"/>
            <a:ext cx="3709988" cy="7318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Hora Sideral (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HS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é o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ângulo horário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(Hγ) do Ponto Gama (Aries, Vernal) = 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(HS=Hγ)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Pode ser medido a partir de qualquer  estrela.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600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5606" name="Text Box 25605"/>
          <p:cNvSpPr txBox="1"/>
          <p:nvPr/>
        </p:nvSpPr>
        <p:spPr>
          <a:xfrm>
            <a:off x="3957638" y="5837238"/>
            <a:ext cx="3648075" cy="5461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8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25607" name="Picture 256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50" y="0"/>
            <a:ext cx="1204913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8" name="Text Box 25607"/>
          <p:cNvSpPr txBox="1"/>
          <p:nvPr/>
        </p:nvSpPr>
        <p:spPr>
          <a:xfrm>
            <a:off x="122238" y="4702175"/>
            <a:ext cx="8802687" cy="40655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60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5609" name="Rounded Rectangle 25608"/>
          <p:cNvSpPr/>
          <p:nvPr/>
        </p:nvSpPr>
        <p:spPr>
          <a:xfrm>
            <a:off x="141288" y="1538288"/>
            <a:ext cx="8783637" cy="3538537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333333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5610" name="Text Box 25609"/>
          <p:cNvSpPr txBox="1"/>
          <p:nvPr/>
        </p:nvSpPr>
        <p:spPr>
          <a:xfrm>
            <a:off x="4181475" y="5280025"/>
            <a:ext cx="4814888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Angulo Horário (</a:t>
            </a:r>
            <a:r>
              <a:rPr lang="en-US" altLang="x-none" sz="1600" b="1" u="sng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H</a:t>
            </a:r>
            <a:r>
              <a:rPr lang="en-US" altLang="x-none" sz="1600" b="1" baseline="-350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  <a:sym typeface="+mn-ea"/>
              </a:rPr>
              <a:t>*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):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Ângulo medido sobre o equador, com origem no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meridiano local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(linha que passa p/ PCN, PCS e passa pelo Zênite) e extremidade no meridiano do astro contado a Oeste.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5611" name="Text Box 25610"/>
          <p:cNvSpPr txBox="1"/>
          <p:nvPr/>
        </p:nvSpPr>
        <p:spPr>
          <a:xfrm>
            <a:off x="107950" y="41275"/>
            <a:ext cx="7672388" cy="9604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As figuras nos ajudam a ver que,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para qualquer estrela (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*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)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a sua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ascenção reta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α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somada a seu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ângulo horário (H)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nos dá o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ângulo horário do ponto vernal (H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γ) ou a Hora Sideral (HS)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                                                </a:t>
            </a:r>
            <a:r>
              <a:rPr lang="en-US" altLang="x-none" sz="18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H</a:t>
            </a:r>
            <a:r>
              <a:rPr lang="en-US" altLang="x-none" sz="2000" baseline="-330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γ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=</a:t>
            </a:r>
            <a:r>
              <a:rPr lang="en-US" altLang="x-none" sz="1800" b="1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8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HS</a:t>
            </a:r>
            <a:r>
              <a:rPr lang="en-US" altLang="x-none" sz="180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=</a:t>
            </a:r>
            <a:r>
              <a:rPr lang="en-US" altLang="x-none" sz="18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 H</a:t>
            </a:r>
            <a:r>
              <a:rPr lang="en-US" altLang="x-none" b="1" baseline="-350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* </a:t>
            </a:r>
            <a:r>
              <a:rPr lang="en-US" altLang="x-none" sz="180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+ </a:t>
            </a:r>
            <a:r>
              <a:rPr lang="en-US" altLang="x-none" sz="18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α</a:t>
            </a:r>
            <a:r>
              <a:rPr lang="en-US" altLang="x-none" sz="1800" b="1" baseline="-350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*</a:t>
            </a:r>
            <a:r>
              <a:rPr lang="en-US" altLang="x-none" sz="1600" b="1" baseline="-35000" dirty="0" err="1">
                <a:solidFill>
                  <a:srgbClr val="FF0000"/>
                </a:solidFill>
                <a:latin typeface="Arial Black" panose="020B0A04020102020204" pitchFamily="32" charset="0"/>
                <a:cs typeface="Noteworthy" charset="0"/>
              </a:rPr>
              <a:t> </a:t>
            </a:r>
            <a:endParaRPr lang="en-US" altLang="x-none" sz="1600" b="1" baseline="-35000" dirty="0" err="1">
              <a:solidFill>
                <a:srgbClr val="FF0000"/>
              </a:solidFill>
              <a:latin typeface="Arial Black" panose="020B0A04020102020204" pitchFamily="32" charset="0"/>
              <a:ea typeface="Noteworthy" charset="0"/>
            </a:endParaRPr>
          </a:p>
        </p:txBody>
      </p:sp>
      <p:sp>
        <p:nvSpPr>
          <p:cNvPr id="25612" name="Text Box 25611"/>
          <p:cNvSpPr txBox="1"/>
          <p:nvPr/>
        </p:nvSpPr>
        <p:spPr>
          <a:xfrm>
            <a:off x="792163" y="3194050"/>
            <a:ext cx="339725" cy="3333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200" b="1" u="sng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</a:t>
            </a:r>
            <a:endParaRPr lang="en-US" altLang="x-none" sz="1200" b="1" u="sng" baseline="0" dirty="0" err="1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13" name="Rounded Rectangle 25612"/>
          <p:cNvSpPr/>
          <p:nvPr/>
        </p:nvSpPr>
        <p:spPr>
          <a:xfrm>
            <a:off x="3432810" y="1005840"/>
            <a:ext cx="2307590" cy="411480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333333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6625" name="Picture 266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638" y="317500"/>
            <a:ext cx="5405437" cy="2986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66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663" y="142875"/>
            <a:ext cx="3079750" cy="300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26626"/>
          <p:cNvSpPr txBox="1"/>
          <p:nvPr/>
        </p:nvSpPr>
        <p:spPr>
          <a:xfrm>
            <a:off x="184150" y="3560763"/>
            <a:ext cx="8713788" cy="28686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 qualquer estrela (      ), a sua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ascenção reta (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α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somada a seu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ângulo horário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(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H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 nos dá 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ângulo horário do Ponto Vernal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ou seja: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                                                              HS = H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+  α 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="1" baseline="-330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Podemos também neste tipo de Sistema usar o Sol como estrela, então 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                                                         HS = H</a:t>
            </a:r>
            <a:r>
              <a:rPr lang="en-US" altLang="x-none" sz="1800" b="1" baseline="-3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☼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+ α</a:t>
            </a:r>
            <a:r>
              <a:rPr lang="en-US" altLang="x-none" sz="1800" b="1" baseline="-35000" dirty="0" err="1">
                <a:solidFill>
                  <a:srgbClr val="000000"/>
                </a:solidFill>
                <a:latin typeface="Arial Black" panose="020B0A04020102020204" pitchFamily="32" charset="0"/>
                <a:cs typeface="Noteworthy" charset="0"/>
              </a:rPr>
              <a:t>☼ </a:t>
            </a:r>
            <a:endParaRPr lang="en-US" altLang="x-none" sz="1800" b="1" baseline="-35000" dirty="0" err="1">
              <a:solidFill>
                <a:srgbClr val="000000"/>
              </a:solidFill>
              <a:latin typeface="Arial Black" panose="020B0A04020102020204" pitchFamily="32" charset="0"/>
              <a:ea typeface="Noteworthy" charset="0"/>
            </a:endParaRPr>
          </a:p>
        </p:txBody>
      </p:sp>
      <p:pic>
        <p:nvPicPr>
          <p:cNvPr id="26628" name="Picture 266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75" y="4483100"/>
            <a:ext cx="1349375" cy="1262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Rounded Rectangle 26628"/>
          <p:cNvSpPr/>
          <p:nvPr/>
        </p:nvSpPr>
        <p:spPr>
          <a:xfrm flipV="1">
            <a:off x="3902075" y="4778375"/>
            <a:ext cx="1847850" cy="427355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9933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30" name="Rounded Rectangle 26629"/>
          <p:cNvSpPr/>
          <p:nvPr/>
        </p:nvSpPr>
        <p:spPr>
          <a:xfrm flipV="1">
            <a:off x="3956050" y="5819775"/>
            <a:ext cx="1852930" cy="396240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9933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31" name="5-Point Star 26630"/>
          <p:cNvSpPr/>
          <p:nvPr/>
        </p:nvSpPr>
        <p:spPr>
          <a:xfrm>
            <a:off x="2357438" y="3713163"/>
            <a:ext cx="192087" cy="166687"/>
          </a:xfrm>
          <a:prstGeom prst="star5">
            <a:avLst/>
          </a:prstGeom>
          <a:solidFill>
            <a:srgbClr val="0000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32" name="5-Point Star 26631"/>
          <p:cNvSpPr/>
          <p:nvPr/>
        </p:nvSpPr>
        <p:spPr>
          <a:xfrm>
            <a:off x="5387975" y="4987925"/>
            <a:ext cx="192088" cy="166688"/>
          </a:xfrm>
          <a:prstGeom prst="star5">
            <a:avLst/>
          </a:prstGeom>
          <a:solidFill>
            <a:srgbClr val="0000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33" name="5-Point Star 26632"/>
          <p:cNvSpPr/>
          <p:nvPr/>
        </p:nvSpPr>
        <p:spPr>
          <a:xfrm>
            <a:off x="4824413" y="4981575"/>
            <a:ext cx="192087" cy="166688"/>
          </a:xfrm>
          <a:prstGeom prst="star5">
            <a:avLst/>
          </a:prstGeom>
          <a:solidFill>
            <a:srgbClr val="0000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9697" name="Picture 296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413" y="4227513"/>
            <a:ext cx="3297237" cy="2376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Text Box 29697"/>
          <p:cNvSpPr txBox="1"/>
          <p:nvPr/>
        </p:nvSpPr>
        <p:spPr>
          <a:xfrm>
            <a:off x="3705225" y="3402013"/>
            <a:ext cx="4479925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ângulo horário do centro do Sol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(H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ʘ) +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12 hs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9699" name="Text Box 29698"/>
          <p:cNvSpPr txBox="1"/>
          <p:nvPr/>
        </p:nvSpPr>
        <p:spPr>
          <a:xfrm>
            <a:off x="388938" y="3365500"/>
            <a:ext cx="8408987" cy="4238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Hora solar verdadeira local (T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ʘ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):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9700" name="Text Box 29699"/>
          <p:cNvSpPr txBox="1"/>
          <p:nvPr/>
        </p:nvSpPr>
        <p:spPr>
          <a:xfrm>
            <a:off x="4195763" y="4546600"/>
            <a:ext cx="4437062" cy="12398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+ 12 hs, são colocadas por conveniência, para que cd “0 horas" de cd dia seja a meia-noite, evitando mudança de data ao meio-dia.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9701" name="Text Box 29700"/>
          <p:cNvSpPr txBox="1"/>
          <p:nvPr/>
        </p:nvSpPr>
        <p:spPr>
          <a:xfrm>
            <a:off x="388938" y="2767013"/>
            <a:ext cx="8269287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Dia solar verdadeiro: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intervalo de tempo decorrido entre duas passagens consecutivas do centro do Sol pelo meridiano do local. Não são intervalos iguais... (2a Lei de Kepler)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9702" name="Text Box 29701"/>
          <p:cNvSpPr txBox="1"/>
          <p:nvPr/>
        </p:nvSpPr>
        <p:spPr>
          <a:xfrm>
            <a:off x="214313" y="3722688"/>
            <a:ext cx="5875337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Hora solar verdadeira  (HV)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 : 1/24 do dia verdadeiro.   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9703" name="Text Box 29702"/>
          <p:cNvSpPr txBox="1"/>
          <p:nvPr/>
        </p:nvSpPr>
        <p:spPr>
          <a:xfrm>
            <a:off x="438150" y="1325563"/>
            <a:ext cx="7805738" cy="14620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TSVL -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intervalo de tempo nesta escala é medido pelo ângulo horário (ângulo medido sobre o equador, desde o meridiano local até o meridiano do astro) entre o meridiano local e o meridiano que passa pelo centro do Sol. Como o ângulo horário é diferente para diferentes locais, já que o zênite muda, o tempo solar verdadeiro muda de local para local.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9704" name="Text Box 29703"/>
          <p:cNvSpPr txBox="1"/>
          <p:nvPr/>
        </p:nvSpPr>
        <p:spPr>
          <a:xfrm>
            <a:off x="1783080" y="273050"/>
            <a:ext cx="5556250" cy="51371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PT Sans" pitchFamily="32" charset="0"/>
              </a:rPr>
              <a:t>Tempo Solar Verdadeiro Local -</a:t>
            </a:r>
            <a:r>
              <a:rPr lang="en-US" altLang="x-none" sz="2200" u="sng" baseline="0" dirty="0" err="1">
                <a:solidFill>
                  <a:srgbClr val="000000"/>
                </a:solidFill>
                <a:latin typeface="PT Sans" pitchFamily="32" charset="0"/>
                <a:cs typeface="PT Sans" pitchFamily="32" charset="0"/>
              </a:rPr>
              <a:t>TSVL</a:t>
            </a:r>
            <a:endParaRPr lang="en-US" altLang="x-none" sz="2200" u="sng" baseline="0" dirty="0" err="1">
              <a:solidFill>
                <a:srgbClr val="000000"/>
              </a:solidFill>
              <a:latin typeface="PT Sans" pitchFamily="32" charset="0"/>
              <a:ea typeface="PT Sans" pitchFamily="32" charset="0"/>
            </a:endParaRPr>
          </a:p>
        </p:txBody>
      </p:sp>
      <p:sp>
        <p:nvSpPr>
          <p:cNvPr id="29705" name="Text Box 29704"/>
          <p:cNvSpPr txBox="1"/>
          <p:nvPr/>
        </p:nvSpPr>
        <p:spPr>
          <a:xfrm>
            <a:off x="463550" y="919163"/>
            <a:ext cx="7856538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Tempo Solar Verdadeiro: escala de tempo baseada no movimento diário do Sol.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21" name="Picture 30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27425"/>
            <a:ext cx="4535488" cy="333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Text Box 30721"/>
          <p:cNvSpPr txBox="1"/>
          <p:nvPr/>
        </p:nvSpPr>
        <p:spPr>
          <a:xfrm>
            <a:off x="254000" y="193675"/>
            <a:ext cx="8368030" cy="74168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Se usarmos um meridiano em um local que possa ser admitido como a “origem” das longitudes geográficas, teremos.... </a:t>
            </a:r>
            <a:endParaRPr lang="en-US" altLang="x-none" sz="2000" baseline="0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30723" name="Text Box 30722"/>
          <p:cNvSpPr txBox="1"/>
          <p:nvPr/>
        </p:nvSpPr>
        <p:spPr>
          <a:xfrm>
            <a:off x="133350" y="1982788"/>
            <a:ext cx="8585200" cy="15938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Para um observador em qualquer longitude ( λ ) --&gt; HSL = HSG – λ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0724" name="Text Box 30723"/>
          <p:cNvSpPr txBox="1"/>
          <p:nvPr/>
        </p:nvSpPr>
        <p:spPr>
          <a:xfrm>
            <a:off x="153988" y="1143000"/>
            <a:ext cx="8720137" cy="9715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O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rigem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das longitudes geográficas → o Meridiano de Greenwich (G)...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Se o observador estiver sob este meridiano, a Hora Verdadeira Local (HVL)  será a  Hora Verdadeira Greenwick (HVG) e a Hora Sideral Local será a Hora Sideral de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Greenwich →  HSL=HSG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</a:t>
            </a:r>
            <a:endParaRPr lang="en-US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30725" name="Picture 30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88" y="3527425"/>
            <a:ext cx="4460875" cy="333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5" name="Text Box 31744"/>
          <p:cNvSpPr txBox="1"/>
          <p:nvPr/>
        </p:nvSpPr>
        <p:spPr>
          <a:xfrm>
            <a:off x="2751138" y="120650"/>
            <a:ext cx="3436937" cy="485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u="sng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Tempo Solar Médio -TSM</a:t>
            </a:r>
            <a:endParaRPr lang="en-US" altLang="x-none" u="sng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pic>
        <p:nvPicPr>
          <p:cNvPr id="31746" name="Picture 31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1388" y="4387850"/>
            <a:ext cx="3686175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ext Box 31746"/>
          <p:cNvSpPr txBox="1"/>
          <p:nvPr/>
        </p:nvSpPr>
        <p:spPr>
          <a:xfrm>
            <a:off x="449263" y="2216150"/>
            <a:ext cx="8096250" cy="17367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Ocorre que,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dias solares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não são iguais entre sí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porque o movimento aparente do Sol na eclíptica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não ocorre de modo uniforme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e portanto,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não tem velocidade angular constante, como prevê a 2a Lei de Kepler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(Terra mais próxima do Sol anda mais rápido no periélio, causando uma variação diária na duração do dia Solar de 1° 6' (4m27s) em dezembro-janeiro, e de 53' (3m35s) em junho, quando a Terra está no afélio). As causas deste movimento não ser uniforme são devidas a: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1748" name="Text Box 31747"/>
          <p:cNvSpPr txBox="1"/>
          <p:nvPr/>
        </p:nvSpPr>
        <p:spPr>
          <a:xfrm>
            <a:off x="449263" y="1177925"/>
            <a:ext cx="8096250" cy="9128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dia solar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uma medida do período de tempo entre o meio-dia local ao meio-dia seguinte - o período entre 2 passagens consecutivas do Sol pelo meridiano local.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1749" name="Text Box 31748"/>
          <p:cNvSpPr txBox="1"/>
          <p:nvPr/>
        </p:nvSpPr>
        <p:spPr>
          <a:xfrm>
            <a:off x="142875" y="4367213"/>
            <a:ext cx="4491038" cy="11811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 Elipticidade da órbita da Terra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- Inclinação da eclíptica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- Perturbações devido à Lua e aos planetas.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69" name="Text Box 32768"/>
          <p:cNvSpPr txBox="1"/>
          <p:nvPr/>
        </p:nvSpPr>
        <p:spPr>
          <a:xfrm>
            <a:off x="449263" y="4235450"/>
            <a:ext cx="8170862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Uma forma de contornar esta situação, foi criar um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Sol fictício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que se movesse ao longo do equador celeste, onde a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velocidade angular de translação seria constante,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de modo que os dias solares médios fossem iguais entre sí.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Este Sol fictício definiria o Sol Médio.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2770" name="Text Box 32769"/>
          <p:cNvSpPr txBox="1"/>
          <p:nvPr/>
        </p:nvSpPr>
        <p:spPr>
          <a:xfrm>
            <a:off x="2751138" y="444500"/>
            <a:ext cx="3436937" cy="485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u="sng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Tempo Solar Médio -TSM</a:t>
            </a:r>
            <a:endParaRPr lang="en-US" altLang="x-none" u="sng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32771" name="Text Box 32770"/>
          <p:cNvSpPr txBox="1"/>
          <p:nvPr/>
        </p:nvSpPr>
        <p:spPr>
          <a:xfrm>
            <a:off x="449263" y="5526088"/>
            <a:ext cx="8096250" cy="7937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Como o movimento do Sol na eclíptica é anualmente periódico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,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o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ano solar médio seria igual ao ano solar verdadeiro.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32772" name="Picture 32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75" y="1663700"/>
            <a:ext cx="3686175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Text Box 32772"/>
          <p:cNvSpPr txBox="1"/>
          <p:nvPr/>
        </p:nvSpPr>
        <p:spPr>
          <a:xfrm>
            <a:off x="476250" y="3387725"/>
            <a:ext cx="8096250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Seria útil e prático se os dias solares fossem iguais entre si, o que implicaria em que o movimento do Sol tivesse uma velocidade angular constante.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3" name="Text Box 33792"/>
          <p:cNvSpPr txBox="1"/>
          <p:nvPr/>
        </p:nvSpPr>
        <p:spPr>
          <a:xfrm>
            <a:off x="674688" y="336550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u="sng" dirty="0" err="1">
                <a:solidFill>
                  <a:srgbClr val="000000"/>
                </a:solidFill>
                <a:latin typeface="PT Sans" pitchFamily="32" charset="0"/>
              </a:rPr>
              <a:t>Tempo Solar Médio – TM ou Tempo Civil</a:t>
            </a:r>
            <a:endParaRPr lang="fr-FR" altLang="x-none" sz="2000" u="sng" dirty="0" err="1">
              <a:solidFill>
                <a:srgbClr val="000000"/>
              </a:solidFill>
              <a:latin typeface="PT Sans" pitchFamily="32" charset="0"/>
            </a:endParaRPr>
          </a:p>
          <a:p>
            <a:pPr algn="l" defTabSz="449580" eaLnBrk="0" hangingPunct="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2000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pic>
        <p:nvPicPr>
          <p:cNvPr id="33794" name="Picture 337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1898650"/>
            <a:ext cx="3460750" cy="2840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Text Box 33794"/>
          <p:cNvSpPr txBox="1"/>
          <p:nvPr/>
        </p:nvSpPr>
        <p:spPr>
          <a:xfrm>
            <a:off x="1704975" y="2254250"/>
            <a:ext cx="1997075" cy="3333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meridiano local</a:t>
            </a:r>
            <a:endParaRPr lang="en-US" altLang="x-none" sz="1400" baseline="0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3796" name="Text Box 33795"/>
          <p:cNvSpPr txBox="1"/>
          <p:nvPr/>
        </p:nvSpPr>
        <p:spPr>
          <a:xfrm>
            <a:off x="417513" y="2727325"/>
            <a:ext cx="1414462" cy="2968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2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Meridiano do astro (SZN)</a:t>
            </a:r>
            <a:endParaRPr lang="en-US" altLang="x-none" sz="1200" baseline="0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3797" name="Text Box 33796"/>
          <p:cNvSpPr txBox="1"/>
          <p:nvPr/>
        </p:nvSpPr>
        <p:spPr>
          <a:xfrm>
            <a:off x="839788" y="2903538"/>
            <a:ext cx="454025" cy="40163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☟</a:t>
            </a:r>
            <a:endParaRPr lang="en-US" altLang="x-none" sz="36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3798" name="Text Box 33797"/>
          <p:cNvSpPr txBox="1"/>
          <p:nvPr/>
        </p:nvSpPr>
        <p:spPr>
          <a:xfrm>
            <a:off x="1008063" y="2198688"/>
            <a:ext cx="465137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☟</a:t>
            </a:r>
            <a:endParaRPr lang="en-US" altLang="x-none" sz="36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33799" name="Picture 337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5" y="1830388"/>
            <a:ext cx="3652838" cy="292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0" name="Text Box 33799"/>
          <p:cNvSpPr txBox="1"/>
          <p:nvPr/>
        </p:nvSpPr>
        <p:spPr>
          <a:xfrm>
            <a:off x="344488" y="5607050"/>
            <a:ext cx="8562975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Portanto, os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dias solares médios são iguais entre si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ao passo que os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dias solares verdadeiros não são iguais entre si devido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ao movimento do Sol na eclíptica não tem velocidade angular constante. Como o movimento do Sol na eclíptica é anualmente periódico, o ano solar médio é igual ao ano solar verdadeiro.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3801" name="Text Box 33800"/>
          <p:cNvSpPr txBox="1"/>
          <p:nvPr/>
        </p:nvSpPr>
        <p:spPr>
          <a:xfrm>
            <a:off x="215900" y="793750"/>
            <a:ext cx="8553450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medida do “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Tempo Solar Médio- TM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” é o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ângulo horário médio (HM + 12hs)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medido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partir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do meridiano local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pela posição do Sol Médio, posição que o Sol ocuparia se a Terra se movesse em uma órbita circular, se a obliquidade da ecliptica fosse nula e se não houvesse perturbação da Lua e planetas,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até o meridiano do astro.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3802" name="Text Box 33801"/>
          <p:cNvSpPr txBox="1"/>
          <p:nvPr/>
        </p:nvSpPr>
        <p:spPr>
          <a:xfrm>
            <a:off x="298450" y="4729163"/>
            <a:ext cx="8296275" cy="9128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Sol médio é um sol fictício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que se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move ao longo do Equador Celeste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com velocidade angular constante.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SOL verdadeiro se move ao longo da Eclíptica com velocidade angular variável. 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5" name="Text Box 16384"/>
          <p:cNvSpPr txBox="1"/>
          <p:nvPr/>
        </p:nvSpPr>
        <p:spPr>
          <a:xfrm>
            <a:off x="674688" y="4445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0000FF"/>
                </a:solidFill>
                <a:latin typeface="PT Sans" pitchFamily="32" charset="0"/>
              </a:rPr>
              <a:t>Movimento do astros permite observar</a:t>
            </a:r>
            <a:r>
              <a:rPr lang="fr-FR" altLang="x-none" sz="2000" dirty="0" err="1">
                <a:solidFill>
                  <a:srgbClr val="99284C"/>
                </a:solidFill>
                <a:latin typeface="PT Sans" pitchFamily="32" charset="0"/>
              </a:rPr>
              <a:t> regularidade de eventos... </a:t>
            </a:r>
            <a:endParaRPr lang="fr-FR" altLang="x-none" sz="20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16386" name="Text Box 16385"/>
          <p:cNvSpPr txBox="1"/>
          <p:nvPr/>
        </p:nvSpPr>
        <p:spPr>
          <a:xfrm>
            <a:off x="498475" y="966788"/>
            <a:ext cx="7837488" cy="200501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Regularidade e recorrência</a:t>
            </a: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de movimentos dos astros defin</a:t>
            </a:r>
            <a:r>
              <a:rPr lang="en-US" altLang="fr-FR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em</a:t>
            </a: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fr-F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escalas de tempo </a:t>
            </a: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úteis para nos organizarmos.</a:t>
            </a:r>
            <a:r>
              <a:rPr lang="en-US" altLang="fr-FR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fr-F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Desde a antiguidade é possível encontrar estruturas que indicam a observação do Sol, por exemplo, Stonehenge. </a:t>
            </a:r>
            <a:endParaRPr lang="fr-F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6387" name="Picture 163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363" y="2879725"/>
            <a:ext cx="8280400" cy="367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16387"/>
          <p:cNvSpPr txBox="1"/>
          <p:nvPr/>
        </p:nvSpPr>
        <p:spPr>
          <a:xfrm>
            <a:off x="6338888" y="6119813"/>
            <a:ext cx="1871662" cy="336550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Noteworthy" charset="0"/>
              </a:rPr>
              <a:t>Stonehenge, Inglaterra</a:t>
            </a:r>
            <a:endParaRPr lang="pt-BR" altLang="x-none" sz="1600" dirty="0" err="1">
              <a:solidFill>
                <a:srgbClr val="000000"/>
              </a:solidFill>
              <a:latin typeface="Noteworthy" charset="0"/>
            </a:endParaRPr>
          </a:p>
        </p:txBody>
      </p:sp>
      <p:pic>
        <p:nvPicPr>
          <p:cNvPr id="16389" name="Picture 16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588" y="4084638"/>
            <a:ext cx="476250" cy="45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163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5370513"/>
            <a:ext cx="1125538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Text Box 16390"/>
          <p:cNvSpPr txBox="1"/>
          <p:nvPr/>
        </p:nvSpPr>
        <p:spPr>
          <a:xfrm>
            <a:off x="5853113" y="5784850"/>
            <a:ext cx="2570162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  <a:latin typeface="Noteworthy" charset="0"/>
              </a:rPr>
              <a:t>cada pedra pesa em média 26 ton</a:t>
            </a:r>
            <a:r>
              <a:rPr lang="en-US" altLang="x-none" sz="1000" dirty="0" err="1">
                <a:solidFill>
                  <a:srgbClr val="000000"/>
                </a:solidFill>
              </a:rPr>
              <a:t>.</a:t>
            </a:r>
            <a:endParaRPr lang="en-US" altLang="x-none" sz="1000" dirty="0" err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7" name="Text Box 34816"/>
          <p:cNvSpPr txBox="1"/>
          <p:nvPr/>
        </p:nvSpPr>
        <p:spPr>
          <a:xfrm>
            <a:off x="674688" y="0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dirty="0" err="1">
                <a:solidFill>
                  <a:srgbClr val="000000"/>
                </a:solidFill>
                <a:latin typeface="PT Sans" pitchFamily="32" charset="0"/>
              </a:rPr>
              <a:t>Tempo Solar Médio e Aparente</a:t>
            </a:r>
            <a:endParaRPr lang="fr-FR" altLang="x-none" sz="2200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pic>
        <p:nvPicPr>
          <p:cNvPr id="34818" name="Picture 348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9588"/>
            <a:ext cx="8997950" cy="381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Text Box 34818"/>
          <p:cNvSpPr txBox="1"/>
          <p:nvPr/>
        </p:nvSpPr>
        <p:spPr>
          <a:xfrm>
            <a:off x="546100" y="4386263"/>
            <a:ext cx="8091488" cy="10445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99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Equação do Tempo (e):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diferença entre o Tempo Solar Verdadeiro (H) e o Tempo Solar Médio (HM).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99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                                           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= H - HM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4820" name="Rounded Rectangle 34819"/>
          <p:cNvSpPr/>
          <p:nvPr/>
        </p:nvSpPr>
        <p:spPr>
          <a:xfrm>
            <a:off x="3352800" y="5140325"/>
            <a:ext cx="1909763" cy="590550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4821" name="Text Box 34820"/>
          <p:cNvSpPr txBox="1"/>
          <p:nvPr/>
        </p:nvSpPr>
        <p:spPr>
          <a:xfrm>
            <a:off x="200025" y="5791200"/>
            <a:ext cx="8661400" cy="9128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99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Quando a equação do tempo é positiva, o sol está "adiantado" em relação ao sol médio – o maior valor positivo é de 16'; quando a    equação do tempo é negativa, o Sol está "atrasado". - o maior valor negativo é de 14' 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4822" name="Rounded Rectangle 34821"/>
          <p:cNvSpPr/>
          <p:nvPr/>
        </p:nvSpPr>
        <p:spPr>
          <a:xfrm>
            <a:off x="4535488" y="1079500"/>
            <a:ext cx="1587" cy="503238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4823" name="Rounded Rectangle 34822"/>
          <p:cNvSpPr/>
          <p:nvPr/>
        </p:nvSpPr>
        <p:spPr>
          <a:xfrm flipH="1">
            <a:off x="7523163" y="1152525"/>
            <a:ext cx="1587" cy="647700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4824" name="Rounded Rectangle 34823"/>
          <p:cNvSpPr/>
          <p:nvPr/>
        </p:nvSpPr>
        <p:spPr>
          <a:xfrm>
            <a:off x="1584325" y="792163"/>
            <a:ext cx="1588" cy="287337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1" name="Text Box 35840"/>
          <p:cNvSpPr txBox="1"/>
          <p:nvPr/>
        </p:nvSpPr>
        <p:spPr>
          <a:xfrm>
            <a:off x="522288" y="441325"/>
            <a:ext cx="8010525" cy="10683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Usando o mesmo raciocínio que fizemos para entender a diferença entre o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“tempo solar” e “tempo sideral”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conclui-se que o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ano trópico e o ano sideral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tem durações diferentes, já que o referencial muda, como podemos ver na figura abaixo...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5842" name="Text Box 35841"/>
          <p:cNvSpPr txBox="1"/>
          <p:nvPr/>
        </p:nvSpPr>
        <p:spPr>
          <a:xfrm>
            <a:off x="304800" y="4889500"/>
            <a:ext cx="8559800" cy="8445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Ano trópico: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intervalo de tempo para que o Sol passe 2 vezes consecutivamente pelo Ponto Gama (</a:t>
            </a: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γ</a:t>
            </a:r>
            <a:r>
              <a:rPr lang="pt-BR" altLang="x-none" sz="1400" baseline="-28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</a:t>
            </a: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médio com duração de 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365d 5h 48m 45s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b="1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b="1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35843" name="Picture 358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7288" y="2016125"/>
            <a:ext cx="3455987" cy="257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Text Box 35843"/>
          <p:cNvSpPr txBox="1"/>
          <p:nvPr/>
        </p:nvSpPr>
        <p:spPr>
          <a:xfrm>
            <a:off x="2875280" y="1240155"/>
            <a:ext cx="5943600" cy="5746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4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(ver também vídeo “Um Ano na Terra.mp4”; observar construção do Analema) </a:t>
            </a:r>
            <a:endParaRPr lang="en-US" altLang="x-none" sz="14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5845" name="Text Box 35844"/>
          <p:cNvSpPr txBox="1"/>
          <p:nvPr/>
        </p:nvSpPr>
        <p:spPr>
          <a:xfrm>
            <a:off x="325438" y="5711825"/>
            <a:ext cx="8377237" cy="10048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Ano sideral: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intervalo de tempo necessário para que o Sol passe pelo Ponto Gama (γ</a:t>
            </a:r>
            <a:r>
              <a:rPr lang="en-US" altLang="x-none" sz="2000" baseline="-28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1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2 vezes sucessivamente (dê uma volta completa pela Esfera Celeste) ao longo de seu movimento anual aparente com duração de 365d 6h 9m 10s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5846" name="Picture 358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871663"/>
            <a:ext cx="4176712" cy="2735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5" name="Text Box 36864"/>
          <p:cNvSpPr txBox="1"/>
          <p:nvPr/>
        </p:nvSpPr>
        <p:spPr>
          <a:xfrm>
            <a:off x="674688" y="188913"/>
            <a:ext cx="7648575" cy="37941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00"/>
                </a:solidFill>
                <a:latin typeface="PT Sans" pitchFamily="32" charset="0"/>
              </a:rPr>
              <a:t>Tempo Civil (TC) ou Legal e os Relógios Atômicos</a:t>
            </a:r>
            <a:endParaRPr lang="fr-FR" altLang="x-none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36866" name="Text Box 36865"/>
          <p:cNvSpPr txBox="1"/>
          <p:nvPr/>
        </p:nvSpPr>
        <p:spPr>
          <a:xfrm>
            <a:off x="1027113" y="650875"/>
            <a:ext cx="69421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i="1" dirty="0" err="1">
                <a:solidFill>
                  <a:srgbClr val="99284C"/>
                </a:solidFill>
                <a:latin typeface="PT Sans" pitchFamily="32" charset="0"/>
              </a:rPr>
              <a:t>                 ...e</a:t>
            </a:r>
            <a:r>
              <a:rPr lang="pt-BR" altLang="x-none" sz="1800" dirty="0" err="1">
                <a:solidFill>
                  <a:srgbClr val="99284C"/>
                </a:solidFill>
                <a:latin typeface="PT Sans" pitchFamily="32" charset="0"/>
              </a:rPr>
              <a:t>scala de tempo que utilizamos no nosso dia-a-dia.</a:t>
            </a:r>
            <a:endParaRPr lang="pt-BR" altLang="x-none" sz="18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36867" name="Text Box 36866"/>
          <p:cNvSpPr txBox="1"/>
          <p:nvPr/>
        </p:nvSpPr>
        <p:spPr>
          <a:xfrm>
            <a:off x="449263" y="2427288"/>
            <a:ext cx="8096250" cy="1247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razão da instituição do Tempo Civil é não mudar a data durante as horas de maior atividade da humanidade nos ramos financeiros, comerciais e industriais, o que acarretaria inúmeros problemas de ordem prática, já que, como vimos, os ciclos naturais não são exatos, gerando uma complexidade adicional.</a:t>
            </a: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68" name="Text Box 36867"/>
          <p:cNvSpPr txBox="1"/>
          <p:nvPr/>
        </p:nvSpPr>
        <p:spPr>
          <a:xfrm>
            <a:off x="449263" y="3997325"/>
            <a:ext cx="8096250" cy="24066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Até os anos 70, o TC era definido pelo Tempo Solar Médio, ou seja, baseado na rotação da Terra, como vimos até aqui. Entretanto, atualmente,</a:t>
            </a:r>
            <a:r>
              <a:rPr lang="en-US" altLang="x-none" sz="19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</a:t>
            </a: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om os avanços da física quântica, foi possível utilizar uma outra unidade de tempo, baseada nas propriedades do átomo, muito mais estável que os relógios naturais.</a:t>
            </a: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Neste caso, o  contador de tempo  é o padrão de </a:t>
            </a:r>
            <a:r>
              <a:rPr lang="en-US" altLang="x-none" sz="19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de oscilação atômica. Frequência</a:t>
            </a: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definida como sendo o número de oscilações (n) por tempo (s), que matematicamente é representada por</a:t>
            </a:r>
            <a:r>
              <a:rPr lang="en-US" altLang="x-none" sz="19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F</a:t>
            </a: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= n/t (s)  </a:t>
            </a: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69" name="Text Box 36868"/>
          <p:cNvSpPr txBox="1"/>
          <p:nvPr/>
        </p:nvSpPr>
        <p:spPr>
          <a:xfrm>
            <a:off x="465138" y="1209675"/>
            <a:ext cx="8081962" cy="1247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Toda esta “engenharia” para lidar com os ciclos de tempo, nos levou a definir o Tempo Civil (TC), como sendo o tempo solar médio acrescido de 12 hr, isto é, usa como origem do dia o instante em que o sol médio passa pelo meridiano inferior do lugar. </a:t>
            </a: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7889" name="Text Box 37888"/>
          <p:cNvSpPr txBox="1"/>
          <p:nvPr/>
        </p:nvSpPr>
        <p:spPr>
          <a:xfrm>
            <a:off x="333375" y="3602038"/>
            <a:ext cx="8550275" cy="26733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7890" name="Text Box 37889"/>
          <p:cNvSpPr txBox="1"/>
          <p:nvPr/>
        </p:nvSpPr>
        <p:spPr>
          <a:xfrm>
            <a:off x="674688" y="295275"/>
            <a:ext cx="7648575" cy="3794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00"/>
                </a:solidFill>
                <a:latin typeface="PT Sans" pitchFamily="32" charset="0"/>
              </a:rPr>
              <a:t>Relógio Atômico</a:t>
            </a:r>
            <a:endParaRPr lang="fr-FR" altLang="x-none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37891" name="Text Box 37890"/>
          <p:cNvSpPr txBox="1"/>
          <p:nvPr/>
        </p:nvSpPr>
        <p:spPr>
          <a:xfrm>
            <a:off x="449263" y="3494088"/>
            <a:ext cx="8096250" cy="26797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 contagem então se faz considerando que a cada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9.192.631.770 oscilações do átomo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 Césio-133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 relógio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define que se passou um segundo. Assim, associa-se que temos uma correlação de tempo de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1s = 9 bilhões de oscilações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por definição....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Relógios atômicos chegam a ter uma precisão de ~2x10</a:t>
            </a:r>
            <a:r>
              <a:rPr lang="en-US" altLang="x-none" sz="1800" baseline="14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–14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 segundos, ou seja,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atrasariam 1 segundo em 1.400.000 anos).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Um relógio “normal” bom tem precisão de 2x10</a:t>
            </a:r>
            <a:r>
              <a:rPr lang="en-US" altLang="x-none" sz="1800" baseline="17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-6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seg.,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isto é, atrasam ou adiantam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 segundo a cada 6 dias.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7892" name="Text Box 37891"/>
          <p:cNvSpPr txBox="1"/>
          <p:nvPr/>
        </p:nvSpPr>
        <p:spPr>
          <a:xfrm>
            <a:off x="449263" y="938213"/>
            <a:ext cx="8096250" cy="24876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Como funciona?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mecanismos do relógio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estimulam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os átomos por meio de microondas e ondas magnéticas, até atingir a frequência máxima, para que sua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energia oscile de forma regular.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estímulo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promove uma transição hiperfina do Césio-133, gerando uma radiação em micro-ondas correspondente a 3,26 cm ou 9,19 GHz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7893" name="Picture 37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35038"/>
            <a:ext cx="8758238" cy="5059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913" name="Text Box 38912"/>
          <p:cNvSpPr txBox="1"/>
          <p:nvPr/>
        </p:nvSpPr>
        <p:spPr>
          <a:xfrm>
            <a:off x="674688" y="188913"/>
            <a:ext cx="7648575" cy="37941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00"/>
                </a:solidFill>
                <a:latin typeface="PT Sans" pitchFamily="32" charset="0"/>
              </a:rPr>
              <a:t>Tempo Civil (TC) ou Legal e os Relógios Atômicos</a:t>
            </a:r>
            <a:endParaRPr lang="fr-FR" altLang="x-none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38914" name="Text Box 38913"/>
          <p:cNvSpPr txBox="1"/>
          <p:nvPr/>
        </p:nvSpPr>
        <p:spPr>
          <a:xfrm>
            <a:off x="1027113" y="650875"/>
            <a:ext cx="69421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i="1" dirty="0" err="1">
                <a:solidFill>
                  <a:srgbClr val="99284C"/>
                </a:solidFill>
                <a:latin typeface="PT Sans" pitchFamily="32" charset="0"/>
              </a:rPr>
              <a:t>                 ...e</a:t>
            </a:r>
            <a:r>
              <a:rPr lang="pt-BR" altLang="x-none" sz="1800" dirty="0" err="1">
                <a:solidFill>
                  <a:srgbClr val="99284C"/>
                </a:solidFill>
                <a:latin typeface="PT Sans" pitchFamily="32" charset="0"/>
              </a:rPr>
              <a:t>scala de tempo que utilizamos no nosso dia-a-dia.</a:t>
            </a:r>
            <a:endParaRPr lang="pt-BR" altLang="x-none" sz="18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38915" name="Text Box 38914"/>
          <p:cNvSpPr txBox="1"/>
          <p:nvPr/>
        </p:nvSpPr>
        <p:spPr>
          <a:xfrm>
            <a:off x="501650" y="1695450"/>
            <a:ext cx="8096250" cy="9588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conceito baseia-se no fato de que um átomo submetido a um estímulo de energia vai aumentar sua </a:t>
            </a:r>
            <a:r>
              <a:rPr lang="en-US" altLang="x-none" sz="19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frequencia de oscilação</a:t>
            </a: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até atingir uma frequência máxima, oscilando então de forma regular e estável. </a:t>
            </a: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8916" name="Text Box 38915"/>
          <p:cNvSpPr txBox="1"/>
          <p:nvPr/>
        </p:nvSpPr>
        <p:spPr>
          <a:xfrm>
            <a:off x="501650" y="2867025"/>
            <a:ext cx="8096250" cy="669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</a:t>
            </a:r>
            <a:r>
              <a:rPr lang="en-US" altLang="x-none" sz="19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contagem de tempo</a:t>
            </a:r>
            <a:r>
              <a:rPr lang="en-US" altLang="x-none" sz="19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se faz quando se atinge esta configuração de estabilidade, por meio de um relógio atômico.</a:t>
            </a:r>
            <a:endParaRPr lang="en-US" altLang="x-none" sz="19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8917" name="Picture 389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5" y="3932238"/>
            <a:ext cx="5018088" cy="242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Picture 389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488" y="3535363"/>
            <a:ext cx="3427412" cy="3011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7" name="Text Box 39936"/>
          <p:cNvSpPr txBox="1"/>
          <p:nvPr/>
        </p:nvSpPr>
        <p:spPr>
          <a:xfrm>
            <a:off x="333375" y="3602038"/>
            <a:ext cx="8550275" cy="26733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9938" name="Text Box 39937"/>
          <p:cNvSpPr txBox="1"/>
          <p:nvPr/>
        </p:nvSpPr>
        <p:spPr>
          <a:xfrm>
            <a:off x="674688" y="295275"/>
            <a:ext cx="7648575" cy="3794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00"/>
                </a:solidFill>
                <a:latin typeface="PT Sans" pitchFamily="32" charset="0"/>
              </a:rPr>
              <a:t>Relógio Atômico</a:t>
            </a:r>
            <a:endParaRPr lang="fr-FR" altLang="x-none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39939" name="Text Box 39938"/>
          <p:cNvSpPr txBox="1"/>
          <p:nvPr/>
        </p:nvSpPr>
        <p:spPr>
          <a:xfrm>
            <a:off x="449263" y="3494088"/>
            <a:ext cx="8096250" cy="26797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 contagem então se faz considerando que a cada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9.192.631.770 oscilações do átomo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 Césio-133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 relógio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define que se passou um segundo. Assim, associa-se que temos uma correlação de tempo de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1s = 9 bilhões de oscilações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por definição....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Relógios atômicos chegam a ter uma precisão de ~2x10</a:t>
            </a:r>
            <a:r>
              <a:rPr lang="en-US" altLang="x-none" sz="1800" baseline="14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–14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 segundos, ou seja,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atrasariam 1 segundo em 1.400.000 anos).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Um relógio “normal” bom tem precisão de 2x10</a:t>
            </a:r>
            <a:r>
              <a:rPr lang="en-US" altLang="x-none" sz="1800" baseline="17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-6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seg.,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isto é, atrasam ou adiantam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 segundo a cada 6 dias.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9940" name="Text Box 39939"/>
          <p:cNvSpPr txBox="1"/>
          <p:nvPr/>
        </p:nvSpPr>
        <p:spPr>
          <a:xfrm>
            <a:off x="449263" y="938213"/>
            <a:ext cx="8096250" cy="24876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Como funciona?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mecanismos do relógio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estimulam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os átomos por meio de microondas e ondas magnéticas, até atingir a frequência máxima, para que sua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energia oscile de forma regular.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estímulo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promove uma transição hiperfina do Césio-133, gerando uma radiação em micro-ondas correspondente a 3,26 cm ou 9,19 GHz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61" name="Text Box 40960"/>
          <p:cNvSpPr txBox="1"/>
          <p:nvPr/>
        </p:nvSpPr>
        <p:spPr>
          <a:xfrm>
            <a:off x="674688" y="115888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FF"/>
                </a:solidFill>
                <a:latin typeface="PT Sans" pitchFamily="32" charset="0"/>
              </a:rPr>
              <a:t>Tempo Civil ou Legal :</a:t>
            </a: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 a relação entre TAI e UT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40962" name="Text Box 40961"/>
          <p:cNvSpPr txBox="1"/>
          <p:nvPr/>
        </p:nvSpPr>
        <p:spPr>
          <a:xfrm>
            <a:off x="360363" y="5489575"/>
            <a:ext cx="8294687" cy="6381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Portanto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,</a:t>
            </a:r>
            <a:r>
              <a:rPr lang="en-US" altLang="x-none" sz="18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1 ano trópico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em frações de dia = 365, 24219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dias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= 365,24219 x 24x60x60 =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                                                                                                               </a:t>
            </a:r>
            <a:r>
              <a:rPr lang="en-US" altLang="x-none" sz="18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31.556.925,22s </a:t>
            </a:r>
            <a:endParaRPr lang="en-US" altLang="x-none" sz="1800" baseline="0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0963" name="Rounded Rectangle 40962"/>
          <p:cNvSpPr/>
          <p:nvPr/>
        </p:nvSpPr>
        <p:spPr>
          <a:xfrm>
            <a:off x="449263" y="862013"/>
            <a:ext cx="8096250" cy="1243012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0964" name="Text Box 40963"/>
          <p:cNvSpPr txBox="1"/>
          <p:nvPr/>
        </p:nvSpPr>
        <p:spPr>
          <a:xfrm>
            <a:off x="5264150" y="4926013"/>
            <a:ext cx="264795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19405" indent="-31115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</a:t>
            </a:r>
            <a:r>
              <a:rPr lang="en-US" altLang="x-none" sz="14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fração do dia em segundos)</a:t>
            </a:r>
            <a:endParaRPr lang="en-US" altLang="x-none" sz="14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0965" name="Text Box 40964"/>
          <p:cNvSpPr txBox="1"/>
          <p:nvPr/>
        </p:nvSpPr>
        <p:spPr>
          <a:xfrm>
            <a:off x="449263" y="920750"/>
            <a:ext cx="8096250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TAI :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Tempo Atômico Internacional  é a escala de tempo calculada pelo Escritório Internacional de Pesos e Medidas, na França, usando informações de cerca de duzentos relógios atômicos em mais de 50 laboratórios nacionais ao redor do mundo..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UTC: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Tempo Universal Coordenado (baseado no TAI).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0966" name="Text Box 40965"/>
          <p:cNvSpPr txBox="1"/>
          <p:nvPr/>
        </p:nvSpPr>
        <p:spPr>
          <a:xfrm>
            <a:off x="420688" y="2316163"/>
            <a:ext cx="8096250" cy="24749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19405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Por definição, 1956: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19405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     1s TAI = 1s médio Trópico (baseado nas estações do ano), então,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19405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     1s TAI = a fração  1/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31.556.925,9747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do ano trópico de 1900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19405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19405" indent="-311150"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Lembrando que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1 ano trópico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o intervalo médio de tempo entre duas passagens consecutivas do Sol pelo Ponto Vernal e equivale a  365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0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5h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48m 45s,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 que traduzindo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ano em fração de dias, teremos: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5h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= 5x60x60 =18.000s;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48m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=48x60 =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2880s,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que somados equivale 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20925s 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0967" name="Text Box 40966"/>
          <p:cNvSpPr txBox="1"/>
          <p:nvPr/>
        </p:nvSpPr>
        <p:spPr>
          <a:xfrm>
            <a:off x="433388" y="4926013"/>
            <a:ext cx="54895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19405" indent="-31115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9405" algn="l"/>
                <a:tab pos="767080" algn="l"/>
                <a:tab pos="1216025" algn="l"/>
                <a:tab pos="1665605" algn="l"/>
                <a:tab pos="2114550" algn="l"/>
                <a:tab pos="2564130" algn="l"/>
                <a:tab pos="3013075" algn="l"/>
                <a:tab pos="3462655" algn="l"/>
                <a:tab pos="3911600" algn="l"/>
                <a:tab pos="4361180" algn="l"/>
                <a:tab pos="4810125" algn="l"/>
                <a:tab pos="5259705" algn="l"/>
                <a:tab pos="5708650" algn="l"/>
                <a:tab pos="6158230" algn="l"/>
                <a:tab pos="6607175" algn="l"/>
                <a:tab pos="7056755" algn="l"/>
                <a:tab pos="7505700" algn="l"/>
                <a:tab pos="7955280" algn="l"/>
                <a:tab pos="8404225" algn="l"/>
                <a:tab pos="8853805" algn="l"/>
                <a:tab pos="930275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Mas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20925s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em fração de 1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dia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equivale 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0,24219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5" name="Text Box 41984"/>
          <p:cNvSpPr txBox="1"/>
          <p:nvPr/>
        </p:nvSpPr>
        <p:spPr>
          <a:xfrm>
            <a:off x="674688" y="188913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2600" dirty="0" err="1">
              <a:solidFill>
                <a:srgbClr val="00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u="sng" dirty="0" err="1">
                <a:solidFill>
                  <a:srgbClr val="000000"/>
                </a:solidFill>
                <a:latin typeface="PT Sans" pitchFamily="32" charset="0"/>
              </a:rPr>
              <a:t>Relação entre TAI e UT</a:t>
            </a:r>
            <a:endParaRPr lang="fr-FR" altLang="x-none" sz="2200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41986" name="Text Box 41985"/>
          <p:cNvSpPr txBox="1"/>
          <p:nvPr/>
        </p:nvSpPr>
        <p:spPr>
          <a:xfrm>
            <a:off x="457200" y="1066800"/>
            <a:ext cx="8153400" cy="4800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Então, lembrando que, por definição </a:t>
            </a: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</a:t>
            </a:r>
            <a:endParaRPr lang="pt-BR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 segundo: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-</a:t>
            </a:r>
            <a:r>
              <a:rPr lang="pt-BR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ヒラギノ角ゴ Pro W3" charset="0"/>
              </a:rPr>
              <a:t>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Antes de 1956: 1s =  1/86.400 do dia solar médio   =&gt;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Sistema UT</a:t>
            </a: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-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Depois de 1956: 1s = 9.192.631.770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≈ 9.19 Ghz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que é a frequência da radiação do  Césio-133 =&gt;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Sistema UTC 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   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41987" name="Text Box 41986"/>
          <p:cNvSpPr txBox="1"/>
          <p:nvPr/>
        </p:nvSpPr>
        <p:spPr>
          <a:xfrm>
            <a:off x="1125538" y="2451100"/>
            <a:ext cx="7016750" cy="11287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1s TAI = 1s médio Trópico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1s TAI = 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1/31.556.925,9747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ano trópico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 1900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3009" name="Text Box 43008"/>
          <p:cNvSpPr txBox="1"/>
          <p:nvPr/>
        </p:nvSpPr>
        <p:spPr>
          <a:xfrm>
            <a:off x="449263" y="1333500"/>
            <a:ext cx="8096250" cy="48783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Existem objetos astronômicos ainda mais estáveis que poderiam ser utilizados como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medidas de tempo.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Um exemplo é 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estrela anã branca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G 117-B15A, cujo período de pulsação óptica varia  menos de 1 segundo em 10 milhões de anos (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Kepler et al. 2005, "Measuring the Evolution of the Most Stable Optical Clock G 117-B15A", Astrophysical Journal, 634, 1311-1318).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Outras opções são os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pulsares em rádio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que são ainda mais estáveis.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       ...veremos estes tipos de estrelas nas aulas sobre Evolução Estelar.....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          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    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3010" name="Text Box 43009"/>
          <p:cNvSpPr txBox="1"/>
          <p:nvPr/>
        </p:nvSpPr>
        <p:spPr>
          <a:xfrm>
            <a:off x="674688" y="295275"/>
            <a:ext cx="7648575" cy="3794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Outras opções de relógios estáveis... </a:t>
            </a:r>
            <a:endParaRPr lang="fr-FR" altLang="x-none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4033" name="Title 44032"/>
          <p:cNvSpPr>
            <a:spLocks noGrp="1"/>
          </p:cNvSpPr>
          <p:nvPr>
            <p:ph type="title"/>
          </p:nvPr>
        </p:nvSpPr>
        <p:spPr>
          <a:xfrm>
            <a:off x="674688" y="150813"/>
            <a:ext cx="7645400" cy="835025"/>
          </a:xfrm>
        </p:spPr>
        <p:txBody>
          <a:bodyPr wrap="square" lIns="90000" tIns="46800" rIns="90000" bIns="4680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  <a:t>Fusos Horários</a:t>
            </a:r>
            <a:endParaRPr lang="en-US" altLang="x-none" sz="2400" u="sng" kern="1200" baseline="0" dirty="0" err="1">
              <a:solidFill>
                <a:srgbClr val="0000FF"/>
              </a:solidFill>
              <a:latin typeface="PT Sans" pitchFamily="32" charset="0"/>
              <a:ea typeface="ヒラギノ角ゴ Pro W3" charset="0"/>
            </a:endParaRPr>
          </a:p>
        </p:txBody>
      </p:sp>
      <p:sp>
        <p:nvSpPr>
          <p:cNvPr id="44034" name="Subtitle 44033"/>
          <p:cNvSpPr>
            <a:spLocks noGrp="1"/>
          </p:cNvSpPr>
          <p:nvPr>
            <p:ph type="subTitle" idx="1"/>
          </p:nvPr>
        </p:nvSpPr>
        <p:spPr>
          <a:xfrm>
            <a:off x="214313" y="1836738"/>
            <a:ext cx="8261350" cy="4787900"/>
          </a:xfrm>
        </p:spPr>
        <p:txBody>
          <a:bodyPr wrap="square" lIns="0" tIns="0" rIns="0" bIns="0" anchor="ctr" anchorCtr="0"/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Mesmo deslocando-se pouco de um meridiano local, a hora local vai variar, fazendo com que observadores em locais muito próximos tenham horas diferentes.</a:t>
            </a: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Assim, cada nação tinha a sua hora, que era a hora do seu meridiano principal. Por exemplo, a Inglaterra tinha a hora do meridiano que passava por Greenwich, a França tinha a hora do meridiano que passava por Paris.</a:t>
            </a: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Como as diferença de longitudes entre os meridianos escolhidos não eram horas e minutos exatos, as mudança de horas de um país para outro implicavam cálculos incômodos, o que não era prático. </a:t>
            </a: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Para evitar isso adotou-se o convênio internacional dos fusos horários.</a:t>
            </a: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44035" name="Picture 440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9713" y="150813"/>
            <a:ext cx="2301875" cy="173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09" name="Text Box 17408"/>
          <p:cNvSpPr txBox="1"/>
          <p:nvPr/>
        </p:nvSpPr>
        <p:spPr>
          <a:xfrm>
            <a:off x="547688" y="368300"/>
            <a:ext cx="7837487" cy="20050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avenida principal que parte do centro deste monumento aponta para o local no horizonte em que o Sol nasce no dia mais longo do verão</a:t>
            </a:r>
            <a:r>
              <a:rPr lang="en-US" altLang="fr-FR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do HN</a:t>
            </a: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(solstício)</a:t>
            </a:r>
            <a:endParaRPr lang="fr-F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Nessa estrutura, algumas pedras estão alinhadas com o nascer e o pôr do Sol no início do verão e do inverno.</a:t>
            </a:r>
            <a:endParaRPr lang="fr-F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7410" name="Picture 17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4084638"/>
            <a:ext cx="7818438" cy="246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17410"/>
          <p:cNvSpPr txBox="1"/>
          <p:nvPr/>
        </p:nvSpPr>
        <p:spPr>
          <a:xfrm>
            <a:off x="5672455" y="6120130"/>
            <a:ext cx="2342515" cy="33845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  <a:scene3d>
              <a:camera prst="orthographicFront"/>
              <a:lightRig rig="threePt" dir="t"/>
            </a:scene3d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worthy" charset="0"/>
              </a:rPr>
              <a:t>Stonehenge, Inglaterra</a:t>
            </a:r>
            <a:endParaRPr lang="pt-BR" altLang="x-none" sz="1600" dirty="0" err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oteworthy" charset="0"/>
            </a:endParaRPr>
          </a:p>
        </p:txBody>
      </p:sp>
      <p:pic>
        <p:nvPicPr>
          <p:cNvPr id="17412" name="Picture 17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4779963"/>
            <a:ext cx="503238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174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5370513"/>
            <a:ext cx="1125538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Text Box 17413"/>
          <p:cNvSpPr txBox="1"/>
          <p:nvPr/>
        </p:nvSpPr>
        <p:spPr>
          <a:xfrm>
            <a:off x="5263515" y="5938520"/>
            <a:ext cx="3074670" cy="51244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eworthy" charset="0"/>
              </a:rPr>
              <a:t>cada pedra pesa em média 26 ton</a:t>
            </a:r>
            <a:r>
              <a:rPr lang="en-US" altLang="x-none" sz="1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altLang="x-none" sz="1400" b="1" dirty="0" err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415" name="Picture 174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88" y="1944688"/>
            <a:ext cx="2879725" cy="2303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Picture 174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944688"/>
            <a:ext cx="2879725" cy="2255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57" name="Title 45056"/>
          <p:cNvSpPr>
            <a:spLocks noGrp="1"/>
          </p:cNvSpPr>
          <p:nvPr>
            <p:ph type="title"/>
          </p:nvPr>
        </p:nvSpPr>
        <p:spPr>
          <a:xfrm>
            <a:off x="449263" y="153988"/>
            <a:ext cx="8096250" cy="1190625"/>
          </a:xfrm>
        </p:spPr>
        <p:txBody>
          <a:bodyPr wrap="square" lIns="90000" tIns="46800" rIns="90000" bIns="46800" anchor="ctr" anchorCtr="0"/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Foram estabelecidos 24 fusos (A--&gt;Y). Cada fuso compreende 15</a:t>
            </a:r>
            <a:r>
              <a:rPr lang="en-US" altLang="x-none" sz="1800" kern="1200" baseline="4000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o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 (= 1 h). </a:t>
            </a:r>
            <a:b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</a:b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Fuso zero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 é aquele cujo meridiano central passa por Greenwich. </a:t>
            </a:r>
            <a:b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</a:b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Os fusos variam de 0h a +12h para leste de Greenwich e de 0h a -12h para oeste de Greenwich. </a:t>
            </a:r>
            <a:endParaRPr lang="en-US" altLang="x-none" sz="1800" kern="1200" baseline="0" dirty="0" err="1"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5058" name="Subtitle 45057"/>
          <p:cNvSpPr>
            <a:spLocks noGrp="1"/>
          </p:cNvSpPr>
          <p:nvPr>
            <p:ph type="subTitle" idx="1"/>
          </p:nvPr>
        </p:nvSpPr>
        <p:spPr>
          <a:xfrm>
            <a:off x="450850" y="5894388"/>
            <a:ext cx="8455025" cy="671512"/>
          </a:xfrm>
        </p:spPr>
        <p:txBody>
          <a:bodyPr wrap="square" lIns="0" tIns="0" rIns="0" bIns="0" anchor="ctr" anchorCtr="0"/>
          <a:p>
            <a:pPr marL="342900" indent="-32067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Todos os lugares de um determinado fuso têm a hora do meridiano central do fuso.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2067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  <a:cs typeface="Noteworthy" charset="0"/>
              </a:rPr>
              <a:t>Hora oficial = UTC + fuso horário (+ “hora de verão”)</a:t>
            </a:r>
            <a:endParaRPr lang="en-US" altLang="x-none" sz="1800" kern="1200" baseline="0" dirty="0" err="1"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45059" name="Picture 45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0" y="1487488"/>
            <a:ext cx="6905625" cy="4200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6081" name="Text Box 46080"/>
          <p:cNvSpPr txBox="1"/>
          <p:nvPr/>
        </p:nvSpPr>
        <p:spPr>
          <a:xfrm>
            <a:off x="674688" y="150813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Calendários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46082" name="Text Box 46081"/>
          <p:cNvSpPr txBox="1"/>
          <p:nvPr/>
        </p:nvSpPr>
        <p:spPr>
          <a:xfrm>
            <a:off x="615950" y="1362075"/>
            <a:ext cx="7693025" cy="6334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Chamamos de calendário a contagem de dias a partir de uma origem arbitrária.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6083" name="Text Box 46082"/>
          <p:cNvSpPr txBox="1"/>
          <p:nvPr/>
        </p:nvSpPr>
        <p:spPr>
          <a:xfrm>
            <a:off x="-201612" y="3144838"/>
            <a:ext cx="8496300" cy="9128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741680" lvl="1" indent="-278130" algn="just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1680" algn="l"/>
                <a:tab pos="1189355" algn="l"/>
                <a:tab pos="1638300" algn="l"/>
                <a:tab pos="2087880" algn="l"/>
                <a:tab pos="2536825" algn="l"/>
                <a:tab pos="2986405" algn="l"/>
                <a:tab pos="3435350" algn="l"/>
                <a:tab pos="3884930" algn="l"/>
                <a:tab pos="4333875" algn="l"/>
                <a:tab pos="4783455" algn="l"/>
                <a:tab pos="5232400" algn="l"/>
                <a:tab pos="5681980" algn="l"/>
                <a:tab pos="6130925" algn="l"/>
                <a:tab pos="6580505" algn="l"/>
                <a:tab pos="7029450" algn="l"/>
                <a:tab pos="7479030" algn="l"/>
                <a:tab pos="7927975" algn="l"/>
                <a:tab pos="8377555" algn="l"/>
                <a:tab pos="8826500" algn="l"/>
                <a:tab pos="9276080" algn="l"/>
                <a:tab pos="9725025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A contagem e medida de um certo fenômeno recorrente pode ser utilizada como medida de tempo,  como por   exemplo, a passagem meridiana do Sol, o ciclo das fases da Lua, o ciclo das estações do ano.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6084" name="Text Box 46083"/>
          <p:cNvSpPr txBox="1"/>
          <p:nvPr/>
        </p:nvSpPr>
        <p:spPr>
          <a:xfrm>
            <a:off x="544513" y="4462463"/>
            <a:ext cx="7875587" cy="6953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dias podem ser agrupados em unidades maiores: semanas, meses, semestres, anos, etc...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6085" name="Text Box 46084"/>
          <p:cNvSpPr txBox="1"/>
          <p:nvPr/>
        </p:nvSpPr>
        <p:spPr>
          <a:xfrm>
            <a:off x="685800" y="2176463"/>
            <a:ext cx="7623175" cy="5492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 princípio, calendários são construídos com o objetivo de distribuir o tempo em períodos úteis as mais variadas necessidades da sociedade.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7105" name="Title 47104"/>
          <p:cNvSpPr>
            <a:spLocks noGrp="1"/>
          </p:cNvSpPr>
          <p:nvPr>
            <p:ph type="title"/>
          </p:nvPr>
        </p:nvSpPr>
        <p:spPr>
          <a:xfrm>
            <a:off x="674688" y="150813"/>
            <a:ext cx="7645400" cy="604837"/>
          </a:xfrm>
        </p:spPr>
        <p:txBody>
          <a:bodyPr wrap="square" lIns="90000" tIns="46800" rIns="90000" bIns="4680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  <a:t>Calendários</a:t>
            </a:r>
            <a:endParaRPr lang="en-US" altLang="x-none" sz="2400" kern="1200" baseline="0" dirty="0" err="1">
              <a:solidFill>
                <a:srgbClr val="0000FF"/>
              </a:solidFill>
              <a:latin typeface="PT Sans" pitchFamily="32" charset="0"/>
              <a:ea typeface="ヒラギノ角ゴ Pro W3" charset="0"/>
            </a:endParaRPr>
          </a:p>
        </p:txBody>
      </p:sp>
      <p:sp>
        <p:nvSpPr>
          <p:cNvPr id="47106" name="Subtitle 47105"/>
          <p:cNvSpPr>
            <a:spLocks noGrp="1"/>
          </p:cNvSpPr>
          <p:nvPr>
            <p:ph type="subTitle" idx="1"/>
          </p:nvPr>
        </p:nvSpPr>
        <p:spPr>
          <a:xfrm>
            <a:off x="449263" y="863600"/>
            <a:ext cx="8096250" cy="5554663"/>
          </a:xfrm>
        </p:spPr>
        <p:txBody>
          <a:bodyPr wrap="square" lIns="0" tIns="0" rIns="0" bIns="0" anchor="ctr" anchorCtr="0"/>
          <a:p>
            <a:pPr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Entretanto, desde a Antiguidade foram encontradas dificuldades para a criação de um calendário, pois o ano (duração da revolução aparente do Sol em torno da Terra)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não é um múltiplo exato da duração do dia ou da duração do mês.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Os Babilônios, Egípcios, Gregos e Maias já tinham determinado essa diferença.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    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Considere ainda que: 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u="sng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b="1" u="sng" kern="1200" baseline="0" dirty="0" err="1">
                <a:latin typeface="Times New Roman" panose="02020603050405020304" pitchFamily="16" charset="0"/>
                <a:ea typeface="ヒラギノ角ゴ Pro W3" charset="0"/>
              </a:rPr>
              <a:t>Ano sideral: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é o período de revolução da Terra em torno do Sol com relação às estrelas. Seu comprimento é de 365,2564 dias solares médios, ou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365d 6h 9m 10s</a:t>
            </a:r>
            <a:endParaRPr lang="en-US" altLang="x-none" sz="1800" b="1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b="1" u="sng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b="1" u="sng" kern="1200" baseline="0" dirty="0" err="1">
                <a:latin typeface="Times New Roman" panose="02020603050405020304" pitchFamily="16" charset="0"/>
                <a:ea typeface="ヒラギノ角ゴ Pro W3" charset="0"/>
              </a:rPr>
              <a:t>Ano tropical: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é o período de revolução da Terra em torno do Sol com relação ao Equinócio Vernal, isto é, com relação ao início da estação. Seu comprimento é 365,2422 dias solares médios, ou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365d 5h 48m 46s. 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Devido ao movimento de precessão da Terra, isto é, do deslocamento lento dos polos em relação às estrelas, o ano tropical é levemente menor do que o ano sideral.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b="1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O calendário se baseia no ano tropical.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8129" name="Text Box 48128"/>
          <p:cNvSpPr txBox="1"/>
          <p:nvPr/>
        </p:nvSpPr>
        <p:spPr>
          <a:xfrm>
            <a:off x="674688" y="366713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Calendário 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48130" name="Text Box 48129"/>
          <p:cNvSpPr txBox="1"/>
          <p:nvPr/>
        </p:nvSpPr>
        <p:spPr>
          <a:xfrm>
            <a:off x="685800" y="1196975"/>
            <a:ext cx="7800975" cy="37623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115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Lunar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: baseado na recorrência das fases da Lua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1054100" lvl="1" indent="-59690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Char char="–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Período sinódico da Lua de 29,53 dias em média.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115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Solar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: baseado no retorno das estações do ano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1054100" lvl="1" indent="-59690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Char char="–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Ano trópico de 365,2422 dias (movimento anual do Sol em relação ao ponto vernal).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115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Luni-sola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r: ano solar subdividido em meses sinódicos.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115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115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Problemas: 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1054100" lvl="1" indent="-596900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ano trópico não é comensurável com o período sinódico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1054100" lvl="1" indent="-596900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Tanto o ano trópico como o período sinódico não são formados por dias inteiros.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48131" name="Rounded Rectangle 48130"/>
          <p:cNvSpPr/>
          <p:nvPr/>
        </p:nvSpPr>
        <p:spPr>
          <a:xfrm>
            <a:off x="547688" y="3617913"/>
            <a:ext cx="7834312" cy="1341437"/>
          </a:xfrm>
          <a:prstGeom prst="roundRect">
            <a:avLst>
              <a:gd name="adj" fmla="val 16667"/>
            </a:avLst>
          </a:prstGeom>
          <a:noFill/>
          <a:ln w="2556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8132" name="Text Box 48131"/>
          <p:cNvSpPr txBox="1"/>
          <p:nvPr/>
        </p:nvSpPr>
        <p:spPr>
          <a:xfrm>
            <a:off x="449263" y="5041900"/>
            <a:ext cx="8096250" cy="14652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- O ano trópico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é o intervalo médio de tempo entre duas passagens consecutivas do Sol pelo ponto vernal.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- O mês sinódico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corresponde ao intervalo entre duas fases iguais da Lua. → vamos ver a seguir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9153" name="Text Box 49152"/>
          <p:cNvSpPr txBox="1"/>
          <p:nvPr/>
        </p:nvSpPr>
        <p:spPr>
          <a:xfrm>
            <a:off x="627063" y="20638"/>
            <a:ext cx="7646987" cy="8366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0000FF"/>
                </a:solidFill>
                <a:latin typeface="PT Sans" pitchFamily="32" charset="0"/>
              </a:rPr>
              <a:t>Movimento da Lua: mês</a:t>
            </a:r>
            <a:endParaRPr lang="pt-B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49154" name="Text Box 49153"/>
          <p:cNvSpPr txBox="1"/>
          <p:nvPr/>
        </p:nvSpPr>
        <p:spPr>
          <a:xfrm>
            <a:off x="225425" y="5527675"/>
            <a:ext cx="8770938" cy="1066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marL="317500" indent="-31750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Mês sinódico</a:t>
            </a: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(lunação, intervalo entre duas luas cheias): </a:t>
            </a:r>
            <a:r>
              <a:rPr lang="pt-BR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29,53 dias.</a:t>
            </a:r>
            <a:endParaRPr lang="pt-BR" altLang="x-none" sz="1800" dirty="0" err="1">
              <a:solidFill>
                <a:srgbClr val="99284C"/>
              </a:solidFill>
              <a:latin typeface="Times New Roman" panose="02020603050405020304" pitchFamily="16" charset="0"/>
            </a:endParaRPr>
          </a:p>
          <a:p>
            <a:pPr marL="317500" indent="-31750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Mês sideral</a:t>
            </a: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(rotação em relação a um referencial fixo – </a:t>
            </a:r>
            <a:r>
              <a:rPr lang="pt-BR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estrelas fixas</a:t>
            </a: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): </a:t>
            </a:r>
            <a:r>
              <a:rPr lang="pt-BR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27,32 dias</a:t>
            </a:r>
            <a:br>
              <a:rPr lang="pt-BR" altLang="x-none" sz="1800" dirty="0" err="1">
                <a:solidFill>
                  <a:srgbClr val="000099"/>
                </a:solidFill>
                <a:latin typeface="Times New Roman" panose="02020603050405020304" pitchFamily="16" charset="0"/>
              </a:rPr>
            </a:br>
            <a:endParaRPr lang="pt-BR" altLang="x-none" sz="1800" dirty="0" err="1">
              <a:solidFill>
                <a:srgbClr val="000099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49155" name="Picture 49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3" y="1601788"/>
            <a:ext cx="5097462" cy="364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49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113" y="1671638"/>
            <a:ext cx="3298825" cy="250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7" name="Text Box 49156"/>
          <p:cNvSpPr txBox="1"/>
          <p:nvPr/>
        </p:nvSpPr>
        <p:spPr>
          <a:xfrm>
            <a:off x="3598863" y="4787900"/>
            <a:ext cx="539750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200" dirty="0" err="1">
                <a:solidFill>
                  <a:srgbClr val="000000"/>
                </a:solidFill>
              </a:rPr>
              <a:t>http://www.astro.iag.usp.br/~gastao/PlanetasEstrelas/TerraLuaSol.mov</a:t>
            </a:r>
            <a:endParaRPr lang="en-US" altLang="x-none" sz="1200" dirty="0" err="1">
              <a:solidFill>
                <a:srgbClr val="000000"/>
              </a:solidFill>
            </a:endParaRPr>
          </a:p>
        </p:txBody>
      </p:sp>
      <p:sp>
        <p:nvSpPr>
          <p:cNvPr id="49158" name="Text Box 49157"/>
          <p:cNvSpPr txBox="1"/>
          <p:nvPr/>
        </p:nvSpPr>
        <p:spPr>
          <a:xfrm>
            <a:off x="466725" y="3795713"/>
            <a:ext cx="636588" cy="1905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O</a:t>
            </a:r>
            <a:endParaRPr lang="en-US" altLang="x-none" sz="16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49159" name="Text Box 49158"/>
          <p:cNvSpPr txBox="1"/>
          <p:nvPr/>
        </p:nvSpPr>
        <p:spPr>
          <a:xfrm>
            <a:off x="4668838" y="3341688"/>
            <a:ext cx="504825" cy="244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O</a:t>
            </a:r>
            <a:endParaRPr lang="en-US" altLang="x-none" sz="16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49160" name="Text Box 49159"/>
          <p:cNvSpPr txBox="1"/>
          <p:nvPr/>
        </p:nvSpPr>
        <p:spPr>
          <a:xfrm>
            <a:off x="4073525" y="2517775"/>
            <a:ext cx="1735138" cy="635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Completa 1 volta</a:t>
            </a:r>
            <a:endParaRPr lang="en-US" altLang="x-none" sz="1600" baseline="0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9161" name="Rounded Rectangle 49160"/>
          <p:cNvSpPr/>
          <p:nvPr/>
        </p:nvSpPr>
        <p:spPr>
          <a:xfrm rot="1200000">
            <a:off x="263525" y="4738688"/>
            <a:ext cx="2032000" cy="293687"/>
          </a:xfrm>
          <a:prstGeom prst="roundRect">
            <a:avLst>
              <a:gd name="adj" fmla="val 16667"/>
            </a:avLst>
          </a:prstGeom>
          <a:noFill/>
          <a:ln w="2556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0177" name="Picture 501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5625" y="3197225"/>
            <a:ext cx="3679825" cy="1998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8" name="Text Box 50177"/>
          <p:cNvSpPr txBox="1"/>
          <p:nvPr/>
        </p:nvSpPr>
        <p:spPr>
          <a:xfrm>
            <a:off x="76200" y="1084263"/>
            <a:ext cx="8686800" cy="61404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Registros de 6 mil anos atrás.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Calendário solar, baseado nas cheias anuais do Nilo.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Inicialmente tinha 360 dias; com observações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astronômicas mais precisas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foram acrescentados mais 5 dias.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Posteriormente, percebeu-se que</a:t>
            </a:r>
            <a:b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cada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4 anos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de 365 dias +1 dia,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a Terra volta ao lugar de origem: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713105" lvl="1" indent="-2762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13105" lvl="1" indent="-2762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Então, </a:t>
            </a:r>
            <a:b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</a:b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365 + 1/4 = 365,25 dias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13105" lvl="1" indent="-2762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defTabSz="449580" rtl="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Os egípcios dividiam o ano em três estações: a estação da enchente do Nilo, a estação da semeadura, e a estação da colheita.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50179" name="Text Box 50178"/>
          <p:cNvSpPr txBox="1"/>
          <p:nvPr/>
        </p:nvSpPr>
        <p:spPr>
          <a:xfrm>
            <a:off x="674688" y="150813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0000FF"/>
                </a:solidFill>
                <a:latin typeface="PT Sans" pitchFamily="32" charset="0"/>
              </a:rPr>
              <a:t>Calendário Egípcio</a:t>
            </a:r>
            <a:endParaRPr lang="pt-B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50180" name="Text Box 50179"/>
          <p:cNvSpPr txBox="1"/>
          <p:nvPr/>
        </p:nvSpPr>
        <p:spPr>
          <a:xfrm>
            <a:off x="6896100" y="2984500"/>
            <a:ext cx="1533525" cy="946150"/>
          </a:xfrm>
          <a:prstGeom prst="rect">
            <a:avLst/>
          </a:prstGeom>
          <a:solidFill>
            <a:srgbClr val="FFF7EE"/>
          </a:solidFill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solidFill>
                  <a:srgbClr val="000000"/>
                </a:solidFill>
                <a:latin typeface="New York" charset="0"/>
              </a:rPr>
              <a:t>fragmento de um</a:t>
            </a:r>
            <a:endParaRPr lang="pt-BR" altLang="x-none" sz="1400" dirty="0" err="1">
              <a:solidFill>
                <a:srgbClr val="000000"/>
              </a:solidFill>
              <a:latin typeface="New York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solidFill>
                  <a:srgbClr val="000000"/>
                </a:solidFill>
                <a:latin typeface="New York" charset="0"/>
              </a:rPr>
              <a:t>calendário egípcio,</a:t>
            </a:r>
            <a:endParaRPr lang="pt-BR" altLang="x-none" sz="1400" dirty="0" err="1">
              <a:solidFill>
                <a:srgbClr val="000000"/>
              </a:solidFill>
              <a:latin typeface="New York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solidFill>
                  <a:srgbClr val="000000"/>
                </a:solidFill>
                <a:latin typeface="New York" charset="0"/>
              </a:rPr>
              <a:t>~370 a.C.</a:t>
            </a:r>
            <a:endParaRPr lang="pt-BR" altLang="x-none" sz="1400" dirty="0" err="1">
              <a:solidFill>
                <a:srgbClr val="000000"/>
              </a:solidFill>
              <a:latin typeface="New York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solidFill>
                  <a:srgbClr val="000000"/>
                </a:solidFill>
                <a:latin typeface="New York" charset="0"/>
              </a:rPr>
              <a:t> Museu do Louvre</a:t>
            </a:r>
            <a:endParaRPr lang="pt-BR" altLang="x-none" sz="1400" dirty="0" err="1">
              <a:solidFill>
                <a:srgbClr val="000000"/>
              </a:solidFill>
              <a:latin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01" name="Text Box 51200"/>
          <p:cNvSpPr txBox="1"/>
          <p:nvPr/>
        </p:nvSpPr>
        <p:spPr>
          <a:xfrm>
            <a:off x="674688" y="330200"/>
            <a:ext cx="7648575" cy="7620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0000FF"/>
                </a:solidFill>
                <a:latin typeface="PT Sans" pitchFamily="32" charset="0"/>
              </a:rPr>
              <a:t>Calendário Romano</a:t>
            </a:r>
            <a:endParaRPr lang="pt-B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99284C"/>
                </a:solidFill>
                <a:latin typeface="PT Sans" pitchFamily="32" charset="0"/>
              </a:rPr>
              <a:t>...nosso calendário atual se baseia neste...</a:t>
            </a:r>
            <a:endParaRPr lang="pt-BR" altLang="x-none" sz="18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51202" name="Text Box 51201"/>
          <p:cNvSpPr txBox="1"/>
          <p:nvPr/>
        </p:nvSpPr>
        <p:spPr>
          <a:xfrm>
            <a:off x="304800" y="1343025"/>
            <a:ext cx="8334375" cy="477678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Originalmente, lunar,  com meses alternados de 29 e 30 dias devido ao período sinódico da Lua (29,5).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Um ano de 12 meses tinha 354 dias. 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Havia uma diferença de cerca de 11 dias entre o ano assim definido e o ano trópico.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cada 3 anos acrescentava-se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um mês,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13</a:t>
            </a:r>
            <a:r>
              <a:rPr lang="pt-BR" altLang="x-none" sz="1800" b="1" baseline="33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de maneira arbitrária, segundo interesses dos políticos do momento.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Os nomes dos meses atuais têm origem nesta época.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 início do calendário romano é a fundação (mítica) de Roma por Rômulo e Remo.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2225" name="Text Box 52224"/>
          <p:cNvSpPr txBox="1"/>
          <p:nvPr/>
        </p:nvSpPr>
        <p:spPr>
          <a:xfrm>
            <a:off x="674688" y="138113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FF"/>
                </a:solidFill>
                <a:latin typeface="PT Sans" pitchFamily="32" charset="0"/>
              </a:rPr>
              <a:t>Calendário Juliano – introduz o ano bissexto</a:t>
            </a:r>
            <a:endParaRPr lang="pt-BR" altLang="x-none" sz="2200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800000"/>
                </a:solidFill>
                <a:latin typeface="PT Sans" pitchFamily="32" charset="0"/>
              </a:rPr>
              <a:t>...dificuldade em se introduzir o 13</a:t>
            </a:r>
            <a:r>
              <a:rPr lang="pt-BR" altLang="x-none" sz="1800" baseline="33000" dirty="0" err="1">
                <a:solidFill>
                  <a:srgbClr val="800000"/>
                </a:solidFill>
                <a:latin typeface="PT Sans" pitchFamily="32" charset="0"/>
              </a:rPr>
              <a:t>o</a:t>
            </a:r>
            <a:r>
              <a:rPr lang="pt-BR" altLang="x-none" sz="1800" dirty="0" err="1">
                <a:solidFill>
                  <a:srgbClr val="800000"/>
                </a:solidFill>
                <a:latin typeface="PT Sans" pitchFamily="32" charset="0"/>
              </a:rPr>
              <a:t> mes</a:t>
            </a:r>
            <a:endParaRPr lang="pt-BR" altLang="x-none" sz="18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52226" name="Text Box 52225"/>
          <p:cNvSpPr txBox="1"/>
          <p:nvPr/>
        </p:nvSpPr>
        <p:spPr>
          <a:xfrm>
            <a:off x="457200" y="846138"/>
            <a:ext cx="8229600" cy="59245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Reforma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proposta pelo astrônomo Sosígenes de Alexandria e executada por Júlio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Cesar em 46 a.C.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cada 3 anos de 365 dias, seguia-se outro de 366 dias. A introdução de um dia a mais a cada 4 anos tinha por objetivo manter o começo das estações do ano sempre na mesma data.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eaLnBrk="1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Origem do nome bissexto, i.e., "dois dias seis":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lvl="1" indent="0"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Um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dia a mais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é acrescentado ao sexto dia antes das calendas (início do mês) de março, ou seja, o dia 24 de fevereiro era contado 2 vezes. Hoje acrescentamos 1 dia ao final de fevereiro.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algn="l" defTabSz="449580" rtl="0" eaLnBrk="1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rtl="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algn="l" defTabSz="449580" rtl="0" eaLnBrk="1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 calendário Juliano foi utilizado durante 1600 anos.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52227" name="Text Box 52226"/>
          <p:cNvSpPr txBox="1"/>
          <p:nvPr/>
        </p:nvSpPr>
        <p:spPr>
          <a:xfrm>
            <a:off x="71438" y="4456113"/>
            <a:ext cx="8640762" cy="15192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Na idade média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estabeleceu-se que o início do calendário Juliano (ano 1) seria o ano de nascimento de Cristo. O cálculo que foi feito pelo abade Dionysius Exigus, contudo, estava historicamente errado, pois Jesus nasceu enquanto Herodes ainda estava vivo, mas este morreu por volta do ano 4 a.C.!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.......  i.e., Jesus nasceu em ±4 a.C.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95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273" end="2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274" end="3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510" end="5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511" end="5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charRg st="512" end="5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3249" name="Title 53248"/>
          <p:cNvSpPr>
            <a:spLocks noGrp="1"/>
          </p:cNvSpPr>
          <p:nvPr>
            <p:ph type="title"/>
          </p:nvPr>
        </p:nvSpPr>
        <p:spPr>
          <a:xfrm>
            <a:off x="674688" y="150813"/>
            <a:ext cx="7640637" cy="830262"/>
          </a:xfrm>
        </p:spPr>
        <p:txBody>
          <a:bodyPr wrap="square" lIns="90000" tIns="46800" rIns="90000" bIns="4680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  <a:t>Papado de Gregório XIII</a:t>
            </a:r>
            <a:endParaRPr lang="en-US" altLang="x-none" sz="24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53250" name="Text Placeholder 53249"/>
          <p:cNvSpPr>
            <a:spLocks noGrp="1"/>
          </p:cNvSpPr>
          <p:nvPr>
            <p:ph type="body" idx="1"/>
          </p:nvPr>
        </p:nvSpPr>
        <p:spPr>
          <a:xfrm>
            <a:off x="269875" y="1368425"/>
            <a:ext cx="8456613" cy="4706938"/>
          </a:xfrm>
        </p:spPr>
        <p:txBody>
          <a:bodyPr wrap="square" lIns="90000" tIns="46800" rIns="90000" bIns="46800" anchor="t" anchorCtr="0"/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O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Equinócio Vernal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foi fixado na data de 21 de março, data associada ao 1</a:t>
            </a:r>
            <a:r>
              <a:rPr lang="en-US" altLang="x-none" sz="1800" baseline="40000" dirty="0" err="1">
                <a:latin typeface="Times New Roman" panose="02020603050405020304" pitchFamily="16" charset="0"/>
              </a:rPr>
              <a:t>o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domingo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do mês durante ou após a lua cheia. A data da Páscoa era associada a este evento. 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Entretanto, em 1582 o equinócio Vernal ocorria em 11 de março....! antecipando, em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muito, a data da Páscoa.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Este fato leva a concluir que o ano era mais curto que o estabelecido, de 365,25 dias...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Sabemos hoje que é 365,242199 dias. Esta diferença atingia 1 dia a cada 128 anos....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e no ano de 1582 já completava 10 dias.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O Papa então propõe uma nova reforma --&gt;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Calendário Gregoriano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4273" name="Text Box 54272"/>
          <p:cNvSpPr txBox="1"/>
          <p:nvPr/>
        </p:nvSpPr>
        <p:spPr>
          <a:xfrm>
            <a:off x="674688" y="150813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00"/>
                </a:solidFill>
                <a:latin typeface="PT Sans" pitchFamily="32" charset="0"/>
              </a:rPr>
              <a:t>Reforma do Calendário Gregoriano</a:t>
            </a:r>
            <a:endParaRPr lang="fr-FR" altLang="x-none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54274" name="Text Box 54273"/>
          <p:cNvSpPr txBox="1"/>
          <p:nvPr/>
        </p:nvSpPr>
        <p:spPr>
          <a:xfrm>
            <a:off x="358775" y="911225"/>
            <a:ext cx="8547100" cy="56546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2893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2893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Foram suprimidos, por decreto,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10 dias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do ano de 1582 para recolocar o Equinócio Vernal em 21 de março. Assim, o dia seguinte a 04/10/1582 passou a ter a data de 15/10/1582.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2893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2893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Introduz-se a regra do ano bissexto modificado: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713105" lvl="1" indent="-2762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…anos múltiplos de 4 são bissextos...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13105" lvl="1" indent="-2762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...exceto se são também múltiplos de 100...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13105" lvl="1" indent="-2762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... mas os anos múltiplos de 400 continuam bissextos.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1109980" lvl="2" indent="-21463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Por exemplo, 2004, 2008, 2012 são bissextos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1109980" lvl="2" indent="-21463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1800, 1900, 2100 não são bissextos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1109980" lvl="2" indent="-21463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1600, 2000, 2400 são bissextos.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2893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2893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Então, segundo a regra acima, o Ano do Calendário Gregoriano fica expresso por: </a:t>
            </a:r>
            <a:b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		365 + 1/4 - 1/100 + 1/400 = 365,2425 dias solares médios.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2893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diferença com ano trópico seria de 0,00031 dias/ano, correspondente a 26 segundos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28930" indent="-311150" algn="l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930" algn="l"/>
                <a:tab pos="776605" algn="l"/>
                <a:tab pos="1225550" algn="l"/>
                <a:tab pos="1675130" algn="l"/>
                <a:tab pos="2124075" algn="l"/>
                <a:tab pos="2573655" algn="l"/>
                <a:tab pos="3022600" algn="l"/>
                <a:tab pos="3472180" algn="l"/>
                <a:tab pos="3921125" algn="l"/>
                <a:tab pos="4370705" algn="l"/>
                <a:tab pos="4819650" algn="l"/>
                <a:tab pos="5269230" algn="l"/>
                <a:tab pos="5718175" algn="l"/>
                <a:tab pos="6167755" algn="l"/>
                <a:tab pos="6616700" algn="l"/>
                <a:tab pos="7066280" algn="l"/>
                <a:tab pos="7515225" algn="l"/>
                <a:tab pos="7964805" algn="l"/>
                <a:tab pos="8413750" algn="l"/>
                <a:tab pos="8863330" algn="l"/>
                <a:tab pos="931227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(1 dia a cada 3300 anos) </a:t>
            </a:r>
            <a:b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				 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3" name="Text Box 18432"/>
          <p:cNvSpPr txBox="1"/>
          <p:nvPr/>
        </p:nvSpPr>
        <p:spPr>
          <a:xfrm>
            <a:off x="557530" y="4441825"/>
            <a:ext cx="7751445" cy="86550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0" lvl="1" indent="0"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Se o “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referêncial"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forem as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estrelas,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então o tempo medido é chamado de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“tempo sideral”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. Neste caso, a referência que se usa é o Ponto Gama ( </a:t>
            </a:r>
            <a:r>
              <a:rPr lang="pt-BR" altLang="x-none" sz="22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γ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) ou Aries</a:t>
            </a:r>
            <a:r>
              <a:rPr lang="en-US" altLang="pt-BR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ou Vernal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.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0" lvl="1" indent="0"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18434" name="Text Box 18433"/>
          <p:cNvSpPr txBox="1"/>
          <p:nvPr/>
        </p:nvSpPr>
        <p:spPr>
          <a:xfrm>
            <a:off x="1681163" y="1177925"/>
            <a:ext cx="5637212" cy="11160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741680" lvl="1" indent="-276225" defTabSz="449580" rtl="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1680" algn="l"/>
                <a:tab pos="1189355" algn="l"/>
                <a:tab pos="1638300" algn="l"/>
                <a:tab pos="2087880" algn="l"/>
                <a:tab pos="2536825" algn="l"/>
                <a:tab pos="2986405" algn="l"/>
                <a:tab pos="3435350" algn="l"/>
                <a:tab pos="3884930" algn="l"/>
                <a:tab pos="4333875" algn="l"/>
                <a:tab pos="4783455" algn="l"/>
                <a:tab pos="5232400" algn="l"/>
                <a:tab pos="5681980" algn="l"/>
                <a:tab pos="6130925" algn="l"/>
                <a:tab pos="6580505" algn="l"/>
                <a:tab pos="7029450" algn="l"/>
                <a:tab pos="7479030" algn="l"/>
                <a:tab pos="7927975" algn="l"/>
                <a:tab pos="8377555" algn="l"/>
                <a:tab pos="8826500" algn="l"/>
                <a:tab pos="9276080" algn="l"/>
                <a:tab pos="9725025" algn="l"/>
              </a:tabLst>
            </a:pPr>
            <a:r>
              <a:rPr lang="en-US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Rotação da Terra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permite definir: 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Dia e Noite</a:t>
            </a:r>
            <a:endParaRPr lang="en-US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741680" lvl="1" indent="-276225" defTabSz="449580" rtl="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1680" algn="l"/>
                <a:tab pos="1189355" algn="l"/>
                <a:tab pos="1638300" algn="l"/>
                <a:tab pos="2087880" algn="l"/>
                <a:tab pos="2536825" algn="l"/>
                <a:tab pos="2986405" algn="l"/>
                <a:tab pos="3435350" algn="l"/>
                <a:tab pos="3884930" algn="l"/>
                <a:tab pos="4333875" algn="l"/>
                <a:tab pos="4783455" algn="l"/>
                <a:tab pos="5232400" algn="l"/>
                <a:tab pos="5681980" algn="l"/>
                <a:tab pos="6130925" algn="l"/>
                <a:tab pos="6580505" algn="l"/>
                <a:tab pos="7029450" algn="l"/>
                <a:tab pos="7479030" algn="l"/>
                <a:tab pos="7927975" algn="l"/>
                <a:tab pos="8377555" algn="l"/>
                <a:tab pos="8826500" algn="l"/>
                <a:tab pos="9276080" algn="l"/>
                <a:tab pos="9725025" algn="l"/>
              </a:tabLst>
            </a:pPr>
            <a:r>
              <a:rPr lang="en-US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Translação da Lua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em torno da Terra: 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Mês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741680" lvl="1" indent="-276225" defTabSz="449580" rtl="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1680" algn="l"/>
                <a:tab pos="1189355" algn="l"/>
                <a:tab pos="1638300" algn="l"/>
                <a:tab pos="2087880" algn="l"/>
                <a:tab pos="2536825" algn="l"/>
                <a:tab pos="2986405" algn="l"/>
                <a:tab pos="3435350" algn="l"/>
                <a:tab pos="3884930" algn="l"/>
                <a:tab pos="4333875" algn="l"/>
                <a:tab pos="4783455" algn="l"/>
                <a:tab pos="5232400" algn="l"/>
                <a:tab pos="5681980" algn="l"/>
                <a:tab pos="6130925" algn="l"/>
                <a:tab pos="6580505" algn="l"/>
                <a:tab pos="7029450" algn="l"/>
                <a:tab pos="7479030" algn="l"/>
                <a:tab pos="7927975" algn="l"/>
                <a:tab pos="8377555" algn="l"/>
                <a:tab pos="8826500" algn="l"/>
                <a:tab pos="9276080" algn="l"/>
                <a:tab pos="9725025" algn="l"/>
              </a:tabLst>
            </a:pPr>
            <a:r>
              <a:rPr lang="en-US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Translação da Terra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 torno do Sol: 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Ano</a:t>
            </a:r>
            <a:endParaRPr lang="en-US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8435" name="Text Box 18434"/>
          <p:cNvSpPr txBox="1"/>
          <p:nvPr/>
        </p:nvSpPr>
        <p:spPr>
          <a:xfrm>
            <a:off x="520700" y="5529263"/>
            <a:ext cx="7950200" cy="6381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 o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“referencial"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ou o objeto que escolhemos para medir a rotação da Terra for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Sol,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então dizemos que o tempo medido é 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“tempo solar”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8436" name="Text Box 18435"/>
          <p:cNvSpPr txBox="1"/>
          <p:nvPr/>
        </p:nvSpPr>
        <p:spPr>
          <a:xfrm>
            <a:off x="449263" y="252413"/>
            <a:ext cx="8096250" cy="7032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PT Sans" pitchFamily="32" charset="0"/>
                <a:cs typeface="PT Sans" pitchFamily="32" charset="0"/>
              </a:rPr>
              <a:t>Medidas de tempo são baseadas na regularidade do movimento dos astros e são materializadas como </a:t>
            </a:r>
            <a:r>
              <a:rPr lang="en-US" altLang="x-none" sz="2000" b="1" baseline="0" dirty="0" err="1">
                <a:solidFill>
                  <a:srgbClr val="FF0000"/>
                </a:solidFill>
                <a:latin typeface="PT Sans" pitchFamily="32" charset="0"/>
                <a:cs typeface="PT Sans" pitchFamily="32" charset="0"/>
              </a:rPr>
              <a:t>relógios naturais</a:t>
            </a:r>
            <a:endParaRPr lang="en-US" altLang="x-none" sz="2000" b="1" baseline="0" dirty="0" err="1">
              <a:solidFill>
                <a:srgbClr val="FF0000"/>
              </a:solidFill>
              <a:latin typeface="PT Sans" pitchFamily="32" charset="0"/>
              <a:ea typeface="PT Sans" pitchFamily="32" charset="0"/>
              <a:cs typeface="PT Sans" pitchFamily="32" charset="0"/>
            </a:endParaRPr>
          </a:p>
        </p:txBody>
      </p:sp>
      <p:sp>
        <p:nvSpPr>
          <p:cNvPr id="18437" name="Text Box 18436"/>
          <p:cNvSpPr txBox="1"/>
          <p:nvPr/>
        </p:nvSpPr>
        <p:spPr>
          <a:xfrm>
            <a:off x="508000" y="2355850"/>
            <a:ext cx="8159750" cy="22225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0" lvl="1" indent="0" algn="just" defTabSz="449580" rtl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Rotação da Terra -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provoca a </a:t>
            </a:r>
            <a:r>
              <a:rPr lang="en-US" altLang="x-none" sz="1800" b="1" baseline="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rotação aparente da Esfera Celeste</a:t>
            </a:r>
            <a:endParaRPr lang="en-US" altLang="x-none" sz="1800" b="1" baseline="0" dirty="0" err="1">
              <a:solidFill>
                <a:schemeClr val="accent2">
                  <a:lumMod val="75000"/>
                </a:schemeClr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0" lvl="1" indent="0" algn="just" defTabSz="449580" rtl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="1" baseline="0" dirty="0" err="1">
              <a:solidFill>
                <a:schemeClr val="accent2">
                  <a:lumMod val="75000"/>
                </a:schemeClr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0" lvl="1" indent="0" algn="just" defTabSz="449580" rtl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Medida da Rotação -</a:t>
            </a:r>
            <a:r>
              <a:rPr lang="en-US" altLang="x-none" sz="1800" b="1" baseline="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aseline="0" dirty="0" err="1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requer uma </a:t>
            </a:r>
            <a:r>
              <a:rPr lang="en-US" altLang="x-none" sz="1800" b="1" baseline="0" dirty="0" err="1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referência</a:t>
            </a:r>
            <a:r>
              <a:rPr lang="en-US" altLang="x-none" sz="1800" baseline="0" dirty="0" err="1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para contabilizar o tempo que a Terra demora para dar uma volta completa em torno de seu eixo. </a:t>
            </a:r>
            <a:endParaRPr lang="en-US" altLang="x-none" sz="1800" baseline="0" dirty="0" err="1">
              <a:solidFill>
                <a:schemeClr val="tx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0" lvl="1" indent="0" algn="just" defTabSz="449580" rtl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0" lvl="1" indent="0" algn="just" defTabSz="449580" rtl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Referência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para determinação deste intervalo de tempo,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 ponto de partida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pode ser definido utilizando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Sol, ou as estrelas de fundo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da Esfera Celeste.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5297" name="Text Box 55296"/>
          <p:cNvSpPr txBox="1"/>
          <p:nvPr/>
        </p:nvSpPr>
        <p:spPr>
          <a:xfrm>
            <a:off x="674688" y="150813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PT Sans" pitchFamily="32" charset="0"/>
              </a:rPr>
              <a:t>Reforma do Calendário Gregoriano</a:t>
            </a:r>
            <a:endParaRPr lang="fr-FR" altLang="x-none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55298" name="Text Box 55297"/>
          <p:cNvSpPr txBox="1"/>
          <p:nvPr/>
        </p:nvSpPr>
        <p:spPr>
          <a:xfrm>
            <a:off x="533400" y="1371600"/>
            <a:ext cx="8153400" cy="41021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Assim,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  1 ano tropical =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365,2422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= 365+1/4-1/100+1/400-1/3300  ou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  365,2422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= 365 + 0,25 – 0,01 + 0,0025 - 0,0003 = 365,2425-0,0003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31750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Reforma sancionado pelo papa Gregório XIII em 1582.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7500" indent="-311150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7500" algn="l"/>
                <a:tab pos="765175" algn="l"/>
                <a:tab pos="1214755" algn="l"/>
                <a:tab pos="1663700" algn="l"/>
                <a:tab pos="2113280" algn="l"/>
                <a:tab pos="2562225" algn="l"/>
                <a:tab pos="3011805" algn="l"/>
                <a:tab pos="3460750" algn="l"/>
                <a:tab pos="3910330" algn="l"/>
                <a:tab pos="4359275" algn="l"/>
                <a:tab pos="4808855" algn="l"/>
                <a:tab pos="5257800" algn="l"/>
                <a:tab pos="5707380" algn="l"/>
                <a:tab pos="6156325" algn="l"/>
                <a:tab pos="6605905" algn="l"/>
                <a:tab pos="7054850" algn="l"/>
                <a:tab pos="7504430" algn="l"/>
                <a:tab pos="7953375" algn="l"/>
                <a:tab pos="8402955" algn="l"/>
                <a:tab pos="8851900" algn="l"/>
                <a:tab pos="93014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Adotado inicialmente nos países “amigos” do Vaticano, aos poucos se torna o calendário mais utilizado no  mundo.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6321" name="Text Box 56320"/>
          <p:cNvSpPr txBox="1"/>
          <p:nvPr/>
        </p:nvSpPr>
        <p:spPr>
          <a:xfrm>
            <a:off x="684213" y="2771775"/>
            <a:ext cx="764857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PT Sans" pitchFamily="32" charset="0"/>
              </a:rPr>
              <a:t>Ver sugestão de literatura deste tema no site da disciplina</a:t>
            </a:r>
            <a:endParaRPr lang="fr-FR" altLang="x-none" dirty="0" err="1">
              <a:solidFill>
                <a:srgbClr val="000000"/>
              </a:solidFill>
              <a:latin typeface="PT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7" name="Text Box 19456"/>
          <p:cNvSpPr txBox="1"/>
          <p:nvPr/>
        </p:nvSpPr>
        <p:spPr>
          <a:xfrm>
            <a:off x="674688" y="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b="1" u="sng" dirty="0" err="1">
                <a:solidFill>
                  <a:srgbClr val="0000FF"/>
                </a:solidFill>
                <a:latin typeface="PT Sans" pitchFamily="32" charset="0"/>
              </a:rPr>
              <a:t>Tempo Solar</a:t>
            </a:r>
            <a:endParaRPr lang="fr-FR" altLang="x-none" b="1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19458" name="Text Box 19457"/>
          <p:cNvSpPr txBox="1"/>
          <p:nvPr/>
        </p:nvSpPr>
        <p:spPr>
          <a:xfrm>
            <a:off x="323850" y="2189163"/>
            <a:ext cx="8315325" cy="6191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Dia Solar : </a:t>
            </a:r>
            <a:r>
              <a:rPr lang="fr-F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intervalo de tempo entre 2 passagens sucessivas do Sol pelo  ponto mais alto de sua trajetória (24h 00m 00s)</a:t>
            </a:r>
            <a:endParaRPr lang="fr-F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9459" name="Rounded Rectangle 19458"/>
          <p:cNvSpPr/>
          <p:nvPr/>
        </p:nvSpPr>
        <p:spPr>
          <a:xfrm>
            <a:off x="2928938" y="4044950"/>
            <a:ext cx="1089025" cy="630238"/>
          </a:xfrm>
          <a:prstGeom prst="roundRect">
            <a:avLst>
              <a:gd name="adj" fmla="val 16667"/>
            </a:avLst>
          </a:prstGeom>
          <a:solidFill>
            <a:srgbClr val="2323DC"/>
          </a:solidFill>
          <a:ln w="25560" cap="flat" cmpd="sng">
            <a:solidFill>
              <a:srgbClr val="2300D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000" tIns="46800" rIns="90000" bIns="46800" anchor="ctr" anchorCtr="0"/>
          <a:p>
            <a:pPr defTabSz="449580" rtl="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00"/>
                </a:solidFill>
              </a:rPr>
              <a:t>  </a:t>
            </a:r>
            <a:endParaRPr lang="en-US" altLang="x-none" dirty="0" err="1">
              <a:solidFill>
                <a:srgbClr val="000000"/>
              </a:solidFill>
            </a:endParaRPr>
          </a:p>
        </p:txBody>
      </p:sp>
      <p:pic>
        <p:nvPicPr>
          <p:cNvPr id="19460" name="Picture 194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2888615"/>
            <a:ext cx="5109210" cy="3885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Text Box 19461"/>
          <p:cNvSpPr txBox="1"/>
          <p:nvPr/>
        </p:nvSpPr>
        <p:spPr>
          <a:xfrm>
            <a:off x="287338" y="936625"/>
            <a:ext cx="76327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spcBef>
                <a:spcPts val="500"/>
              </a:spcBef>
              <a:spcAft>
                <a:spcPct val="0"/>
              </a:spcAft>
              <a:buNone/>
              <a:tabLst>
                <a:tab pos="322580" algn="l"/>
                <a:tab pos="770255" algn="l"/>
                <a:tab pos="1219200" algn="l"/>
                <a:tab pos="1668780" algn="l"/>
                <a:tab pos="2117725" algn="l"/>
                <a:tab pos="2567305" algn="l"/>
                <a:tab pos="3016250" algn="l"/>
                <a:tab pos="3465830" algn="l"/>
                <a:tab pos="3914775" algn="l"/>
                <a:tab pos="4364355" algn="l"/>
                <a:tab pos="4813300" algn="l"/>
                <a:tab pos="5262880" algn="l"/>
                <a:tab pos="5711825" algn="l"/>
                <a:tab pos="6161405" algn="l"/>
                <a:tab pos="6610350" algn="l"/>
                <a:tab pos="7059930" algn="l"/>
                <a:tab pos="7508875" algn="l"/>
                <a:tab pos="7958455" algn="l"/>
                <a:tab pos="8407400" algn="l"/>
                <a:tab pos="8856980" algn="l"/>
                <a:tab pos="9305925" algn="l"/>
              </a:tabLst>
            </a:pP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Conceitualmente :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baseado no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movimento aparente do Sol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em relação a Terra.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9463" name="Text Box 19462"/>
          <p:cNvSpPr txBox="1"/>
          <p:nvPr/>
        </p:nvSpPr>
        <p:spPr>
          <a:xfrm>
            <a:off x="287338" y="1458913"/>
            <a:ext cx="8351837" cy="9890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spcBef>
                <a:spcPts val="500"/>
              </a:spcBef>
              <a:spcAft>
                <a:spcPct val="0"/>
              </a:spcAft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Medida 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  é realizada a partir do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tempo gasto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para que o Sol passe 2 vezes consecutivas pelo mesmo meridiano local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2882265"/>
            <a:ext cx="3881755" cy="3892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1" name="Text Box 20480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b="1" u="sng" dirty="0" err="1">
                <a:solidFill>
                  <a:srgbClr val="0000FF"/>
                </a:solidFill>
                <a:latin typeface="PT Sans" pitchFamily="32" charset="0"/>
              </a:rPr>
              <a:t>Tempo Sideral</a:t>
            </a:r>
            <a:endParaRPr lang="fr-FR" altLang="x-none" b="1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20482" name="Picture 204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700" y="144463"/>
            <a:ext cx="835025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2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0" y="3671888"/>
            <a:ext cx="2376488" cy="295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Text Box 20484"/>
          <p:cNvSpPr txBox="1"/>
          <p:nvPr/>
        </p:nvSpPr>
        <p:spPr>
          <a:xfrm>
            <a:off x="215900" y="2844800"/>
            <a:ext cx="8640763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spcBef>
                <a:spcPts val="500"/>
              </a:spcBef>
              <a:spcAft>
                <a:spcPct val="0"/>
              </a:spcAft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Dia Sideral :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intervalo de tempo entre 2 passagens consecutivas do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ponto γ pelo mesmo meridiano local  </a:t>
            </a: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0486" name="Text Box 20485"/>
          <p:cNvSpPr txBox="1"/>
          <p:nvPr/>
        </p:nvSpPr>
        <p:spPr>
          <a:xfrm>
            <a:off x="236538" y="971550"/>
            <a:ext cx="8475662" cy="10445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Conceitualmente 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baseado no periodo de rotação da Terra com relação às estrelas</a:t>
            </a:r>
            <a:r>
              <a:rPr lang="en-US" altLang="pt-BR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fixas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;  </a:t>
            </a: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tempo necessário para a Terra dar uma volta em torno de seu eixo em relação a estrelas fixas</a:t>
            </a:r>
            <a:r>
              <a:rPr lang="en-US" altLang="pt-BR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; aquele que pode ser descrito baseado no movimento diário das estrelas. </a:t>
            </a:r>
            <a:endParaRPr lang="en-US" altLang="pt-BR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0487" name="Text Box 20486"/>
          <p:cNvSpPr txBox="1"/>
          <p:nvPr/>
        </p:nvSpPr>
        <p:spPr>
          <a:xfrm>
            <a:off x="252413" y="1890713"/>
            <a:ext cx="8675687" cy="7000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Medida: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intervalo de tempo decorrido entre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duas passagens sucessivas da estrela ou do </a:t>
            </a:r>
            <a:r>
              <a:rPr lang="en-US" altLang="pt-BR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onto </a:t>
            </a:r>
            <a:r>
              <a:rPr lang="en-US" altLang="pt-BR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V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ernal pelo </a:t>
            </a:r>
            <a:r>
              <a:rPr lang="pt-BR" altLang="x-none" sz="18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meridiano do lugar ou do observador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8675" name="Picture 286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" y="3684270"/>
            <a:ext cx="3952875" cy="2987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7649" name="Picture 276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1425" y="3452813"/>
            <a:ext cx="3162300" cy="2598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27649"/>
          <p:cNvPicPr>
            <a:picLocks noChangeAspect="1"/>
          </p:cNvPicPr>
          <p:nvPr/>
        </p:nvPicPr>
        <p:blipFill>
          <a:blip r:embed="rId2"/>
          <a:srcRect l="2434" t="54645"/>
          <a:stretch>
            <a:fillRect/>
          </a:stretch>
        </p:blipFill>
        <p:spPr>
          <a:xfrm>
            <a:off x="404813" y="3540125"/>
            <a:ext cx="8234362" cy="310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7650"/>
          <p:cNvPicPr>
            <a:picLocks noChangeAspect="1"/>
          </p:cNvPicPr>
          <p:nvPr/>
        </p:nvPicPr>
        <p:blipFill>
          <a:blip r:embed="rId2"/>
          <a:srcRect l="19786" t="1141" r="19312" b="45561"/>
          <a:stretch>
            <a:fillRect/>
          </a:stretch>
        </p:blipFill>
        <p:spPr>
          <a:xfrm>
            <a:off x="134938" y="479425"/>
            <a:ext cx="4259262" cy="285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276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495300"/>
            <a:ext cx="4373563" cy="279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3" name="Text Box 28672"/>
          <p:cNvSpPr txBox="1"/>
          <p:nvPr/>
        </p:nvSpPr>
        <p:spPr>
          <a:xfrm>
            <a:off x="674688" y="150813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00"/>
                </a:solidFill>
                <a:latin typeface="PT Sans" pitchFamily="32" charset="0"/>
              </a:rPr>
              <a:t>Tempo Sideral &amp; Tempo Solar</a:t>
            </a:r>
            <a:endParaRPr lang="fr-FR" altLang="x-none" u="sng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28674" name="Rectangles 28673"/>
          <p:cNvSpPr/>
          <p:nvPr/>
        </p:nvSpPr>
        <p:spPr>
          <a:xfrm>
            <a:off x="76200" y="4140200"/>
            <a:ext cx="8921750" cy="22669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</a:t>
            </a:r>
            <a:r>
              <a:rPr lang="fr-FR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Dia sideral: 23h 56m 04,1s</a:t>
            </a:r>
            <a:endParaRPr lang="fr-FR" altLang="x-none" sz="1800" b="1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      2 passagens consecutivas do Ponto Gama (Vernal, Aries) pelo meridiano do observador</a:t>
            </a:r>
            <a:endParaRPr lang="fr-F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</a:t>
            </a:r>
            <a:r>
              <a:rPr lang="fr-FR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Dia solar: 24h ou 86.400 segundos</a:t>
            </a:r>
            <a:endParaRPr lang="fr-FR" altLang="x-none" sz="1800" b="1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        2 passagens consecutivas do Sol (médio) pelo meridiano do observador</a:t>
            </a:r>
            <a:endParaRPr lang="fr-F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Esta diferença de tempo</a:t>
            </a: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é atribuída ao </a:t>
            </a:r>
            <a:r>
              <a:rPr lang="fr-F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movimento de translação da Terra</a:t>
            </a: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em torno do Sol, de aproximadamente 1 grau (4 minutos/dia , ou ainda....(360</a:t>
            </a:r>
            <a:r>
              <a:rPr lang="fr-FR" altLang="x-none" sz="1800" baseline="33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graus</a:t>
            </a: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/ano = 0,986graus/dia)</a:t>
            </a:r>
            <a:endParaRPr lang="fr-F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8675" name="Picture 286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063" y="1249363"/>
            <a:ext cx="3471862" cy="2624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286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913" y="1555750"/>
            <a:ext cx="3346450" cy="268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286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75" y="4824413"/>
            <a:ext cx="1074738" cy="860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21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00" y="1944688"/>
            <a:ext cx="2592388" cy="2376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215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1944688"/>
            <a:ext cx="2592387" cy="232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itle 21506"/>
          <p:cNvSpPr>
            <a:spLocks noGrp="1"/>
          </p:cNvSpPr>
          <p:nvPr>
            <p:ph type="title"/>
          </p:nvPr>
        </p:nvSpPr>
        <p:spPr>
          <a:xfrm>
            <a:off x="674688" y="17463"/>
            <a:ext cx="7613650" cy="1065212"/>
          </a:xfrm>
        </p:spPr>
        <p:txBody>
          <a:bodyPr wrap="square" lIns="90360" tIns="45360" rIns="90360" bIns="45360" anchor="ctr" anchorCtr="0"/>
          <a:p>
            <a:pPr defTabSz="449580">
              <a:buSzPct val="100000"/>
              <a:buFont typeface="Times New Roman" panose="02020603050405020304" pitchFamily="16" charset="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600" kern="1200" baseline="0" dirty="0" err="1">
                <a:latin typeface="New York" charset="0"/>
                <a:ea typeface="ヒラギノ角ゴ Pro W3" charset="0"/>
              </a:rPr>
              <a:t>Tempo Sideral (T) ou Hora Sideral (HS) </a:t>
            </a:r>
            <a:endParaRPr lang="pt-BR" altLang="x-none" sz="2600" kern="1200" baseline="0" dirty="0" err="1">
              <a:latin typeface="New York" charset="0"/>
              <a:ea typeface="ヒラギノ角ゴ Pro W3" charset="0"/>
            </a:endParaRPr>
          </a:p>
        </p:txBody>
      </p:sp>
      <p:sp>
        <p:nvSpPr>
          <p:cNvPr id="21509" name="Text Box 21508"/>
          <p:cNvSpPr txBox="1"/>
          <p:nvPr/>
        </p:nvSpPr>
        <p:spPr>
          <a:xfrm>
            <a:off x="936625" y="4427538"/>
            <a:ext cx="1465263" cy="3603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>
              <a:spcBef>
                <a:spcPts val="500"/>
              </a:spcBef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SEH (</a:t>
            </a:r>
            <a:r>
              <a:rPr lang="pt-BR" altLang="x-none" sz="2000" b="1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H</a:t>
            </a: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, </a:t>
            </a:r>
            <a:r>
              <a:rPr lang="pt-BR" altLang="x-none" sz="2000" b="1" baseline="0" dirty="0" err="1">
                <a:solidFill>
                  <a:srgbClr val="FF0000"/>
                </a:solidFill>
                <a:latin typeface="Tipo de letra del sistema" charset="0"/>
                <a:cs typeface="Tipo de letra del sistema" charset="0"/>
              </a:rPr>
              <a:t>δ</a:t>
            </a: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Tipo de letra del sistema" charset="0"/>
              </a:rPr>
              <a:t>)</a:t>
            </a: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 </a:t>
            </a:r>
            <a:endParaRPr lang="pt-BR" altLang="x-none" sz="2000" baseline="0" dirty="0" err="1">
              <a:solidFill>
                <a:srgbClr val="000000"/>
              </a:solidFill>
              <a:latin typeface="New York" charset="0"/>
              <a:ea typeface="New York" charset="0"/>
            </a:endParaRPr>
          </a:p>
        </p:txBody>
      </p:sp>
      <p:sp>
        <p:nvSpPr>
          <p:cNvPr id="21510" name="Text Box 21509"/>
          <p:cNvSpPr txBox="1"/>
          <p:nvPr/>
        </p:nvSpPr>
        <p:spPr>
          <a:xfrm>
            <a:off x="3959225" y="4464050"/>
            <a:ext cx="1404938" cy="360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>
              <a:spcBef>
                <a:spcPts val="500"/>
              </a:spcBef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SEC (</a:t>
            </a:r>
            <a:r>
              <a:rPr lang="pt-BR" altLang="x-none" sz="2000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α</a:t>
            </a: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Tipo de letra del sistema" charset="0"/>
              </a:rPr>
              <a:t>, </a:t>
            </a:r>
            <a:r>
              <a:rPr lang="pt-BR" altLang="x-none" sz="2000" b="1" baseline="0" dirty="0" err="1">
                <a:solidFill>
                  <a:srgbClr val="FF0000"/>
                </a:solidFill>
                <a:latin typeface="Tipo de letra del sistema" charset="0"/>
                <a:cs typeface="Tipo de letra del sistema" charset="0"/>
              </a:rPr>
              <a:t>δ</a:t>
            </a:r>
            <a:r>
              <a:rPr lang="pt-BR" altLang="x-none" sz="2000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)</a:t>
            </a:r>
            <a:endParaRPr lang="pt-BR" altLang="x-none" sz="2000" baseline="0" dirty="0" err="1">
              <a:solidFill>
                <a:srgbClr val="000000"/>
              </a:solidFill>
              <a:latin typeface="Tipo de letra del sistema" charset="0"/>
              <a:ea typeface="Tipo de letra del sistema" charset="0"/>
            </a:endParaRPr>
          </a:p>
        </p:txBody>
      </p:sp>
      <p:sp>
        <p:nvSpPr>
          <p:cNvPr id="21511" name="Text Box 21510"/>
          <p:cNvSpPr txBox="1"/>
          <p:nvPr/>
        </p:nvSpPr>
        <p:spPr>
          <a:xfrm>
            <a:off x="2376488" y="3656013"/>
            <a:ext cx="1438275" cy="2905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spcBef>
                <a:spcPts val="500"/>
              </a:spcBef>
              <a:spcAft>
                <a:spcPct val="0"/>
              </a:spcAft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200" b="1" baseline="0" dirty="0" err="1">
                <a:solidFill>
                  <a:srgbClr val="00AE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Equador Celeste</a:t>
            </a:r>
            <a:endParaRPr lang="pt-BR" altLang="x-none" sz="1200" b="1" baseline="0" dirty="0" err="1">
              <a:solidFill>
                <a:srgbClr val="00AE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1512" name="Text Box 21511"/>
          <p:cNvSpPr txBox="1"/>
          <p:nvPr/>
        </p:nvSpPr>
        <p:spPr>
          <a:xfrm>
            <a:off x="128588" y="863600"/>
            <a:ext cx="87280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New York" charset="0"/>
              </a:rPr>
              <a:t>Por definição: é</a:t>
            </a:r>
            <a:r>
              <a:rPr lang="pt-BR" altLang="x-none" sz="1800" baseline="0" dirty="0" err="1">
                <a:solidFill>
                  <a:srgbClr val="7E002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 Ângulo Horário (H)</a:t>
            </a:r>
            <a:r>
              <a:rPr lang="en-US" altLang="pt-BR" sz="1800" baseline="0" dirty="0" err="1">
                <a:solidFill>
                  <a:srgbClr val="7E002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sz="1800" baseline="0" dirty="0" err="1">
                <a:solidFill>
                  <a:srgbClr val="7E002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do Ponto Gama (</a:t>
            </a:r>
            <a:r>
              <a:rPr lang="pt-BR" altLang="x-none" sz="1800" baseline="0" dirty="0" err="1">
                <a:solidFill>
                  <a:srgbClr val="7E0021"/>
                </a:solidFill>
                <a:latin typeface="Tipo de letra del sistema" charset="0"/>
                <a:cs typeface="Tipo de letra del sistema" charset="0"/>
              </a:rPr>
              <a:t>γ</a:t>
            </a:r>
            <a:r>
              <a:rPr lang="pt-BR" altLang="x-none" sz="1800" baseline="0" dirty="0" err="1">
                <a:solidFill>
                  <a:srgbClr val="7E0021"/>
                </a:solidFill>
                <a:latin typeface="New York" charset="0"/>
                <a:cs typeface="New York" charset="0"/>
              </a:rPr>
              <a:t>)</a:t>
            </a:r>
            <a:r>
              <a:rPr lang="en-US" altLang="pt-BR" sz="1800" baseline="0" dirty="0" err="1">
                <a:solidFill>
                  <a:srgbClr val="7E0021"/>
                </a:solidFill>
                <a:latin typeface="New York" charset="0"/>
                <a:cs typeface="New York" charset="0"/>
              </a:rPr>
              <a:t> medido em horas</a:t>
            </a:r>
            <a:r>
              <a:rPr lang="pt-BR" altLang="x-none" sz="1800" baseline="0" dirty="0" err="1">
                <a:solidFill>
                  <a:srgbClr val="7E0021"/>
                </a:solidFill>
                <a:latin typeface="New York" charset="0"/>
                <a:cs typeface="New York" charset="0"/>
              </a:rPr>
              <a:t> </a:t>
            </a:r>
            <a:r>
              <a:rPr lang="pt-BR" altLang="x-none" sz="1800" baseline="0" dirty="0" err="1">
                <a:solidFill>
                  <a:srgbClr val="7E002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para determinado observador</a:t>
            </a:r>
            <a:endParaRPr lang="pt-BR" altLang="x-none" sz="1800" baseline="0" dirty="0" err="1">
              <a:solidFill>
                <a:srgbClr val="7E002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1513" name="Picture 215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13" y="1943100"/>
            <a:ext cx="2506662" cy="237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4" name="Text Box 21513"/>
          <p:cNvSpPr txBox="1"/>
          <p:nvPr/>
        </p:nvSpPr>
        <p:spPr>
          <a:xfrm>
            <a:off x="495300" y="5426075"/>
            <a:ext cx="8288338" cy="4937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/>
          <a:p>
            <a:pPr marL="342900" indent="-333375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é 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Ângulo Horário (H)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do Ponto Gama H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γ -&gt; T= HS =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Hγ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Arial" panose="020B0604020202020204" pitchFamily="34" charset="0"/>
            </a:endParaRPr>
          </a:p>
        </p:txBody>
      </p:sp>
      <p:sp>
        <p:nvSpPr>
          <p:cNvPr id="21515" name="Rounded Rectangle 21514"/>
          <p:cNvSpPr/>
          <p:nvPr/>
        </p:nvSpPr>
        <p:spPr>
          <a:xfrm flipV="1">
            <a:off x="5256213" y="5426075"/>
            <a:ext cx="1281112" cy="450850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9933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cxnSp>
        <p:nvCxnSpPr>
          <p:cNvPr id="21516" name="Straight Arrow Connector 21515"/>
          <p:cNvCxnSpPr/>
          <p:nvPr/>
        </p:nvCxnSpPr>
        <p:spPr>
          <a:xfrm flipV="1">
            <a:off x="2328863" y="4608513"/>
            <a:ext cx="1558925" cy="19050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21517" name="Straight Arrow Connector 21516"/>
          <p:cNvCxnSpPr/>
          <p:nvPr/>
        </p:nvCxnSpPr>
        <p:spPr>
          <a:xfrm flipV="1">
            <a:off x="5208588" y="5119688"/>
            <a:ext cx="1147762" cy="11112"/>
          </a:xfrm>
          <a:prstGeom prst="straightConnector1">
            <a:avLst/>
          </a:prstGeom>
          <a:ln w="3600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1518" name="Text Box 21517"/>
          <p:cNvSpPr txBox="1"/>
          <p:nvPr/>
        </p:nvSpPr>
        <p:spPr>
          <a:xfrm>
            <a:off x="6573838" y="4959350"/>
            <a:ext cx="2354262" cy="304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>
              <a:spcBef>
                <a:spcPts val="500"/>
              </a:spcBef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Relação entre (</a:t>
            </a:r>
            <a:r>
              <a:rPr lang="pt-BR" altLang="x-none" sz="2000" b="1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H</a:t>
            </a:r>
            <a:r>
              <a:rPr lang="pt-BR" altLang="x-none" sz="20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, α)</a:t>
            </a:r>
            <a:endParaRPr lang="pt-BR" altLang="x-none" sz="2000" baseline="0" dirty="0" err="1">
              <a:solidFill>
                <a:srgbClr val="000000"/>
              </a:solidFill>
              <a:latin typeface="New York" charset="0"/>
              <a:ea typeface="New York" charset="0"/>
            </a:endParaRPr>
          </a:p>
        </p:txBody>
      </p:sp>
      <p:sp>
        <p:nvSpPr>
          <p:cNvPr id="21519" name="Text Box 21518"/>
          <p:cNvSpPr txBox="1"/>
          <p:nvPr/>
        </p:nvSpPr>
        <p:spPr>
          <a:xfrm>
            <a:off x="2876550" y="4751388"/>
            <a:ext cx="2379663" cy="6826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>
              <a:spcBef>
                <a:spcPts val="500"/>
              </a:spcBef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b="1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 </a:t>
            </a:r>
            <a:r>
              <a:rPr lang="pt-BR" altLang="x-none" sz="1400" b="1" baseline="0" dirty="0" err="1">
                <a:solidFill>
                  <a:srgbClr val="000000"/>
                </a:solidFill>
                <a:latin typeface="Arial Narrow" pitchFamily="32" charset="0"/>
                <a:cs typeface="Tipo de letra del sistema" charset="0"/>
              </a:rPr>
              <a:t>é comum nos 2 Sistemas</a:t>
            </a:r>
            <a:endParaRPr lang="pt-BR" altLang="x-none" sz="1400" b="1" baseline="0" dirty="0" err="1">
              <a:solidFill>
                <a:srgbClr val="000000"/>
              </a:solidFill>
              <a:latin typeface="Arial Narrow" pitchFamily="32" charset="0"/>
              <a:ea typeface="Tipo de letra del sistema" charset="0"/>
            </a:endParaRPr>
          </a:p>
        </p:txBody>
      </p:sp>
      <p:sp>
        <p:nvSpPr>
          <p:cNvPr id="21520" name="Text Box 21519"/>
          <p:cNvSpPr txBox="1"/>
          <p:nvPr/>
        </p:nvSpPr>
        <p:spPr>
          <a:xfrm>
            <a:off x="2376488" y="4949825"/>
            <a:ext cx="1011237" cy="3063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>
              <a:spcBef>
                <a:spcPts val="500"/>
              </a:spcBef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="1" baseline="0" dirty="0" err="1">
                <a:solidFill>
                  <a:srgbClr val="FF0000"/>
                </a:solidFill>
                <a:latin typeface="Tipo de letra del sistema" charset="0"/>
                <a:cs typeface="Tipo de letra del sistema" charset="0"/>
              </a:rPr>
              <a:t>δ</a:t>
            </a:r>
            <a:endParaRPr lang="pt-BR" altLang="x-none" sz="2000" b="1" baseline="0" dirty="0" err="1">
              <a:solidFill>
                <a:srgbClr val="FF0000"/>
              </a:solidFill>
              <a:latin typeface="Tipo de letra del sistema" charset="0"/>
              <a:ea typeface="Tipo de letra del sistema" charset="0"/>
            </a:endParaRPr>
          </a:p>
        </p:txBody>
      </p:sp>
      <p:cxnSp>
        <p:nvCxnSpPr>
          <p:cNvPr id="21521" name="Straight Arrow Connector 21520"/>
          <p:cNvCxnSpPr/>
          <p:nvPr/>
        </p:nvCxnSpPr>
        <p:spPr>
          <a:xfrm flipV="1">
            <a:off x="5280025" y="4570413"/>
            <a:ext cx="1147763" cy="11112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" name="Text Box 1"/>
          <p:cNvSpPr txBox="1"/>
          <p:nvPr/>
        </p:nvSpPr>
        <p:spPr>
          <a:xfrm>
            <a:off x="401955" y="5958205"/>
            <a:ext cx="83813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BR" sz="1400" b="1" dirty="0" err="1">
                <a:solidFill>
                  <a:srgbClr val="000000"/>
                </a:solidFill>
                <a:latin typeface="New York" charset="0"/>
                <a:cs typeface="New York" charset="0"/>
                <a:sym typeface="+mn-ea"/>
              </a:rPr>
              <a:t>Sistema Equatorial Horário-</a:t>
            </a:r>
            <a:r>
              <a:rPr lang="pt-BR" altLang="x-none" sz="1400" b="1" dirty="0" err="1">
                <a:solidFill>
                  <a:srgbClr val="000000"/>
                </a:solidFill>
                <a:latin typeface="New York" charset="0"/>
                <a:cs typeface="New York" charset="0"/>
                <a:sym typeface="+mn-ea"/>
              </a:rPr>
              <a:t>SEH</a:t>
            </a:r>
            <a:r>
              <a:rPr lang="en-US" altLang="pt-BR" sz="1400" b="1" dirty="0" err="1">
                <a:solidFill>
                  <a:srgbClr val="000000"/>
                </a:solidFill>
                <a:latin typeface="New York" charset="0"/>
                <a:cs typeface="New York" charset="0"/>
                <a:sym typeface="+mn-ea"/>
              </a:rPr>
              <a:t> -&gt; Devido ao mto aparente diário -&gt;</a:t>
            </a:r>
            <a:r>
              <a:rPr lang="en-US" altLang="pt-BR" sz="1400" b="1" dirty="0" err="1">
                <a:solidFill>
                  <a:schemeClr val="tx1"/>
                </a:solidFill>
                <a:latin typeface="New York" charset="0"/>
                <a:cs typeface="New York" charset="0"/>
                <a:sym typeface="+mn-ea"/>
              </a:rPr>
              <a:t> </a:t>
            </a:r>
            <a:r>
              <a:rPr lang="en-US" altLang="x-none" sz="1400" b="1" dirty="0" err="1">
                <a:solidFill>
                  <a:schemeClr val="tx1"/>
                </a:solidFill>
                <a:latin typeface="Times New Roman" panose="02020603050405020304" pitchFamily="16" charset="0"/>
                <a:sym typeface="+mn-ea"/>
              </a:rPr>
              <a:t>Azimute </a:t>
            </a:r>
            <a:r>
              <a:rPr lang="en-US" altLang="x-none" sz="1400" dirty="0" err="1">
                <a:solidFill>
                  <a:schemeClr val="tx1"/>
                </a:solidFill>
                <a:latin typeface="Times New Roman" panose="02020603050405020304" pitchFamily="16" charset="0"/>
                <a:sym typeface="+mn-ea"/>
              </a:rPr>
              <a:t>(A) e </a:t>
            </a:r>
            <a:r>
              <a:rPr lang="en-US" altLang="x-none" sz="1400" b="1" dirty="0" err="1">
                <a:solidFill>
                  <a:schemeClr val="tx1"/>
                </a:solidFill>
                <a:latin typeface="Times New Roman" panose="02020603050405020304" pitchFamily="16" charset="0"/>
                <a:sym typeface="+mn-ea"/>
              </a:rPr>
              <a:t>Altura</a:t>
            </a:r>
            <a:r>
              <a:rPr lang="en-US" altLang="x-none" sz="1400" dirty="0" err="1">
                <a:solidFill>
                  <a:schemeClr val="tx1"/>
                </a:solidFill>
                <a:latin typeface="Times New Roman" panose="02020603050405020304" pitchFamily="16" charset="0"/>
                <a:sym typeface="+mn-ea"/>
              </a:rPr>
              <a:t> (h) variam</a:t>
            </a:r>
            <a:r>
              <a:rPr lang="en-US" altLang="pt-BR" sz="1400" b="1" dirty="0" err="1">
                <a:solidFill>
                  <a:schemeClr val="tx1"/>
                </a:solidFill>
                <a:latin typeface="New York" charset="0"/>
                <a:cs typeface="New York" charset="0"/>
                <a:sym typeface="+mn-ea"/>
              </a:rPr>
              <a:t> </a:t>
            </a:r>
            <a:endParaRPr lang="en-US" altLang="pt-BR" sz="1400" b="1" dirty="0" err="1">
              <a:solidFill>
                <a:srgbClr val="000000"/>
              </a:solidFill>
              <a:latin typeface="New York" charset="0"/>
              <a:cs typeface="New York" charset="0"/>
              <a:sym typeface="+mn-ea"/>
            </a:endParaRPr>
          </a:p>
          <a:p>
            <a:r>
              <a:rPr lang="en-US" altLang="pt-BR" sz="1400" b="1" dirty="0" err="1">
                <a:solidFill>
                  <a:srgbClr val="000000"/>
                </a:solidFill>
                <a:latin typeface="New York" charset="0"/>
                <a:cs typeface="New York" charset="0"/>
                <a:sym typeface="+mn-ea"/>
              </a:rPr>
              <a:t>Sistema Equatorial Celeste-SEC  -&gt; Coordenadas </a:t>
            </a:r>
            <a:r>
              <a:rPr lang="en-US" altLang="x-none" sz="1400" b="1" dirty="0" err="1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∝ </a:t>
            </a:r>
            <a:r>
              <a:rPr lang="en-US" altLang="x-none" sz="1400" dirty="0" err="1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e 𝜹 são constantes</a:t>
            </a:r>
            <a:endParaRPr lang="en-US" altLang="x-none" sz="1400" baseline="0" dirty="0" err="1">
              <a:solidFill>
                <a:schemeClr val="tx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  <a:p>
            <a:endParaRPr lang="en-US" altLang="x-none" sz="1400" b="1" baseline="0" dirty="0" err="1">
              <a:solidFill>
                <a:schemeClr val="tx1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New York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73325" y="2281555"/>
            <a:ext cx="18395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800">
                <a:solidFill>
                  <a:schemeClr val="tx1"/>
                </a:solidFill>
              </a:rPr>
              <a:t>= círculo da esfera celeste </a:t>
            </a:r>
            <a:endParaRPr lang="en-US" sz="800">
              <a:solidFill>
                <a:schemeClr val="tx1"/>
              </a:solidFill>
            </a:endParaRPr>
          </a:p>
          <a:p>
            <a:r>
              <a:rPr lang="en-US" sz="800">
                <a:solidFill>
                  <a:schemeClr val="tx1"/>
                </a:solidFill>
              </a:rPr>
              <a:t>que passa pelos polos celestes </a:t>
            </a:r>
            <a:r>
              <a:rPr lang="en-US"/>
              <a:t>norte e sul.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23268</Words>
  <Application>WPS Presentation</Application>
  <PresentationFormat/>
  <Paragraphs>515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41</vt:i4>
      </vt:variant>
    </vt:vector>
  </HeadingPairs>
  <TitlesOfParts>
    <vt:vector size="73" baseType="lpstr">
      <vt:lpstr>Arial</vt:lpstr>
      <vt:lpstr>SimSun</vt:lpstr>
      <vt:lpstr>Wingdings</vt:lpstr>
      <vt:lpstr>Times New Roman</vt:lpstr>
      <vt:lpstr>New York</vt:lpstr>
      <vt:lpstr>Quicksand Light</vt:lpstr>
      <vt:lpstr>ヒラギノ角ゴ Pro W3</vt:lpstr>
      <vt:lpstr>Arial Unicode MS</vt:lpstr>
      <vt:lpstr>PT Sans</vt:lpstr>
      <vt:lpstr>Noteworthy</vt:lpstr>
      <vt:lpstr>Microsoft YaHei</vt:lpstr>
      <vt:lpstr>Droid Sans Fallback</vt:lpstr>
      <vt:lpstr>Tipo de letra del sistema</vt:lpstr>
      <vt:lpstr>Arial Narrow</vt:lpstr>
      <vt:lpstr>Arial Black</vt:lpstr>
      <vt:lpstr>DejaVu Sans</vt:lpstr>
      <vt:lpstr>BatangChe</vt:lpstr>
      <vt:lpstr>DejaVu Math TeX Gyre</vt:lpstr>
      <vt:lpstr>Andale Mono</vt:lpstr>
      <vt:lpstr/>
      <vt:lpstr/>
      <vt:lpstr/>
      <vt:lpstr/>
      <vt:lpstr/>
      <vt:lpstr/>
      <vt:lpstr/>
      <vt:lpstr/>
      <vt:lpstr/>
      <vt:lpstr/>
      <vt:lpstr/>
      <vt:lpstr/>
      <vt:lpstr/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Tempo Sideral (T) ou Hora Sideral (HS) </vt:lpstr>
      <vt:lpstr>PowerPoint 演示文稿</vt:lpstr>
      <vt:lpstr>Lembrando que no Sistema Equatorial Horário usamos estas referências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Fusos Horários</vt:lpstr>
      <vt:lpstr>Foram estabelecidos 24 fusos (A--&gt;Y). Cada fuso compreende 15o (= 1 h).  Fuso zero é aquele cujo meridiano central passa por Greenwich.  Os fusos variam de 0h a +12h para leste de Greenwich e de 0h a -12h para oeste de Greenwich. </vt:lpstr>
      <vt:lpstr>PowerPoint 演示文稿</vt:lpstr>
      <vt:lpstr>Calendários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Papado de Gregório XIII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Radiação 1</dc:title>
  <dc:creator>Gastão B Lima Neto</dc:creator>
  <cp:lastModifiedBy>Sandra</cp:lastModifiedBy>
  <cp:revision>505</cp:revision>
  <cp:lastPrinted>2025-08-29T14:23:49Z</cp:lastPrinted>
  <dcterms:created xsi:type="dcterms:W3CDTF">2025-08-29T14:23:49Z</dcterms:created>
  <dcterms:modified xsi:type="dcterms:W3CDTF">2025-08-29T14:23:49Z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