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Rounded Rectangle 204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/>
          <a:p>
            <a:endParaRPr lang="en-US"/>
          </a:p>
        </p:txBody>
      </p:sp>
      <p:sp>
        <p:nvSpPr>
          <p:cNvPr id="2050" name="Rounded Rectangle 204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1" name="Rounded Rectangle 205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2" name="Rounded Rectangle 205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3" name="Rounded Rectangle 205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4" name="Rounded Rectangle 205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5" name="Rounded Rectangle 205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6" name="Rounded Rectangle 205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7" name="Rounded Rectangle 205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8" name="Rounded Rectangle 205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9" name="Rounded Rectangle 205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0" name="Rounded Rectangle 205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ounded Rectangle 206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2" name="Rounded Rectangle 206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3" name="Rounded Rectangle 206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4" name="Rounded Rectangle 206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5" name="Rounded Rectangle 206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6" name="Rounded Rectangle 206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7" name="Rounded Rectangle 206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8" name="Text Box 2067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9" name="Text Box 2068"/>
          <p:cNvSpPr txBox="1"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70" name="Slide Image Placeholder 2069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41838" cy="33988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/>
          <a:p>
            <a:pPr lvl="0"/>
          </a:p>
        </p:txBody>
      </p:sp>
      <p:sp>
        <p:nvSpPr>
          <p:cNvPr id="2071" name="Text Placeholder 2070"/>
          <p:cNvSpPr>
            <a:spLocks noGrp="1"/>
          </p:cNvSpPr>
          <p:nvPr>
            <p:ph type="body"/>
          </p:nvPr>
        </p:nvSpPr>
        <p:spPr>
          <a:xfrm>
            <a:off x="914400" y="4343400"/>
            <a:ext cx="4999038" cy="40846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lvl="0"/>
          </a:p>
        </p:txBody>
      </p:sp>
      <p:sp>
        <p:nvSpPr>
          <p:cNvPr id="2072" name="Text Box 2071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73" name="Slide Number Placeholder 2072"/>
          <p:cNvSpPr>
            <a:spLocks noGrp="1"/>
          </p:cNvSpPr>
          <p:nvPr>
            <p:ph type="sldNum"/>
          </p:nvPr>
        </p:nvSpPr>
        <p:spPr>
          <a:xfrm>
            <a:off x="3886200" y="8686800"/>
            <a:ext cx="2941638" cy="4270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2769" name="Text Box 3276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2770" name="Slide Image Placeholder 32769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1" name="Text Placeholder 32770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1985" name="Slide Image Placeholder 41984"/>
          <p:cNvSpPr txBox="1"/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6" name="Text Placeholder 41985"/>
          <p:cNvSpPr txBox="1"/>
          <p:nvPr>
            <p:ph type="body" idx="1"/>
          </p:nvPr>
        </p:nvSpPr>
        <p:spPr>
          <a:xfrm>
            <a:off x="914400" y="4343400"/>
            <a:ext cx="50276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3009" name="Slide Image Placeholder 43008"/>
          <p:cNvSpPr txBox="1"/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010" name="Text Placeholder 43009"/>
          <p:cNvSpPr txBox="1"/>
          <p:nvPr>
            <p:ph type="body" idx="1"/>
          </p:nvPr>
        </p:nvSpPr>
        <p:spPr>
          <a:xfrm>
            <a:off x="914400" y="4343400"/>
            <a:ext cx="50276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4033" name="Slide Image Placeholder 44032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034" name="Text Placeholder 44033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5057" name="Text Box 4505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5058" name="Slide Image Placeholder 45057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059" name="Text Placeholder 4505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6081" name="Slide Image Placeholder 46080"/>
          <p:cNvSpPr txBox="1"/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2" name="Text Placeholder 46081"/>
          <p:cNvSpPr txBox="1"/>
          <p:nvPr>
            <p:ph type="body" idx="1"/>
          </p:nvPr>
        </p:nvSpPr>
        <p:spPr>
          <a:xfrm>
            <a:off x="914400" y="4343400"/>
            <a:ext cx="50276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7105" name="Slide Image Placeholder 47104"/>
          <p:cNvSpPr txBox="1"/>
          <p:nvPr>
            <p:ph type="sldImg"/>
          </p:nvPr>
        </p:nvSpPr>
        <p:spPr>
          <a:xfrm>
            <a:off x="1143000" y="685800"/>
            <a:ext cx="4554538" cy="34115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6" name="Text Placeholder 47105"/>
          <p:cNvSpPr txBox="1"/>
          <p:nvPr>
            <p:ph type="body" idx="1"/>
          </p:nvPr>
        </p:nvSpPr>
        <p:spPr>
          <a:xfrm>
            <a:off x="914400" y="4343400"/>
            <a:ext cx="5011738" cy="4097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8129" name="Slide Image Placeholder 48128"/>
          <p:cNvSpPr txBox="1"/>
          <p:nvPr>
            <p:ph type="sldImg"/>
          </p:nvPr>
        </p:nvSpPr>
        <p:spPr>
          <a:xfrm>
            <a:off x="1143000" y="685800"/>
            <a:ext cx="4559300" cy="341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0" name="Text Placeholder 48129"/>
          <p:cNvSpPr txBox="1"/>
          <p:nvPr>
            <p:ph type="body" idx="1"/>
          </p:nvPr>
        </p:nvSpPr>
        <p:spPr>
          <a:xfrm>
            <a:off x="914400" y="4343400"/>
            <a:ext cx="5016500" cy="41036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9153" name="Slide Image Placeholder 49152"/>
          <p:cNvSpPr txBox="1"/>
          <p:nvPr>
            <p:ph type="sldImg"/>
          </p:nvPr>
        </p:nvSpPr>
        <p:spPr>
          <a:xfrm>
            <a:off x="1143000" y="685800"/>
            <a:ext cx="4559300" cy="341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154" name="Text Placeholder 49153"/>
          <p:cNvSpPr txBox="1"/>
          <p:nvPr>
            <p:ph type="body" idx="1"/>
          </p:nvPr>
        </p:nvSpPr>
        <p:spPr>
          <a:xfrm>
            <a:off x="914400" y="4343400"/>
            <a:ext cx="5016500" cy="41036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0177" name="Text Box 5017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0178" name="Slide Image Placeholder 50177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79" name="Text Placeholder 5017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1201" name="Text Box 5120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1202" name="Slide Image Placeholder 51201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3" name="Text Placeholder 51202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3793" name="Slide Image Placeholder 33792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94" name="Text Placeholder 33793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2225" name="Text Box 5222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2226" name="Slide Image Placeholder 52225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227" name="Text Placeholder 52226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3249" name="Text Box 5324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3250" name="Slide Image Placeholder 53249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251" name="Text Placeholder 53250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4273" name="Slide Image Placeholder 54272"/>
          <p:cNvSpPr txBox="1"/>
          <p:nvPr>
            <p:ph type="sldImg"/>
          </p:nvPr>
        </p:nvSpPr>
        <p:spPr>
          <a:xfrm>
            <a:off x="1143000" y="685800"/>
            <a:ext cx="4554538" cy="34115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4" name="Text Placeholder 54273"/>
          <p:cNvSpPr txBox="1"/>
          <p:nvPr>
            <p:ph type="body" idx="1"/>
          </p:nvPr>
        </p:nvSpPr>
        <p:spPr>
          <a:xfrm>
            <a:off x="914400" y="4343400"/>
            <a:ext cx="5011738" cy="4097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5297" name="Text Box 5529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5298" name="Slide Image Placeholder 55297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299" name="Text Placeholder 5529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6321" name="Text Box 5632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6322" name="Slide Image Placeholder 56321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23" name="Text Placeholder 56322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7345" name="Slide Image Placeholder 57344"/>
          <p:cNvSpPr txBox="1"/>
          <p:nvPr>
            <p:ph type="sldImg"/>
          </p:nvPr>
        </p:nvSpPr>
        <p:spPr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346" name="Text Placeholder 57345"/>
          <p:cNvSpPr txBox="1"/>
          <p:nvPr>
            <p:ph type="body" idx="1"/>
          </p:nvPr>
        </p:nvSpPr>
        <p:spPr>
          <a:xfrm>
            <a:off x="914400" y="4343400"/>
            <a:ext cx="5022850" cy="4108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8369" name="Text Box 5836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8370" name="Slide Image Placeholder 58369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371" name="Text Placeholder 58370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9393" name="Text Box 5939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59394" name="Slide Image Placeholder 59393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395" name="Text Placeholder 59394"/>
          <p:cNvSpPr txBox="1"/>
          <p:nvPr>
            <p:ph type="body" idx="1"/>
          </p:nvPr>
        </p:nvSpPr>
        <p:spPr>
          <a:xfrm>
            <a:off x="914400" y="4343400"/>
            <a:ext cx="5029200" cy="42084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latin typeface="Arial" panose="020B0604020202020204" pitchFamily="34" charset="0"/>
                <a:cs typeface="ヒラギノ角ゴ Pro W3" charset="0"/>
              </a:rPr>
              <a:t>http://fisicamoderna.blog.uol.com.br/arch2006-03-26_2006-04-01.html</a:t>
            </a:r>
            <a:endParaRPr lang="pt-BR" altLang="x-none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latin typeface="Arial" panose="020B0604020202020204" pitchFamily="34" charset="0"/>
                <a:cs typeface="ヒラギノ角ゴ Pro W3" charset="0"/>
              </a:rPr>
              <a:t>Como provar a teoria da Relatividade Geral de Einstein.</a:t>
            </a:r>
            <a:endParaRPr lang="pt-BR" altLang="x-none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latin typeface="Arial" panose="020B0604020202020204" pitchFamily="34" charset="0"/>
                <a:cs typeface="ヒラギノ角ゴ Pro W3" charset="0"/>
              </a:rPr>
              <a:t>E a saída foi genial, tanto quanto genial era a idéia de Albert Einstein. Bastava esperar o próximo eclipse solar total e, durante os poucos minutos da escuridão, na totalidade do fenômeno, fotografar as estrelas que apareceriam visualmente próximas à borda do Sol. Numa outra época, quando as estrelas desta mesma constelação fossem visíveis à noite, sem a presença do Sol, novamente seriam fotografadas. As duas fotos, com e sem o Sol, poderiam ser comparadas. E, se as estrelas tivessem posições diferentes nas duas situações fotografadas, seria a prova de que a presença do Sol, a única diferença entre as duas medidas, estaria afetando a trajetória da luz (veja figura abaixo).</a:t>
            </a:r>
            <a:endParaRPr lang="pt-BR" altLang="x-none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latin typeface="Arial" panose="020B0604020202020204" pitchFamily="34" charset="0"/>
                <a:cs typeface="ヒラギノ角ゴ Pro W3" charset="0"/>
              </a:rPr>
              <a:t>A grande prova experimental da curvatura do espaço-tempo aconteceu em 29 de maio 1919, durante um eclipse solar total como o de hoje e que na ocasião foi observado por duas equipes de astrônomos, uma na África e outra aqui no Brasil, na cidade de Sobral, Ceará. Pelas condições climáticas, as medidas no Brasil foram melhores que na África e permitiram confirmar a previsão teórica de Einstein.</a:t>
            </a:r>
            <a:endParaRPr lang="pt-BR" altLang="x-none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latin typeface="Arial" panose="020B0604020202020204" pitchFamily="34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60417" name="Text Box 6041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60418" name="Slide Image Placeholder 60417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419" name="Text Placeholder 60418"/>
          <p:cNvSpPr txBox="1"/>
          <p:nvPr>
            <p:ph type="body" idx="1"/>
          </p:nvPr>
        </p:nvSpPr>
        <p:spPr>
          <a:xfrm>
            <a:off x="914400" y="4343400"/>
            <a:ext cx="5029200" cy="42084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200" dirty="0" err="1">
                <a:latin typeface="Arial" panose="020B0604020202020204" pitchFamily="34" charset="0"/>
                <a:cs typeface="ヒラギノ角ゴ Pro W3" charset="0"/>
              </a:rPr>
              <a:t>http://fisicamoderna.blog.uol.com.br/arch2006-03-26_2006-04-01.html</a:t>
            </a:r>
            <a:endParaRPr lang="pt-BR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200" dirty="0" err="1">
                <a:latin typeface="Arial" panose="020B0604020202020204" pitchFamily="34" charset="0"/>
                <a:cs typeface="ヒラギノ角ゴ Pro W3" charset="0"/>
              </a:rPr>
              <a:t>Como provar a teoria da Relatividade Geral de Einstein.</a:t>
            </a:r>
            <a:endParaRPr lang="pt-BR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200" dirty="0" err="1">
                <a:latin typeface="Arial" panose="020B0604020202020204" pitchFamily="34" charset="0"/>
                <a:cs typeface="ヒラギノ角ゴ Pro W3" charset="0"/>
              </a:rPr>
              <a:t>E a saída foi genial, tanto quanto genial era a idéia de Albert Einstein. Bastava esperar o próximo eclipse solar total e, durante os poucos minutos da escuridão, na totalidade do fenômeno, fotografar as estrelas que apareceriam visualmente próximas à borda do Sol. Numa outra época, quando as estrelas desta mesma constelação fossem visíveis à noite, sem a presença do Sol, novamente seriam fotografadas. As duas fotos, com e sem o Sol, poderiam ser comparadas. E, se as estrelas tivessem posições diferentes nas duas situações fotografadas, seria a prova de que a presença do Sol, a única diferença entre as duas medidas, estaria afetando a trajetória da luz (veja figura abaixo).</a:t>
            </a:r>
            <a:endParaRPr lang="pt-BR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200" dirty="0" err="1">
                <a:latin typeface="Arial" panose="020B0604020202020204" pitchFamily="34" charset="0"/>
                <a:cs typeface="ヒラギノ角ゴ Pro W3" charset="0"/>
              </a:rPr>
              <a:t>A grande prova experimental da curvatura do espaço-tempo aconteceu em 29 de maio 1919, durante um eclipse solar total como o de hoje e que na ocasião foi observado por duas equipes de astrônomos, uma na África e outra aqui no Brasil, na cidade de Sobral, Ceará. Pelas condições climáticas, as medidas no Brasil foram melhores que na África e permitiram confirmar a previsão teórica de Einstein.</a:t>
            </a:r>
            <a:endParaRPr lang="pt-BR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200" dirty="0" err="1">
              <a:latin typeface="Arial" panose="020B0604020202020204" pitchFamily="34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4817" name="Text Box 3481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4818" name="Slide Image Placeholder 34817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19" name="Text Placeholder 3481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5841" name="Slide Image Placeholder 35840"/>
          <p:cNvSpPr txBox="1"/>
          <p:nvPr>
            <p:ph type="sldImg"/>
          </p:nvPr>
        </p:nvSpPr>
        <p:spPr>
          <a:xfrm>
            <a:off x="1143000" y="685800"/>
            <a:ext cx="4554538" cy="34115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2" name="Text Placeholder 35841"/>
          <p:cNvSpPr txBox="1"/>
          <p:nvPr>
            <p:ph type="body" idx="1"/>
          </p:nvPr>
        </p:nvSpPr>
        <p:spPr>
          <a:xfrm>
            <a:off x="914400" y="4343400"/>
            <a:ext cx="5011738" cy="4097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6865" name="Slide Image Placeholder 36864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6" name="Text Placeholder 36865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7889" name="Slide Image Placeholder 37888"/>
          <p:cNvSpPr txBox="1"/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890" name="Text Placeholder 37889"/>
          <p:cNvSpPr txBox="1"/>
          <p:nvPr>
            <p:ph type="body" idx="1"/>
          </p:nvPr>
        </p:nvSpPr>
        <p:spPr>
          <a:xfrm>
            <a:off x="914400" y="4343400"/>
            <a:ext cx="50276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8913" name="Slide Image Placeholder 38912"/>
          <p:cNvSpPr txBox="1"/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4" name="Text Placeholder 38913"/>
          <p:cNvSpPr txBox="1"/>
          <p:nvPr>
            <p:ph type="body" idx="1"/>
          </p:nvPr>
        </p:nvSpPr>
        <p:spPr>
          <a:xfrm>
            <a:off x="914400" y="4343400"/>
            <a:ext cx="50276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39937" name="Slide Image Placeholder 39936"/>
          <p:cNvSpPr txBox="1"/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938" name="Text Placeholder 39937"/>
          <p:cNvSpPr txBox="1"/>
          <p:nvPr>
            <p:ph type="body" idx="1"/>
          </p:nvPr>
        </p:nvSpPr>
        <p:spPr>
          <a:xfrm>
            <a:off x="914400" y="4343400"/>
            <a:ext cx="50276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40961" name="Slide Image Placeholder 40960"/>
          <p:cNvSpPr txBox="1"/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962" name="Text Placeholder 40961"/>
          <p:cNvSpPr txBox="1"/>
          <p:nvPr>
            <p:ph type="body" idx="1"/>
          </p:nvPr>
        </p:nvSpPr>
        <p:spPr>
          <a:xfrm>
            <a:off x="914400" y="4343400"/>
            <a:ext cx="50276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2479" y="152400"/>
            <a:ext cx="1935560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94472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3697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1" y="1981200"/>
            <a:ext cx="3793697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5" name="Title 102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42238" cy="8080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026" name="Text Placeholder 1025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42238" cy="39751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027" name="Text Box 1026"/>
          <p:cNvSpPr txBox="1"/>
          <p:nvPr/>
        </p:nvSpPr>
        <p:spPr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Text Box 1027"/>
          <p:cNvSpPr txBox="1"/>
          <p:nvPr/>
        </p:nvSpPr>
        <p:spPr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Slide Number Placeholder 1028"/>
          <p:cNvSpPr>
            <a:spLocks noGrp="1"/>
          </p:cNvSpPr>
          <p:nvPr>
            <p:ph type="sldNum"/>
          </p:nvPr>
        </p:nvSpPr>
        <p:spPr>
          <a:xfrm>
            <a:off x="6553200" y="6248400"/>
            <a:ext cx="1874838" cy="5683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lstStyle>
            <a:lvl1pPr>
              <a:buFontTx/>
              <a:defRPr/>
            </a:lvl1pPr>
          </a:lstStyle>
          <a:p>
            <a:pPr lvl="0" defTabSz="44958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dirty="0" err="1"/>
            </a:fld>
            <a:endParaRPr lang="fr-FR" altLang="x-none" dirty="0" err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pitchFamily="1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hyperlink" Target="http://astroweb.iag.usp.br/~aga210/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hyperlink" Target="http://astro.unl.edu/classaction/loader.html?filename=animations/lunarcycles/lunarapplet.swf&amp;movieid=lunar_applet&amp;width=840&amp;height=680&amp;version=6.0.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ext Box 3073"/>
          <p:cNvSpPr txBox="1"/>
          <p:nvPr/>
        </p:nvSpPr>
        <p:spPr>
          <a:xfrm>
            <a:off x="852488" y="3335338"/>
            <a:ext cx="5273675" cy="7572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800000"/>
                </a:solidFill>
                <a:latin typeface="PT Sans" pitchFamily="32" charset="0"/>
                <a:cs typeface="Arial" panose="020B0604020202020204" pitchFamily="34" charset="0"/>
              </a:rPr>
              <a:t>                             Sandra dos Anjos</a:t>
            </a:r>
            <a:r>
              <a:rPr lang="pt-BR" altLang="x-none" sz="2200" baseline="0" dirty="0" err="1">
                <a:solidFill>
                  <a:srgbClr val="800000"/>
                </a:solidFill>
                <a:latin typeface="PT Sans" pitchFamily="32" charset="0"/>
                <a:cs typeface="Arial" panose="020B0604020202020204" pitchFamily="34" charset="0"/>
              </a:rPr>
              <a:t>    </a:t>
            </a:r>
            <a:endParaRPr lang="pt-BR" altLang="x-none" sz="2200" baseline="0" dirty="0" err="1">
              <a:solidFill>
                <a:srgbClr val="800000"/>
              </a:solidFill>
              <a:latin typeface="PT Sans" pitchFamily="32" charset="0"/>
              <a:cs typeface="Arial" panose="020B0604020202020204" pitchFamily="34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800000"/>
                </a:solidFill>
                <a:latin typeface="PT Sans" pitchFamily="32" charset="0"/>
              </a:rPr>
              <a:t>                   IAG/USP</a:t>
            </a:r>
            <a:endParaRPr lang="pt-BR" altLang="x-none" sz="2200" dirty="0" err="1">
              <a:solidFill>
                <a:srgbClr val="800000"/>
              </a:solidFill>
              <a:latin typeface="PT Sans" pitchFamily="32" charset="0"/>
            </a:endParaRPr>
          </a:p>
        </p:txBody>
      </p:sp>
      <p:sp>
        <p:nvSpPr>
          <p:cNvPr id="3075" name="Text Box 3074"/>
          <p:cNvSpPr txBox="1"/>
          <p:nvPr/>
        </p:nvSpPr>
        <p:spPr>
          <a:xfrm>
            <a:off x="792163" y="1547813"/>
            <a:ext cx="7704137" cy="12928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60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pitchFamily="1" charset="0"/>
              </a:rPr>
              <a:t>Movimentos da Lua: Fases da Lua</a:t>
            </a:r>
            <a:endParaRPr lang="pt-BR" altLang="x-none" sz="2600" dirty="0" err="1">
              <a:solidFill>
                <a:srgbClr val="000000"/>
              </a:solidFill>
              <a:latin typeface="Times New Roman" panose="02020603050405020304" pitchFamily="16" charset="0"/>
              <a:cs typeface="New York" pitchFamily="1" charset="0"/>
            </a:endParaRPr>
          </a:p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pitchFamily="1" charset="0"/>
              </a:rPr>
              <a:t>Movimentos da Terra e Lua: Eclipses do Sol e da Lua</a:t>
            </a:r>
            <a:endParaRPr lang="pt-BR" altLang="x-none" sz="2600" baseline="0" dirty="0" err="1">
              <a:solidFill>
                <a:srgbClr val="000000"/>
              </a:solidFill>
              <a:latin typeface="Times New Roman" panose="02020603050405020304" pitchFamily="16" charset="0"/>
              <a:cs typeface="New York" pitchFamily="1" charset="0"/>
            </a:endParaRPr>
          </a:p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600" baseline="0" dirty="0" err="1">
              <a:solidFill>
                <a:srgbClr val="000000"/>
              </a:solidFill>
              <a:latin typeface="Times New Roman" panose="02020603050405020304" pitchFamily="16" charset="0"/>
              <a:ea typeface="New York" pitchFamily="1" charset="0"/>
            </a:endParaRPr>
          </a:p>
        </p:txBody>
      </p:sp>
      <p:sp>
        <p:nvSpPr>
          <p:cNvPr id="3076" name="Text Box 3075"/>
          <p:cNvSpPr txBox="1"/>
          <p:nvPr/>
        </p:nvSpPr>
        <p:spPr>
          <a:xfrm>
            <a:off x="2378075" y="4710113"/>
            <a:ext cx="3879850" cy="4826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CCCCFF"/>
                </a:solidFill>
                <a:latin typeface="Times New Roman" panose="02020603050405020304" pitchFamily="16" charset="0"/>
                <a:cs typeface="Arial" panose="020B0604020202020204" pitchFamily="34" charset="0"/>
                <a:hlinkClick r:id="rId1"/>
              </a:rPr>
              <a:t>http://astroweb.iag.usp.br/~aga210/</a:t>
            </a:r>
            <a:endParaRPr lang="en-US" altLang="x-none" sz="2000" baseline="0" dirty="0" err="1">
              <a:solidFill>
                <a:srgbClr val="CCCCFF"/>
              </a:solidFill>
              <a:latin typeface="Times New Roman" panose="02020603050405020304" pitchFamily="16" charset="0"/>
              <a:ea typeface="Arial" panose="020B0604020202020204" pitchFamily="34" charset="0"/>
              <a:hlinkClick r:id="rId1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89" name="Title 12288"/>
          <p:cNvSpPr>
            <a:spLocks noGrp="1"/>
          </p:cNvSpPr>
          <p:nvPr>
            <p:ph type="title"/>
          </p:nvPr>
        </p:nvSpPr>
        <p:spPr>
          <a:xfrm>
            <a:off x="1708150" y="355600"/>
            <a:ext cx="1782763" cy="836613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u="sng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  <a:t>Lua Cheia</a:t>
            </a:r>
            <a:endParaRPr lang="en-US" altLang="x-none" sz="2400" u="sng" kern="1200" baseline="0" dirty="0" err="1">
              <a:solidFill>
                <a:srgbClr val="0000FF"/>
              </a:solidFill>
              <a:latin typeface="PT Sans" pitchFamily="32" charset="0"/>
              <a:ea typeface="ヒラギノ角ゴ Pro W3" charset="0"/>
            </a:endParaRPr>
          </a:p>
        </p:txBody>
      </p:sp>
      <p:sp>
        <p:nvSpPr>
          <p:cNvPr id="12290" name="Subtitle 12289"/>
          <p:cNvSpPr>
            <a:spLocks noGrp="1"/>
          </p:cNvSpPr>
          <p:nvPr>
            <p:ph type="subTitle" idx="1"/>
          </p:nvPr>
        </p:nvSpPr>
        <p:spPr>
          <a:xfrm>
            <a:off x="517525" y="4900613"/>
            <a:ext cx="8108950" cy="1339850"/>
          </a:xfrm>
        </p:spPr>
        <p:txBody>
          <a:bodyPr wrap="square" lIns="0" tIns="0" rIns="0" bIns="0" anchor="ctr" anchorCtr="0"/>
          <a:p>
            <a:pPr algn="just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kern="1200" baseline="0" dirty="0" err="1">
                <a:latin typeface="Times New Roman" panose="02020603050405020304" pitchFamily="16" charset="0"/>
                <a:ea typeface="ヒラギノ角ゴ Pro W3" charset="0"/>
              </a:rPr>
              <a:t>Nos dias subsequentes a porção da face iluminada passa a ficar cada vez menor à medida que a Lua fica cada vez mais a oeste do Sol; o disco lunar vai dia a dia perdendo um pedaço maior da sua borda voltada para o oeste. Aproximadamente 7 dias depois, a fração iluminada já se reduziu a 50%, e temos o Quarto-Minguante.</a:t>
            </a:r>
            <a:endParaRPr lang="en-US" altLang="x-none" kern="1200" baseline="0" dirty="0" err="1">
              <a:latin typeface="Times New Roman" panose="02020603050405020304" pitchFamily="16" charset="0"/>
              <a:ea typeface="ヒラギノ角ゴ Pro W3" charset="0"/>
            </a:endParaRPr>
          </a:p>
        </p:txBody>
      </p:sp>
      <p:sp>
        <p:nvSpPr>
          <p:cNvPr id="12291" name="Text Box 12290"/>
          <p:cNvSpPr txBox="1"/>
          <p:nvPr/>
        </p:nvSpPr>
        <p:spPr>
          <a:xfrm>
            <a:off x="5137150" y="6465888"/>
            <a:ext cx="3902075" cy="2428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spcBef>
                <a:spcPts val="1200"/>
              </a:spcBef>
              <a:spcAft>
                <a:spcPts val="99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00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Kepler de Souza Oliveira Filho &amp; Maria de Fátima Oliveira Saraiva</a:t>
            </a:r>
            <a:endParaRPr lang="en-US" altLang="x-none" sz="1000" baseline="0" dirty="0" err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2" name="Picture 122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900" y="84138"/>
            <a:ext cx="3829050" cy="309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3" y="1192213"/>
            <a:ext cx="2071687" cy="187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 Box 12293"/>
          <p:cNvSpPr txBox="1"/>
          <p:nvPr/>
        </p:nvSpPr>
        <p:spPr>
          <a:xfrm>
            <a:off x="481013" y="3397250"/>
            <a:ext cx="8234362" cy="5953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42900" indent="-315595"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Lua e Sol, vistos da Terra, estão em direções opostas, separados de 180° ou 12h.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12295" name="Text Box 12294"/>
          <p:cNvSpPr txBox="1"/>
          <p:nvPr/>
        </p:nvSpPr>
        <p:spPr>
          <a:xfrm>
            <a:off x="501650" y="3884613"/>
            <a:ext cx="4672013" cy="2746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marL="342900" indent="-315595"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Lua nasce 18h e se põe 6h do dia seguinte.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12296" name="Text Box 12295"/>
          <p:cNvSpPr txBox="1"/>
          <p:nvPr/>
        </p:nvSpPr>
        <p:spPr>
          <a:xfrm>
            <a:off x="457200" y="4254500"/>
            <a:ext cx="82296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Na fase cheia, 100% da face visível está iluminada. A Lua está no céu durante toda a noite, nasce quando o Sol se põe e se põe no nascer do Sol.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12297" name="Straight Connector 12296"/>
          <p:cNvSpPr/>
          <p:nvPr/>
        </p:nvSpPr>
        <p:spPr>
          <a:xfrm>
            <a:off x="6924675" y="2016125"/>
            <a:ext cx="331788" cy="388938"/>
          </a:xfrm>
          <a:prstGeom prst="line">
            <a:avLst/>
          </a:prstGeom>
          <a:ln w="936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3" name="Title 13312"/>
          <p:cNvSpPr>
            <a:spLocks noGrp="1"/>
          </p:cNvSpPr>
          <p:nvPr>
            <p:ph type="title"/>
          </p:nvPr>
        </p:nvSpPr>
        <p:spPr>
          <a:xfrm>
            <a:off x="1050925" y="152400"/>
            <a:ext cx="3336925" cy="762000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u="sng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  <a:t>Lua Quarto-Minguante</a:t>
            </a:r>
            <a:endParaRPr lang="en-US" altLang="x-none" sz="2200" u="sng" kern="1200" baseline="0" dirty="0" err="1">
              <a:solidFill>
                <a:srgbClr val="0000FF"/>
              </a:solidFill>
              <a:latin typeface="PT Sans" pitchFamily="32" charset="0"/>
              <a:ea typeface="ヒラギノ角ゴ Pro W3" charset="0"/>
            </a:endParaRPr>
          </a:p>
        </p:txBody>
      </p:sp>
      <p:sp>
        <p:nvSpPr>
          <p:cNvPr id="13314" name="Subtitle 13313"/>
          <p:cNvSpPr>
            <a:spLocks noGrp="1"/>
          </p:cNvSpPr>
          <p:nvPr>
            <p:ph type="subTitle" idx="1"/>
          </p:nvPr>
        </p:nvSpPr>
        <p:spPr>
          <a:xfrm>
            <a:off x="457200" y="2301875"/>
            <a:ext cx="8229600" cy="4306888"/>
          </a:xfrm>
        </p:spPr>
        <p:txBody>
          <a:bodyPr wrap="square" lIns="0" tIns="0" rIns="0" bIns="0" anchor="ctr" anchorCtr="0"/>
          <a:p>
            <a:pPr marL="342900" indent="-315595" algn="just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kern="1200" baseline="0" dirty="0" err="1">
                <a:latin typeface="Times New Roman" panose="02020603050405020304" pitchFamily="16" charset="0"/>
                <a:ea typeface="ヒラギノ角ゴ Pro W3" charset="0"/>
              </a:rPr>
              <a:t>A Lua está a oeste do Sol, que ilumina seu lado voltado para o leste.</a:t>
            </a:r>
            <a:endParaRPr lang="en-US" altLang="x-none" sz="2000" kern="1200" baseline="0" dirty="0" err="1">
              <a:latin typeface="Times New Roman" panose="02020603050405020304" pitchFamily="16" charset="0"/>
              <a:ea typeface="ヒラギノ角ゴ Pro W3" charset="0"/>
            </a:endParaRPr>
          </a:p>
          <a:p>
            <a:pPr marL="342900" indent="-315595" algn="just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kern="1200" baseline="0" dirty="0" err="1">
              <a:latin typeface="Times New Roman" panose="02020603050405020304" pitchFamily="16" charset="0"/>
              <a:ea typeface="ヒラギノ角ゴ Pro W3" charset="0"/>
            </a:endParaRPr>
          </a:p>
          <a:p>
            <a:pPr marL="342900" indent="-315595" algn="just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kern="1200" baseline="0" dirty="0" err="1">
                <a:latin typeface="Times New Roman" panose="02020603050405020304" pitchFamily="16" charset="0"/>
                <a:ea typeface="ヒラギノ角ゴ Pro W3" charset="0"/>
              </a:rPr>
              <a:t>A Lua  está  aproximadamente  90°  a  oeste do Sol, e tem a forma de um semi-círculo com a convexidade apontando para o leste. A Lua nasce aproximadamente à meia-noite e se põe aproximadamente ao meio-dia.</a:t>
            </a:r>
            <a:endParaRPr lang="en-US" altLang="x-none" sz="2000" kern="1200" baseline="0" dirty="0" err="1">
              <a:latin typeface="Times New Roman" panose="02020603050405020304" pitchFamily="16" charset="0"/>
              <a:ea typeface="ヒラギノ角ゴ Pro W3" charset="0"/>
            </a:endParaRPr>
          </a:p>
          <a:p>
            <a:pPr marL="342900" indent="-315595" algn="just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kern="1200" baseline="0" dirty="0" err="1">
              <a:latin typeface="Times New Roman" panose="02020603050405020304" pitchFamily="16" charset="0"/>
              <a:ea typeface="ヒラギノ角ゴ Pro W3" charset="0"/>
            </a:endParaRPr>
          </a:p>
          <a:p>
            <a:pPr marL="342900" indent="-315595" algn="just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kern="1200" baseline="0" dirty="0" err="1">
                <a:latin typeface="Times New Roman" panose="02020603050405020304" pitchFamily="16" charset="0"/>
                <a:ea typeface="ヒラギノ角ゴ Pro W3" charset="0"/>
              </a:rPr>
              <a:t>Nos dias subsequentes a Lua continua a minguar, até iniciar novamente o novo ciclo.</a:t>
            </a:r>
            <a:endParaRPr lang="en-US" altLang="x-none" sz="2000" kern="1200" baseline="0" dirty="0" err="1">
              <a:latin typeface="Times New Roman" panose="02020603050405020304" pitchFamily="16" charset="0"/>
              <a:ea typeface="ヒラギノ角ゴ Pro W3" charset="0"/>
            </a:endParaRPr>
          </a:p>
        </p:txBody>
      </p:sp>
      <p:sp>
        <p:nvSpPr>
          <p:cNvPr id="13315" name="Text Box 13314"/>
          <p:cNvSpPr txBox="1"/>
          <p:nvPr/>
        </p:nvSpPr>
        <p:spPr>
          <a:xfrm>
            <a:off x="5100638" y="6323013"/>
            <a:ext cx="3902075" cy="2428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spcBef>
                <a:spcPts val="1200"/>
              </a:spcBef>
              <a:spcAft>
                <a:spcPts val="99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00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Kepler de Souza Oliveira Filho &amp; Maria de Fátima Oliveira Saraiva</a:t>
            </a:r>
            <a:endParaRPr lang="en-US" altLang="x-none" sz="1000" baseline="0" dirty="0" err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6" name="Picture 133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0" y="914400"/>
            <a:ext cx="1587500" cy="172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3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25" y="85725"/>
            <a:ext cx="3379788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Text Box 13317"/>
          <p:cNvSpPr txBox="1"/>
          <p:nvPr/>
        </p:nvSpPr>
        <p:spPr>
          <a:xfrm>
            <a:off x="6829425" y="1258888"/>
            <a:ext cx="2984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O</a:t>
            </a:r>
            <a:endParaRPr lang="en-US" altLang="x-none" sz="16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13319" name="Text Box 13318"/>
          <p:cNvSpPr txBox="1"/>
          <p:nvPr/>
        </p:nvSpPr>
        <p:spPr>
          <a:xfrm>
            <a:off x="8670925" y="1295400"/>
            <a:ext cx="328613" cy="288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L</a:t>
            </a:r>
            <a:endParaRPr lang="en-US" altLang="x-none" sz="16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13320" name="Straight Connector 13319"/>
          <p:cNvSpPr/>
          <p:nvPr/>
        </p:nvSpPr>
        <p:spPr>
          <a:xfrm>
            <a:off x="7140575" y="1627188"/>
            <a:ext cx="331788" cy="388937"/>
          </a:xfrm>
          <a:prstGeom prst="line">
            <a:avLst/>
          </a:prstGeom>
          <a:ln w="936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7" name="Title 14336"/>
          <p:cNvSpPr>
            <a:spLocks noGrp="1"/>
          </p:cNvSpPr>
          <p:nvPr>
            <p:ph type="title"/>
          </p:nvPr>
        </p:nvSpPr>
        <p:spPr>
          <a:xfrm>
            <a:off x="685800" y="-23812"/>
            <a:ext cx="7772400" cy="1190625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u="sng" kern="1200" baseline="0" dirty="0" err="1">
                <a:solidFill>
                  <a:srgbClr val="CCCCFF"/>
                </a:solidFill>
                <a:latin typeface="PT Sans" pitchFamily="32" charset="0"/>
                <a:ea typeface="ヒラギノ角ゴ Pro W3" charset="0"/>
                <a:hlinkClick r:id="rId1"/>
              </a:rPr>
              <a:t>Fases da Lua</a:t>
            </a:r>
            <a:br>
              <a:rPr lang="en-US" altLang="x-none" sz="2200" u="sng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</a:br>
            <a:r>
              <a:rPr lang="en-US" altLang="x-none" sz="1800" kern="1200" baseline="0" dirty="0" err="1">
                <a:solidFill>
                  <a:srgbClr val="99284C"/>
                </a:solidFill>
                <a:latin typeface="PT Sans" pitchFamily="32" charset="0"/>
                <a:ea typeface="ヒラギノ角ゴ Pro W3" charset="0"/>
              </a:rPr>
              <a:t>...no período de 29,5 dias:</a:t>
            </a:r>
            <a:br>
              <a:rPr lang="en-US" altLang="x-none" sz="1800" kern="1200" baseline="0" dirty="0" err="1">
                <a:solidFill>
                  <a:srgbClr val="99284C"/>
                </a:solidFill>
                <a:latin typeface="PT Sans" pitchFamily="32" charset="0"/>
                <a:ea typeface="ヒラギノ角ゴ Pro W3" charset="0"/>
              </a:rPr>
            </a:br>
            <a:r>
              <a:rPr lang="en-US" altLang="x-none" sz="1800" kern="1200" baseline="0" dirty="0" err="1">
                <a:solidFill>
                  <a:srgbClr val="99284C"/>
                </a:solidFill>
                <a:latin typeface="PT Sans" pitchFamily="32" charset="0"/>
                <a:ea typeface="ヒラギノ角ゴ Pro W3" charset="0"/>
              </a:rPr>
              <a:t>mês sinódico, lunação, ou período sinódico da Lua</a:t>
            </a:r>
            <a:r>
              <a:rPr lang="en-US" altLang="x-none" sz="2200" kern="1200" baseline="0" dirty="0" err="1">
                <a:solidFill>
                  <a:srgbClr val="99284C"/>
                </a:solidFill>
                <a:latin typeface="PT Sans" pitchFamily="32" charset="0"/>
                <a:ea typeface="ヒラギノ角ゴ Pro W3" charset="0"/>
              </a:rPr>
              <a:t>.</a:t>
            </a:r>
            <a:endParaRPr lang="en-US" altLang="x-none" sz="2200" kern="1200" baseline="0" dirty="0" err="1">
              <a:solidFill>
                <a:srgbClr val="99284C"/>
              </a:solidFill>
              <a:latin typeface="PT Sans" pitchFamily="32" charset="0"/>
              <a:ea typeface="ヒラギノ角ゴ Pro W3" charset="0"/>
            </a:endParaRPr>
          </a:p>
        </p:txBody>
      </p:sp>
      <p:pic>
        <p:nvPicPr>
          <p:cNvPr id="14338" name="Picture 14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1189038"/>
            <a:ext cx="5943600" cy="541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4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8" y="2746375"/>
            <a:ext cx="2894012" cy="2649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1" name="Text Box 15360"/>
          <p:cNvSpPr txBox="1"/>
          <p:nvPr/>
        </p:nvSpPr>
        <p:spPr>
          <a:xfrm>
            <a:off x="646113" y="444500"/>
            <a:ext cx="7772400" cy="685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PT Sans" pitchFamily="32" charset="0"/>
              </a:rPr>
              <a:t>Eventualmente, no movimento orbital destes 3 corpos pode ocorrer a passagem de um deles </a:t>
            </a:r>
            <a:r>
              <a:rPr lang="pt-BR" altLang="x-none" sz="2000" b="1" dirty="0" err="1">
                <a:solidFill>
                  <a:srgbClr val="000000"/>
                </a:solidFill>
                <a:latin typeface="PT Sans" pitchFamily="32" charset="0"/>
              </a:rPr>
              <a:t>pela sombra do outro,</a:t>
            </a:r>
            <a:r>
              <a:rPr lang="pt-BR" altLang="x-none" sz="2000" dirty="0" err="1">
                <a:solidFill>
                  <a:srgbClr val="0000FF"/>
                </a:solidFill>
                <a:latin typeface="PT Sans" pitchFamily="32" charset="0"/>
              </a:rPr>
              <a:t> gerando </a:t>
            </a:r>
            <a:r>
              <a:rPr lang="pt-BR" altLang="x-none" sz="2000" b="1" u="sng" dirty="0" err="1">
                <a:solidFill>
                  <a:srgbClr val="000000"/>
                </a:solidFill>
                <a:latin typeface="PT Sans" pitchFamily="32" charset="0"/>
              </a:rPr>
              <a:t>Eclipses</a:t>
            </a:r>
            <a:endParaRPr lang="pt-BR" altLang="x-none" sz="2000" b="1" u="sng" dirty="0" err="1">
              <a:solidFill>
                <a:srgbClr val="000000"/>
              </a:solidFill>
              <a:latin typeface="PT Sans" pitchFamily="32" charset="0"/>
            </a:endParaRPr>
          </a:p>
        </p:txBody>
      </p:sp>
      <p:sp>
        <p:nvSpPr>
          <p:cNvPr id="15362" name="Text Box 15361"/>
          <p:cNvSpPr txBox="1"/>
          <p:nvPr/>
        </p:nvSpPr>
        <p:spPr>
          <a:xfrm>
            <a:off x="152400" y="2060575"/>
            <a:ext cx="8229600" cy="4279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13055" indent="-313055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3300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Do grego, eclipse = "deixar de existir".</a:t>
            </a: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13055" indent="-313055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13055" indent="-313055" algn="just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200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Definição astronômica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: fenômeno que ocorre quando um corpo celeste obstrui a passagem de luz de outro corpo que se encontra na mesma 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direção e plano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dos astros envolvidos, formando uma sombra que incide sobre a Terra. </a:t>
            </a: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742950" lvl="1" indent="-255270" algn="just" defTabSz="449580" rtl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endParaRPr lang="pt-BR" altLang="x-none" sz="2200" baseline="0" dirty="0" err="1">
              <a:solidFill>
                <a:srgbClr val="00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313055" indent="-313055" algn="l" defTabSz="449580" rtl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3300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Também são observados eclipses em outros corpos do Sistema Solar, como, por exemplo, nos satélites de Júpiter (quando passam pela sombra de Júpiter).</a:t>
            </a:r>
            <a:b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</a:b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5" name="Title 16384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0813" cy="836612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u="sng" dirty="0" err="1">
                <a:solidFill>
                  <a:srgbClr val="0000FF"/>
                </a:solidFill>
                <a:latin typeface="PT Sans" pitchFamily="32" charset="0"/>
              </a:rPr>
              <a:t>Geometria dos Eclipses Solar e Lunar </a:t>
            </a:r>
            <a:br>
              <a:rPr lang="en-US" altLang="x-none" sz="2400" u="sng" dirty="0" err="1">
                <a:solidFill>
                  <a:srgbClr val="0000FF"/>
                </a:solidFill>
                <a:latin typeface="PT Sans" pitchFamily="32" charset="0"/>
              </a:rPr>
            </a:br>
            <a:endParaRPr lang="en-US" altLang="x-none" sz="2400" u="sng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pic>
        <p:nvPicPr>
          <p:cNvPr id="16386" name="Picture 16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0" y="1643063"/>
            <a:ext cx="7210425" cy="4814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16386"/>
          <p:cNvSpPr txBox="1"/>
          <p:nvPr/>
        </p:nvSpPr>
        <p:spPr>
          <a:xfrm rot="60000">
            <a:off x="4514850" y="5651500"/>
            <a:ext cx="3614738" cy="7413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500" dirty="0" err="1">
                <a:solidFill>
                  <a:srgbClr val="FFFF00"/>
                </a:solidFill>
                <a:cs typeface="Arial" panose="020B0604020202020204" pitchFamily="34" charset="0"/>
              </a:rPr>
              <a:t>Sol e Lua em direções opostas. Sombra da Terra bloqueia/eclípsa luz recebida do Sol</a:t>
            </a:r>
            <a:endParaRPr lang="en-US" altLang="x-none" sz="1500" dirty="0" err="1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500" dirty="0" err="1">
              <a:solidFill>
                <a:srgbClr val="FFFF00"/>
              </a:solidFill>
              <a:ea typeface="Arial" panose="020B0604020202020204" pitchFamily="34" charset="0"/>
            </a:endParaRPr>
          </a:p>
        </p:txBody>
      </p:sp>
      <p:sp>
        <p:nvSpPr>
          <p:cNvPr id="16388" name="Text Box 16387"/>
          <p:cNvSpPr txBox="1"/>
          <p:nvPr/>
        </p:nvSpPr>
        <p:spPr>
          <a:xfrm>
            <a:off x="5064125" y="1703388"/>
            <a:ext cx="3716338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1400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 e Sol na mesma direção. </a:t>
            </a:r>
            <a:endParaRPr lang="en-US" altLang="x-none" sz="1400" baseline="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00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Lua passa na frente do Sol impedindo</a:t>
            </a:r>
            <a:endParaRPr lang="en-US" altLang="x-none" sz="1400" baseline="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00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 luz do Sol chegue até a Terra,     eclipsando o Sol... </a:t>
            </a:r>
            <a:endParaRPr lang="en-US" altLang="x-none" sz="1400" baseline="0" dirty="0" err="1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Title 17408"/>
          <p:cNvSpPr>
            <a:spLocks noGrp="1"/>
          </p:cNvSpPr>
          <p:nvPr>
            <p:ph type="title"/>
          </p:nvPr>
        </p:nvSpPr>
        <p:spPr>
          <a:xfrm>
            <a:off x="685800" y="141288"/>
            <a:ext cx="7754938" cy="1476375"/>
          </a:xfrm>
        </p:spPr>
        <p:txBody>
          <a:bodyPr wrap="square" lIns="90000" tIns="46800" rIns="90000" bIns="46800" anchor="ctr" anchorCtr="0"/>
          <a:p/>
        </p:txBody>
      </p:sp>
      <p:sp>
        <p:nvSpPr>
          <p:cNvPr id="17410" name="Text Placeholder 17409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54938" cy="4611688"/>
          </a:xfrm>
        </p:spPr>
        <p:txBody>
          <a:bodyPr wrap="square" lIns="90000" tIns="46800" rIns="90000" bIns="46800" anchor="t" anchorCtr="0"/>
          <a:p/>
        </p:txBody>
      </p:sp>
      <p:pic>
        <p:nvPicPr>
          <p:cNvPr id="17411" name="Picture 174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838" y="919163"/>
            <a:ext cx="8080375" cy="5199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433" name="Picture 18432"/>
          <p:cNvPicPr>
            <a:picLocks noChangeAspect="1"/>
          </p:cNvPicPr>
          <p:nvPr/>
        </p:nvPicPr>
        <p:blipFill>
          <a:blip r:embed="rId1"/>
          <a:srcRect l="39365" t="21492"/>
          <a:stretch>
            <a:fillRect/>
          </a:stretch>
        </p:blipFill>
        <p:spPr>
          <a:xfrm>
            <a:off x="1728788" y="1223963"/>
            <a:ext cx="5938837" cy="560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612775" y="144463"/>
            <a:ext cx="8064500" cy="1223962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u="sng" dirty="0" err="1">
                <a:solidFill>
                  <a:srgbClr val="0000FF"/>
                </a:solidFill>
                <a:latin typeface="PT Sans" pitchFamily="32" charset="0"/>
              </a:rPr>
              <a:t>Diferentes Tipos de Eclípse Solar: 3 tipos</a:t>
            </a:r>
            <a:br>
              <a:rPr lang="en-US" altLang="x-none" sz="2000" u="sng" dirty="0" err="1">
                <a:solidFill>
                  <a:srgbClr val="0000FF"/>
                </a:solidFill>
                <a:latin typeface="PT Sans" pitchFamily="32" charset="0"/>
              </a:rPr>
            </a:br>
            <a:r>
              <a:rPr lang="en-US" altLang="x-none" sz="1800" dirty="0" err="1">
                <a:solidFill>
                  <a:srgbClr val="99284C"/>
                </a:solidFill>
                <a:latin typeface="PT Sans" pitchFamily="32" charset="0"/>
              </a:rPr>
              <a:t>...que dependem da g</a:t>
            </a:r>
            <a:r>
              <a:rPr lang="en-US" altLang="x-none" sz="1800" baseline="0" dirty="0" err="1">
                <a:solidFill>
                  <a:srgbClr val="99284C"/>
                </a:solidFill>
                <a:latin typeface="PT Sans" pitchFamily="32" charset="0"/>
                <a:cs typeface="Noteworthy" charset="0"/>
              </a:rPr>
              <a:t>eometria, ou posição relativa dos astros, e do observador</a:t>
            </a:r>
            <a:br>
              <a:rPr lang="en-US" altLang="x-none" sz="2000" baseline="0" dirty="0" err="1">
                <a:solidFill>
                  <a:srgbClr val="0000FF"/>
                </a:solidFill>
                <a:latin typeface="PT Sans" pitchFamily="32" charset="0"/>
                <a:cs typeface="Noteworthy" charset="0"/>
              </a:rPr>
            </a:br>
            <a:endParaRPr lang="en-US" altLang="x-none" sz="2000" dirty="0" err="1">
              <a:solidFill>
                <a:srgbClr val="0000FF"/>
              </a:solidFill>
              <a:latin typeface="PT Sans" pitchFamily="32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7" name="Title 19456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59700" cy="1766888"/>
          </a:xfrm>
        </p:spPr>
        <p:txBody>
          <a:bodyPr wrap="square" lIns="90000" tIns="46800" rIns="90000" bIns="46800" anchor="ctr" anchorCtr="0"/>
          <a:p/>
        </p:txBody>
      </p:sp>
      <p:pic>
        <p:nvPicPr>
          <p:cNvPr id="19458" name="Picture 19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13" y="107950"/>
            <a:ext cx="9018587" cy="6605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1" name="Text Box 20480"/>
          <p:cNvSpPr txBox="1"/>
          <p:nvPr/>
        </p:nvSpPr>
        <p:spPr>
          <a:xfrm>
            <a:off x="685800" y="4763"/>
            <a:ext cx="7772400" cy="6096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Registro de alguns eclípses do sol</a:t>
            </a:r>
            <a:r>
              <a:rPr lang="pt-BR" altLang="x-none" sz="2600" dirty="0" err="1">
                <a:solidFill>
                  <a:srgbClr val="000000"/>
                </a:solidFill>
                <a:latin typeface="Noteworthy" charset="0"/>
              </a:rPr>
              <a:t> </a:t>
            </a:r>
            <a:endParaRPr lang="pt-BR" altLang="x-none" sz="2600" dirty="0" err="1">
              <a:solidFill>
                <a:srgbClr val="000000"/>
              </a:solidFill>
              <a:latin typeface="Noteworthy" charset="0"/>
            </a:endParaRPr>
          </a:p>
        </p:txBody>
      </p:sp>
      <p:sp>
        <p:nvSpPr>
          <p:cNvPr id="20482" name="Text Box 20481"/>
          <p:cNvSpPr txBox="1"/>
          <p:nvPr/>
        </p:nvSpPr>
        <p:spPr>
          <a:xfrm>
            <a:off x="38100" y="3505200"/>
            <a:ext cx="3124200" cy="517525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  <p:txBody>
          <a:bodyPr wrap="square" lIns="91440" tIns="45720" rIns="91440" bIns="45720" anchor="t" anchorCtr="0"/>
          <a:p>
            <a:pPr marL="313055" indent="-313055" defTabSz="449580" eaLnBrk="1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New York" pitchFamily="1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1400" dirty="0" err="1">
                <a:solidFill>
                  <a:srgbClr val="000000"/>
                </a:solidFill>
                <a:latin typeface="New York" pitchFamily="1" charset="0"/>
              </a:rPr>
              <a:t>Eclipse anular, 3/10/2005,</a:t>
            </a:r>
            <a:br>
              <a:rPr lang="pt-BR" altLang="x-none" sz="1400" dirty="0" err="1">
                <a:solidFill>
                  <a:srgbClr val="000000"/>
                </a:solidFill>
                <a:latin typeface="New York" pitchFamily="1" charset="0"/>
              </a:rPr>
            </a:br>
            <a:r>
              <a:rPr lang="pt-BR" altLang="x-none" sz="1400" dirty="0" err="1">
                <a:solidFill>
                  <a:srgbClr val="000000"/>
                </a:solidFill>
                <a:latin typeface="New York" pitchFamily="1" charset="0"/>
              </a:rPr>
              <a:t>Stefan Seip</a:t>
            </a:r>
            <a:endParaRPr lang="pt-BR" altLang="x-none" sz="1400" dirty="0" err="1">
              <a:solidFill>
                <a:srgbClr val="000000"/>
              </a:solidFill>
              <a:latin typeface="New York" pitchFamily="1" charset="0"/>
            </a:endParaRPr>
          </a:p>
        </p:txBody>
      </p:sp>
      <p:pic>
        <p:nvPicPr>
          <p:cNvPr id="20483" name="Picture 20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647700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20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19600"/>
            <a:ext cx="4724400" cy="157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20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681413"/>
            <a:ext cx="3827463" cy="317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204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5" y="647700"/>
            <a:ext cx="4008438" cy="294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Rectangles 20486"/>
          <p:cNvSpPr/>
          <p:nvPr/>
        </p:nvSpPr>
        <p:spPr>
          <a:xfrm>
            <a:off x="5880100" y="3505200"/>
            <a:ext cx="3048000" cy="457200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  <p:txBody>
          <a:bodyPr wrap="square" lIns="90000" tIns="46800" rIns="90000" bIns="46800" anchor="t" anchorCtr="0"/>
          <a:p>
            <a:pPr marL="313055" indent="-313055" defTabSz="449580" eaLnBrk="1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New York" pitchFamily="1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fr-FR" altLang="x-none" sz="1400" dirty="0" err="1">
                <a:solidFill>
                  <a:srgbClr val="000000"/>
                </a:solidFill>
                <a:latin typeface="New York" pitchFamily="1" charset="0"/>
              </a:rPr>
              <a:t>Eclipse total, 29/3/2006, </a:t>
            </a:r>
            <a:br>
              <a:rPr lang="fr-FR" altLang="x-none" sz="1400" dirty="0" err="1">
                <a:solidFill>
                  <a:srgbClr val="000000"/>
                </a:solidFill>
                <a:latin typeface="New York" pitchFamily="1" charset="0"/>
              </a:rPr>
            </a:br>
            <a:r>
              <a:rPr lang="fr-FR" altLang="x-none" sz="1400" dirty="0" err="1">
                <a:solidFill>
                  <a:srgbClr val="000000"/>
                </a:solidFill>
                <a:latin typeface="New York" pitchFamily="1" charset="0"/>
              </a:rPr>
              <a:t>Anthony Ayiomamitis</a:t>
            </a:r>
            <a:endParaRPr lang="fr-FR" altLang="x-none" sz="1400" dirty="0" err="1">
              <a:solidFill>
                <a:srgbClr val="000000"/>
              </a:solidFill>
              <a:latin typeface="New York" pitchFamily="1" charset="0"/>
            </a:endParaRPr>
          </a:p>
        </p:txBody>
      </p:sp>
      <p:sp>
        <p:nvSpPr>
          <p:cNvPr id="20488" name="Rectangles 20487"/>
          <p:cNvSpPr/>
          <p:nvPr/>
        </p:nvSpPr>
        <p:spPr>
          <a:xfrm>
            <a:off x="1066800" y="5994400"/>
            <a:ext cx="3048000" cy="457200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  <p:txBody>
          <a:bodyPr wrap="square" lIns="90000" tIns="46800" rIns="90000" bIns="46800" anchor="t" anchorCtr="0"/>
          <a:p>
            <a:pPr marL="313055" indent="-313055" defTabSz="449580" eaLnBrk="1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New York" pitchFamily="1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fr-FR" altLang="x-none" sz="1400" dirty="0" err="1">
                <a:solidFill>
                  <a:srgbClr val="000000"/>
                </a:solidFill>
                <a:latin typeface="New York" pitchFamily="1" charset="0"/>
              </a:rPr>
              <a:t>Eclipse total, 29/3/2006, </a:t>
            </a:r>
            <a:br>
              <a:rPr lang="fr-FR" altLang="x-none" sz="1400" dirty="0" err="1">
                <a:solidFill>
                  <a:srgbClr val="000000"/>
                </a:solidFill>
                <a:latin typeface="New York" pitchFamily="1" charset="0"/>
              </a:rPr>
            </a:br>
            <a:r>
              <a:rPr lang="fr-FR" altLang="x-none" sz="1400" dirty="0" err="1">
                <a:solidFill>
                  <a:srgbClr val="000000"/>
                </a:solidFill>
                <a:latin typeface="New York" pitchFamily="1" charset="0"/>
              </a:rPr>
              <a:t>Gerhard Bachmayer</a:t>
            </a:r>
            <a:endParaRPr lang="fr-FR" altLang="x-none" sz="1400" dirty="0" err="1">
              <a:solidFill>
                <a:srgbClr val="000000"/>
              </a:solidFill>
              <a:latin typeface="New York" pitchFamily="1" charset="0"/>
            </a:endParaRPr>
          </a:p>
        </p:txBody>
      </p:sp>
      <p:sp>
        <p:nvSpPr>
          <p:cNvPr id="20489" name="Text Box 20488"/>
          <p:cNvSpPr txBox="1"/>
          <p:nvPr/>
        </p:nvSpPr>
        <p:spPr>
          <a:xfrm>
            <a:off x="6256338" y="6477000"/>
            <a:ext cx="1362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dirty="0" err="1">
                <a:solidFill>
                  <a:srgbClr val="DAED45"/>
                </a:solidFill>
              </a:rPr>
              <a:t>Coroa solar</a:t>
            </a:r>
            <a:endParaRPr lang="fr-FR" altLang="x-none" sz="1800" dirty="0" err="1">
              <a:solidFill>
                <a:srgbClr val="DAED4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5" name="Text Box 21504"/>
          <p:cNvSpPr txBox="1"/>
          <p:nvPr/>
        </p:nvSpPr>
        <p:spPr>
          <a:xfrm>
            <a:off x="766763" y="547688"/>
            <a:ext cx="7188200" cy="2746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u="sng" dirty="0" err="1">
                <a:solidFill>
                  <a:srgbClr val="0000FF"/>
                </a:solidFill>
                <a:latin typeface="PT Sans" pitchFamily="32" charset="0"/>
              </a:rPr>
              <a:t>Eclipse Solar</a:t>
            </a:r>
            <a:endParaRPr lang="pt-BR" altLang="x-none" sz="2200" u="sng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990000"/>
                </a:solidFill>
                <a:latin typeface="PT Sans" pitchFamily="32" charset="0"/>
              </a:rPr>
              <a:t>...algumas particularidades</a:t>
            </a:r>
            <a:endParaRPr lang="pt-BR" altLang="x-none" sz="1800" dirty="0" err="1">
              <a:solidFill>
                <a:srgbClr val="990000"/>
              </a:solidFill>
              <a:latin typeface="PT Sans" pitchFamily="32" charset="0"/>
            </a:endParaRPr>
          </a:p>
        </p:txBody>
      </p:sp>
      <p:sp>
        <p:nvSpPr>
          <p:cNvPr id="21506" name="Text Box 21505"/>
          <p:cNvSpPr txBox="1"/>
          <p:nvPr/>
        </p:nvSpPr>
        <p:spPr>
          <a:xfrm>
            <a:off x="250825" y="1817688"/>
            <a:ext cx="8642350" cy="46688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 totalidade dura, no máximo, 7m30s (o mais longo eclipse nos próximos 3000 anos será em 16/7/2186, passando pelo norte da América do Sul).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Próximos </a:t>
            </a:r>
            <a:r>
              <a:rPr lang="pt-BR" altLang="x-none" sz="2200" b="1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eclipse total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do Sol:</a:t>
            </a: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713105" lvl="1" indent="-255905" defTabSz="449580" rtl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–"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r>
              <a:rPr lang="pt-BR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observado no Brasil será 12/8/2045 (Fortaleza, Natal)</a:t>
            </a:r>
            <a:endParaRPr lang="pt-BR" altLang="x-none" sz="2200" baseline="0" dirty="0" err="1">
              <a:solidFill>
                <a:srgbClr val="00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713105" lvl="1" indent="-255905" defTabSz="449580" rtl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–"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r>
              <a:rPr lang="pt-BR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observado em São Paulo será 13/6/2113.</a:t>
            </a:r>
            <a:br>
              <a:rPr lang="pt-BR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</a:b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1507" name="Picture 21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338" y="1158875"/>
            <a:ext cx="3106737" cy="217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7" name="Title 409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u="sng" dirty="0" err="1">
                <a:latin typeface="PT Sans" pitchFamily="32" charset="0"/>
              </a:rPr>
              <a:t>Algumas Propriedades</a:t>
            </a:r>
            <a:r>
              <a:rPr lang="en-US" altLang="x-none" sz="2400" dirty="0" err="1">
                <a:latin typeface="PT Sans" pitchFamily="32" charset="0"/>
              </a:rPr>
              <a:t> </a:t>
            </a:r>
            <a:endParaRPr lang="en-US" altLang="x-none" sz="2400" dirty="0" err="1">
              <a:latin typeface="PT Sans" pitchFamily="32" charset="0"/>
            </a:endParaRPr>
          </a:p>
        </p:txBody>
      </p:sp>
      <p:sp>
        <p:nvSpPr>
          <p:cNvPr id="4098" name="Text Placeholder 4097"/>
          <p:cNvSpPr>
            <a:spLocks noGrp="1"/>
          </p:cNvSpPr>
          <p:nvPr>
            <p:ph type="body" idx="1"/>
          </p:nvPr>
        </p:nvSpPr>
        <p:spPr>
          <a:xfrm>
            <a:off x="301625" y="1698625"/>
            <a:ext cx="4017963" cy="4810125"/>
          </a:xfrm>
        </p:spPr>
        <p:txBody>
          <a:bodyPr wrap="square" lIns="90000" tIns="46800" rIns="90000" bIns="46800" anchor="t" anchorCtr="0"/>
          <a:p>
            <a:pPr marL="0" indent="0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dirty="0" err="1">
                <a:latin typeface="Times New Roman" panose="02020603050405020304" pitchFamily="16" charset="0"/>
              </a:rPr>
              <a:t>Não emite luz própria: observamos a Lua devido a </a:t>
            </a:r>
            <a:r>
              <a:rPr lang="en-US" altLang="x-none" b="1" dirty="0" err="1">
                <a:latin typeface="Times New Roman" panose="02020603050405020304" pitchFamily="16" charset="0"/>
              </a:rPr>
              <a:t>reflexão da luz solar</a:t>
            </a:r>
            <a:r>
              <a:rPr lang="en-US" altLang="x-none" dirty="0" err="1">
                <a:latin typeface="Times New Roman" panose="02020603050405020304" pitchFamily="16" charset="0"/>
              </a:rPr>
              <a:t> sobre a Lua</a:t>
            </a:r>
            <a:endParaRPr lang="en-US" altLang="x-none" dirty="0" err="1">
              <a:latin typeface="Times New Roman" panose="02020603050405020304" pitchFamily="16" charset="0"/>
            </a:endParaRPr>
          </a:p>
          <a:p>
            <a:pPr marL="0" indent="0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dirty="0" err="1">
                <a:latin typeface="Times New Roman" panose="02020603050405020304" pitchFamily="16" charset="0"/>
              </a:rPr>
              <a:t>      </a:t>
            </a:r>
            <a:endParaRPr lang="en-US" altLang="x-none" dirty="0" err="1">
              <a:latin typeface="Times New Roman" panose="02020603050405020304" pitchFamily="16" charset="0"/>
            </a:endParaRPr>
          </a:p>
          <a:p>
            <a:pPr marL="0" indent="0" algn="just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dirty="0" err="1">
                <a:latin typeface="Times New Roman" panose="02020603050405020304" pitchFamily="16" charset="0"/>
              </a:rPr>
              <a:t>É um fato conhecido desde Anaxágoras (430 a.C.) e Aristóteles (384 - 322 a.C.).</a:t>
            </a:r>
            <a:endParaRPr lang="en-US" altLang="x-none" dirty="0" err="1">
              <a:latin typeface="Times New Roman" panose="02020603050405020304" pitchFamily="16" charset="0"/>
            </a:endParaRPr>
          </a:p>
          <a:p>
            <a:pPr marL="0" indent="0" algn="just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endParaRPr lang="en-US" altLang="x-none" dirty="0" err="1">
              <a:latin typeface="Times New Roman" panose="02020603050405020304" pitchFamily="16" charset="0"/>
            </a:endParaRPr>
          </a:p>
          <a:p>
            <a:pPr marL="0" indent="0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dirty="0" err="1">
                <a:latin typeface="Times New Roman" panose="02020603050405020304" pitchFamily="16" charset="0"/>
              </a:rPr>
              <a:t>Maior satélite do Sistema Solar</a:t>
            </a:r>
            <a:endParaRPr lang="en-US" altLang="x-none" dirty="0" err="1">
              <a:latin typeface="Times New Roman" panose="02020603050405020304" pitchFamily="16" charset="0"/>
            </a:endParaRPr>
          </a:p>
          <a:p>
            <a:pPr marL="0" indent="0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endParaRPr lang="en-US" altLang="x-none" dirty="0" err="1">
              <a:latin typeface="Times New Roman" panose="02020603050405020304" pitchFamily="16" charset="0"/>
            </a:endParaRPr>
          </a:p>
          <a:p>
            <a:pPr marL="0" indent="0" algn="just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dirty="0" err="1">
                <a:latin typeface="Times New Roman" panose="02020603050405020304" pitchFamily="16" charset="0"/>
              </a:rPr>
              <a:t>Natureza do satélite é ainda discutida, como veremos mais adiante.</a:t>
            </a:r>
            <a:endParaRPr lang="en-US" altLang="x-none" dirty="0" err="1">
              <a:latin typeface="Times New Roman" panose="02020603050405020304" pitchFamily="16" charset="0"/>
            </a:endParaRPr>
          </a:p>
        </p:txBody>
      </p:sp>
      <p:pic>
        <p:nvPicPr>
          <p:cNvPr id="4099" name="Picture 4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0" y="1411288"/>
            <a:ext cx="4668838" cy="478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29" name="Text Box 22528"/>
          <p:cNvSpPr txBox="1"/>
          <p:nvPr/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u="sng" dirty="0" err="1">
                <a:solidFill>
                  <a:srgbClr val="990000"/>
                </a:solidFill>
                <a:latin typeface="PT Sans" pitchFamily="32" charset="0"/>
              </a:rPr>
              <a:t>Eclipses da Lua</a:t>
            </a:r>
            <a:endParaRPr lang="pt-BR" altLang="x-none" u="sng" dirty="0" err="1">
              <a:solidFill>
                <a:srgbClr val="990000"/>
              </a:solidFill>
              <a:latin typeface="PT Sans" pitchFamily="32" charset="0"/>
            </a:endParaRPr>
          </a:p>
        </p:txBody>
      </p:sp>
      <p:pic>
        <p:nvPicPr>
          <p:cNvPr id="22530" name="Picture 22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238" y="1266825"/>
            <a:ext cx="7229475" cy="4579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3" name="Text Box 23552"/>
          <p:cNvSpPr txBox="1"/>
          <p:nvPr/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u="sng" dirty="0" err="1">
                <a:solidFill>
                  <a:srgbClr val="990000"/>
                </a:solidFill>
                <a:latin typeface="PT Sans" pitchFamily="32" charset="0"/>
              </a:rPr>
              <a:t>Eclipses da Lua</a:t>
            </a:r>
            <a:endParaRPr lang="pt-BR" altLang="x-none" u="sng" dirty="0" err="1">
              <a:solidFill>
                <a:srgbClr val="990000"/>
              </a:solidFill>
              <a:latin typeface="PT Sans" pitchFamily="32" charset="0"/>
            </a:endParaRPr>
          </a:p>
        </p:txBody>
      </p:sp>
      <p:sp>
        <p:nvSpPr>
          <p:cNvPr id="23554" name="Text Box 23553"/>
          <p:cNvSpPr txBox="1"/>
          <p:nvPr/>
        </p:nvSpPr>
        <p:spPr>
          <a:xfrm>
            <a:off x="274638" y="4094163"/>
            <a:ext cx="8686800" cy="16398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13055" indent="-313055"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Se a Lua passa pela umbra, temos um eclipse total.</a:t>
            </a:r>
            <a:endParaRPr lang="pt-BR" altLang="x-none" sz="20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13055" indent="-313055"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Se a Lua passa parcialmente pela umbra, temos um eclipse parcial.</a:t>
            </a:r>
            <a:endParaRPr lang="pt-BR" altLang="x-none" sz="20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13055" indent="-313055"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Se a Lua passa apenas pela penumbra, temos um eclipse penumbra</a:t>
            </a:r>
            <a:endParaRPr lang="pt-BR" altLang="x-none" sz="20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13055" indent="-313055" defTabSz="44958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endParaRPr lang="pt-BR" altLang="x-none" sz="2000" baseline="0" dirty="0" err="1">
              <a:solidFill>
                <a:srgbClr val="0000FF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13055" indent="-313055" defTabSz="44958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     A duração máxima de um eclipse da Lua é de cerca de 3h50m e a duração da fase total não pode superar 1h40m.</a:t>
            </a: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.</a:t>
            </a:r>
            <a:endParaRPr lang="pt-BR" altLang="x-none" sz="20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3555" name="Picture 235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509713"/>
            <a:ext cx="5303838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235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25" y="1560513"/>
            <a:ext cx="3482975" cy="201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23556"/>
          <p:cNvSpPr txBox="1"/>
          <p:nvPr/>
        </p:nvSpPr>
        <p:spPr>
          <a:xfrm>
            <a:off x="8516938" y="2476500"/>
            <a:ext cx="709612" cy="7000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000" dirty="0" err="1">
                <a:solidFill>
                  <a:srgbClr val="000000"/>
                </a:solidFill>
              </a:rPr>
              <a:t>região de eclipse anular</a:t>
            </a:r>
            <a:endParaRPr lang="en-US" altLang="x-none" sz="10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577" name="Picture 24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413" y="785813"/>
            <a:ext cx="8213725" cy="522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1" name="Text Box 25600"/>
          <p:cNvSpPr txBox="1"/>
          <p:nvPr/>
        </p:nvSpPr>
        <p:spPr>
          <a:xfrm>
            <a:off x="685800" y="296863"/>
            <a:ext cx="7772400" cy="685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u="sng" dirty="0" err="1">
                <a:solidFill>
                  <a:srgbClr val="990000"/>
                </a:solidFill>
                <a:latin typeface="PT Sans" pitchFamily="32" charset="0"/>
              </a:rPr>
              <a:t>Eclípse da Lua e do Sol</a:t>
            </a:r>
            <a:endParaRPr lang="pt-BR" altLang="x-none" u="sng" dirty="0" err="1">
              <a:solidFill>
                <a:srgbClr val="990000"/>
              </a:solidFill>
              <a:latin typeface="PT Sans" pitchFamily="32" charset="0"/>
            </a:endParaRPr>
          </a:p>
        </p:txBody>
      </p:sp>
      <p:sp>
        <p:nvSpPr>
          <p:cNvPr id="25602" name="Rectangles 25601"/>
          <p:cNvSpPr/>
          <p:nvPr/>
        </p:nvSpPr>
        <p:spPr>
          <a:xfrm>
            <a:off x="165100" y="2146300"/>
            <a:ext cx="8834438" cy="8715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marL="313055" indent="-313055"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Porquê não ocorrem 2 eclipses por mês, um do Sol, na Lua Nova, e um da Lua, na Lua Cheia?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5603" name="Picture 25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0" y="2635250"/>
            <a:ext cx="1624013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25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3240088"/>
            <a:ext cx="4211638" cy="285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Straight Connector 25604"/>
          <p:cNvSpPr/>
          <p:nvPr/>
        </p:nvSpPr>
        <p:spPr>
          <a:xfrm>
            <a:off x="1728788" y="3887788"/>
            <a:ext cx="2303462" cy="1223962"/>
          </a:xfrm>
          <a:prstGeom prst="line">
            <a:avLst/>
          </a:prstGeom>
          <a:ln w="36000" cap="flat" cmpd="sng">
            <a:solidFill>
              <a:srgbClr val="FF3333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5" name="Text Box 26624"/>
          <p:cNvSpPr txBox="1"/>
          <p:nvPr/>
        </p:nvSpPr>
        <p:spPr>
          <a:xfrm>
            <a:off x="685800" y="152400"/>
            <a:ext cx="7772400" cy="685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u="sng" dirty="0" err="1">
                <a:solidFill>
                  <a:srgbClr val="990000"/>
                </a:solidFill>
                <a:latin typeface="PT Sans" pitchFamily="32" charset="0"/>
              </a:rPr>
              <a:t>Eclípse da Lua e do Sol</a:t>
            </a:r>
            <a:endParaRPr lang="pt-BR" altLang="x-none" u="sng" dirty="0" err="1">
              <a:solidFill>
                <a:srgbClr val="990000"/>
              </a:solidFill>
              <a:latin typeface="PT Sans" pitchFamily="32" charset="0"/>
            </a:endParaRPr>
          </a:p>
        </p:txBody>
      </p:sp>
      <p:sp>
        <p:nvSpPr>
          <p:cNvPr id="26626" name="Rectangles 26625"/>
          <p:cNvSpPr/>
          <p:nvPr/>
        </p:nvSpPr>
        <p:spPr>
          <a:xfrm>
            <a:off x="179388" y="914400"/>
            <a:ext cx="8834437" cy="8715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Porquê não ocorrem 2 eclipses por mês, um do Sol, na Lua Nova, e um da Lua, na Lua Cheia?</a:t>
            </a:r>
            <a:endParaRPr lang="pt-BR" altLang="x-none" sz="20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26627" name="Rectangles 26626"/>
          <p:cNvSpPr/>
          <p:nvPr/>
        </p:nvSpPr>
        <p:spPr>
          <a:xfrm>
            <a:off x="366713" y="1936750"/>
            <a:ext cx="8575675" cy="698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marL="323850" indent="-312420"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Pq o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plano de órbita da Lua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não coincide com o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plano de órbita da Terra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.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3850" indent="-312420" defTabSz="449580" eaLnBrk="1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6628" name="Picture 266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788" y="2490788"/>
            <a:ext cx="6423025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266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425" y="2635250"/>
            <a:ext cx="1555750" cy="1382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49" name="Title 27648"/>
          <p:cNvSpPr>
            <a:spLocks noGrp="1"/>
          </p:cNvSpPr>
          <p:nvPr>
            <p:ph type="title"/>
          </p:nvPr>
        </p:nvSpPr>
        <p:spPr>
          <a:xfrm>
            <a:off x="144463" y="109538"/>
            <a:ext cx="8826500" cy="1071562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FF"/>
                </a:solidFill>
                <a:latin typeface="PT Sans" pitchFamily="32" charset="0"/>
              </a:rPr>
              <a:t>Só ocorrem eclípses quando a Lua se posiciona na  </a:t>
            </a:r>
            <a:r>
              <a:rPr lang="en-US" altLang="x-none" sz="2000" b="1" dirty="0" err="1">
                <a:solidFill>
                  <a:srgbClr val="0000FF"/>
                </a:solidFill>
                <a:latin typeface="PT Sans" pitchFamily="32" charset="0"/>
              </a:rPr>
              <a:t>linha dos nodos</a:t>
            </a:r>
            <a:r>
              <a:rPr lang="en-US" altLang="x-none" sz="2000" dirty="0" err="1">
                <a:solidFill>
                  <a:srgbClr val="0000FF"/>
                </a:solidFill>
                <a:latin typeface="PT Sans" pitchFamily="32" charset="0"/>
              </a:rPr>
              <a:t> </a:t>
            </a:r>
            <a:br>
              <a:rPr lang="en-US" altLang="x-none" sz="2000" dirty="0" err="1">
                <a:solidFill>
                  <a:srgbClr val="0000FF"/>
                </a:solidFill>
                <a:latin typeface="PT Sans" pitchFamily="32" charset="0"/>
              </a:rPr>
            </a:br>
            <a:r>
              <a:rPr lang="en-US" altLang="x-none" sz="1600" dirty="0" err="1">
                <a:solidFill>
                  <a:srgbClr val="99284C"/>
                </a:solidFill>
                <a:latin typeface="PT Sans" pitchFamily="32" charset="0"/>
              </a:rPr>
              <a:t>…</a:t>
            </a:r>
            <a:r>
              <a:rPr lang="en-US" altLang="x-none" sz="1600" b="1" dirty="0" err="1">
                <a:solidFill>
                  <a:srgbClr val="99284C"/>
                </a:solidFill>
                <a:latin typeface="PT Sans" pitchFamily="32" charset="0"/>
              </a:rPr>
              <a:t>linha de intersecção</a:t>
            </a:r>
            <a:r>
              <a:rPr lang="en-US" altLang="x-none" sz="1600" dirty="0" err="1">
                <a:solidFill>
                  <a:srgbClr val="99284C"/>
                </a:solidFill>
                <a:latin typeface="PT Sans" pitchFamily="32" charset="0"/>
              </a:rPr>
              <a:t> do plano da órbita da Terra (plano azul) em torno do Sol com o plano da órbita da Lua (vermelho) em torno da Terra.</a:t>
            </a:r>
            <a:endParaRPr lang="en-US" altLang="x-none" sz="1600" dirty="0" err="1">
              <a:solidFill>
                <a:srgbClr val="99284C"/>
              </a:solidFill>
              <a:latin typeface="PT Sans" pitchFamily="32" charset="0"/>
            </a:endParaRPr>
          </a:p>
        </p:txBody>
      </p:sp>
      <p:sp>
        <p:nvSpPr>
          <p:cNvPr id="27650" name="Text Box 27649"/>
          <p:cNvSpPr txBox="1"/>
          <p:nvPr/>
        </p:nvSpPr>
        <p:spPr>
          <a:xfrm>
            <a:off x="5248275" y="4335463"/>
            <a:ext cx="3787775" cy="200183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 plano da órbita da Lua está inclinado 5,2° em relação ao plano de órbita da Terra.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Portanto, só ocorrem eclipses quando a Lua está  na  fase  de Lua Cheia ou Nova,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quando o Sol está sobre a linha dos nodos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7651" name="Picture 27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184275"/>
            <a:ext cx="5097463" cy="2760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276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3575050"/>
            <a:ext cx="4838700" cy="304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 Box 27652"/>
          <p:cNvSpPr txBox="1"/>
          <p:nvPr/>
        </p:nvSpPr>
        <p:spPr>
          <a:xfrm>
            <a:off x="5256213" y="2465388"/>
            <a:ext cx="3413125" cy="7032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/>
          <a:p>
            <a:pPr algn="ctr"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Reparem na intercecção dos planos de órbita da Lua e da Terra</a:t>
            </a:r>
            <a:endParaRPr lang="en-US" altLang="x-none" sz="1800" baseline="0" dirty="0" err="1">
              <a:solidFill>
                <a:srgbClr val="FF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pic>
        <p:nvPicPr>
          <p:cNvPr id="27654" name="Picture 276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50" y="1344613"/>
            <a:ext cx="1412875" cy="117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Text Box 27654"/>
          <p:cNvSpPr txBox="1"/>
          <p:nvPr/>
        </p:nvSpPr>
        <p:spPr>
          <a:xfrm>
            <a:off x="5256213" y="3321050"/>
            <a:ext cx="3643312" cy="9763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Para ocorrer um eclipse, a Lua deve estar próxima da </a:t>
            </a:r>
            <a:r>
              <a:rPr lang="en-US" altLang="x-none" sz="20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linha dos nodos.</a:t>
            </a:r>
            <a:endParaRPr lang="en-US" altLang="x-none" sz="2000" b="1" baseline="0" dirty="0" err="1">
              <a:solidFill>
                <a:srgbClr val="0000FF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27656" name="Text Box 27655"/>
          <p:cNvSpPr txBox="1"/>
          <p:nvPr/>
        </p:nvSpPr>
        <p:spPr>
          <a:xfrm>
            <a:off x="1797050" y="1204913"/>
            <a:ext cx="1804988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/>
          <a:p>
            <a:pPr algn="ctr"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linha dos nodos</a:t>
            </a:r>
            <a:endParaRPr lang="en-US" altLang="x-none" sz="1800" baseline="0" dirty="0" err="1">
              <a:solidFill>
                <a:srgbClr val="FF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3" name="Text Box 28672"/>
          <p:cNvSpPr txBox="1"/>
          <p:nvPr/>
        </p:nvSpPr>
        <p:spPr>
          <a:xfrm>
            <a:off x="685800" y="331788"/>
            <a:ext cx="7772400" cy="685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 u="sng" dirty="0" err="1">
                <a:solidFill>
                  <a:srgbClr val="990000"/>
                </a:solidFill>
                <a:latin typeface="PT Sans" pitchFamily="32" charset="0"/>
              </a:rPr>
              <a:t>Eclípses</a:t>
            </a:r>
            <a:endParaRPr lang="pt-BR" altLang="x-none" sz="2800" u="sng" dirty="0" err="1">
              <a:solidFill>
                <a:srgbClr val="990000"/>
              </a:solidFill>
              <a:latin typeface="PT Sans" pitchFamily="32" charset="0"/>
            </a:endParaRPr>
          </a:p>
        </p:txBody>
      </p:sp>
      <p:sp>
        <p:nvSpPr>
          <p:cNvPr id="28674" name="Rectangles 28673"/>
          <p:cNvSpPr/>
          <p:nvPr/>
        </p:nvSpPr>
        <p:spPr>
          <a:xfrm>
            <a:off x="179388" y="914400"/>
            <a:ext cx="8713787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28675" name="Picture 286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4325" y="1752600"/>
            <a:ext cx="1760538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81100"/>
            <a:ext cx="5468938" cy="567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 Box 28676"/>
          <p:cNvSpPr txBox="1"/>
          <p:nvPr/>
        </p:nvSpPr>
        <p:spPr>
          <a:xfrm>
            <a:off x="6965950" y="3257550"/>
            <a:ext cx="118745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800" u="sng" baseline="0" dirty="0" err="1">
                <a:solidFill>
                  <a:srgbClr val="990000"/>
                </a:solidFill>
                <a:latin typeface="PT Sans" pitchFamily="32" charset="0"/>
                <a:cs typeface="PT Sans" pitchFamily="32" charset="0"/>
              </a:rPr>
              <a:t>UFA...!</a:t>
            </a:r>
            <a:endParaRPr lang="en-US" altLang="x-none" sz="2800" u="sng" baseline="0" dirty="0" err="1">
              <a:solidFill>
                <a:srgbClr val="990000"/>
              </a:solidFill>
              <a:latin typeface="PT Sans" pitchFamily="32" charset="0"/>
              <a:ea typeface="PT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7" name="Text Box 29696"/>
          <p:cNvSpPr txBox="1"/>
          <p:nvPr/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u="sng" dirty="0" err="1">
                <a:solidFill>
                  <a:srgbClr val="0000FF"/>
                </a:solidFill>
                <a:latin typeface="PT Sans" pitchFamily="32" charset="0"/>
              </a:rPr>
              <a:t>Eclipses</a:t>
            </a:r>
            <a:endParaRPr lang="pt-BR" altLang="x-none" u="sng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99284C"/>
                </a:solidFill>
                <a:latin typeface="PT Sans" pitchFamily="32" charset="0"/>
              </a:rPr>
              <a:t>...frequência e importância</a:t>
            </a:r>
            <a:endParaRPr lang="pt-BR" altLang="x-none" sz="1800" dirty="0" err="1">
              <a:solidFill>
                <a:srgbClr val="99284C"/>
              </a:solidFill>
              <a:latin typeface="PT Sans" pitchFamily="32" charset="0"/>
            </a:endParaRPr>
          </a:p>
        </p:txBody>
      </p:sp>
      <p:sp>
        <p:nvSpPr>
          <p:cNvPr id="29698" name="Text Box 29697"/>
          <p:cNvSpPr txBox="1"/>
          <p:nvPr/>
        </p:nvSpPr>
        <p:spPr>
          <a:xfrm>
            <a:off x="354330" y="1219200"/>
            <a:ext cx="8432800" cy="76962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 um ano ocorrem, 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mínimo, 2 eclipses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(neste caso, ambos são solares).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máximo ocorrem 7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eclipses em um ano (neste caso, no mínimo 2 são lunares).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9699" name="Text Box 29698"/>
          <p:cNvSpPr txBox="1"/>
          <p:nvPr/>
        </p:nvSpPr>
        <p:spPr>
          <a:xfrm>
            <a:off x="457200" y="2009775"/>
            <a:ext cx="8369935" cy="395414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25755" indent="-313055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 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O ciclo dos eclipses se repetem a cada 18 anos e 11,3 dias. 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25755" indent="-313055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 - Neste período ocorrem 86 eclipses.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25755" indent="-313055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 - Esta recorrência foi descoberta na antiguidade e chama-se Período de Saros.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25755" indent="-313055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25755" indent="-313055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</a:t>
            </a:r>
            <a:r>
              <a:rPr lang="en-US" altLang="x-none" sz="16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Eclípses que vão ocorrer no Brasil em 2025: 2 eclipses lunares e 1 eclipse solar</a:t>
            </a:r>
            <a:endParaRPr lang="en-US" altLang="x-none" sz="1600" dirty="0" err="1">
              <a:solidFill>
                <a:srgbClr val="0000FF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25755" indent="-313055" algn="ctr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2700" algn="just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🌗 13-14 de março: Eclipse lunar total, visível em todo o Brasil, com início da fase total às 3h25 (horário de Brasília)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2700" algn="just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2700" algn="just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  <a:sym typeface="+mn-ea"/>
              </a:rPr>
              <a:t>  🌗 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29 de março: Eclipse solar parcial, visível em uma estreita faixa no extremo norte do Amapá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  <a:p>
            <a:pPr marL="12700" algn="just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  <a:sym typeface="+mn-ea"/>
            </a:endParaRPr>
          </a:p>
          <a:p>
            <a:pPr marL="12700" algn="just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  <a:sym typeface="+mn-ea"/>
              </a:rPr>
              <a:t>  🌗</a:t>
            </a:r>
            <a:r>
              <a:rPr lang="en-US" altLang="x-none" sz="1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6" charset="0"/>
                <a:ea typeface="Times New Roman" panose="02020603050405020304" pitchFamily="16" charset="0"/>
              </a:rPr>
              <a:t>7 de setembro</a:t>
            </a:r>
            <a:r>
              <a:rPr lang="en-US" altLang="x-none" sz="1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6" charset="0"/>
                <a:ea typeface="Times New Roman" panose="02020603050405020304" pitchFamily="16" charset="0"/>
              </a:rPr>
              <a:t>: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 Eclipse lunar total com duração de 82 minutos. Não será visível no Brasil, mas poderá ser acompanhado pelo link do Observatório Nacional RJ       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  <a:p>
            <a:pPr marL="12700" algn="just" defTabSz="44958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tabLst>
                <a:tab pos="325755" algn="l"/>
                <a:tab pos="773430" algn="l"/>
                <a:tab pos="1222375" algn="l"/>
                <a:tab pos="1671955" algn="l"/>
                <a:tab pos="2120900" algn="l"/>
                <a:tab pos="2570480" algn="l"/>
                <a:tab pos="3019425" algn="l"/>
                <a:tab pos="3469005" algn="l"/>
                <a:tab pos="3917950" algn="l"/>
                <a:tab pos="4367530" algn="l"/>
                <a:tab pos="4816475" algn="l"/>
                <a:tab pos="5266055" algn="l"/>
                <a:tab pos="5715000" algn="l"/>
                <a:tab pos="6164580" algn="l"/>
                <a:tab pos="6613525" algn="l"/>
                <a:tab pos="7063105" algn="l"/>
                <a:tab pos="7512050" algn="l"/>
                <a:tab pos="7961630" algn="l"/>
                <a:tab pos="8410575" algn="l"/>
                <a:tab pos="8860155" algn="l"/>
                <a:tab pos="9309100" algn="l"/>
              </a:tabLst>
            </a:pPr>
            <a:r>
              <a:rPr lang="en-US" altLang="x-none" sz="1600" b="1" dirty="0" err="1">
                <a:solidFill>
                  <a:srgbClr val="FF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(Transmissão ao vivo) - https://www.youtube.com/observatorionacional</a:t>
            </a:r>
            <a:endParaRPr lang="en-US" altLang="x-none" sz="1600" b="1" dirty="0" err="1">
              <a:solidFill>
                <a:srgbClr val="FF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-485775" y="-9803130"/>
            <a:ext cx="8228330" cy="8585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Em 2025, o Brasil poderá observar parcialmente um eclipse solar e um eclipse lunar total. O eclipse solar parcial ocorrerá no dia 29 de março e será visível em uma faixa estreita do Amapá. O eclipse lunar total, conhecido como "Lua de Sangue", acontecerá na noite de 13 para 14 de março e será visível em todo o país. </a:t>
            </a:r>
            <a:endParaRPr lang="en-US"/>
          </a:p>
          <a:p>
            <a:r>
              <a:rPr lang="en-US"/>
              <a:t>Eclipses no Brasil em 2025:</a:t>
            </a:r>
            <a:endParaRPr lang="en-US"/>
          </a:p>
          <a:p>
            <a:endParaRPr lang="en-US"/>
          </a:p>
          <a:p>
            <a:r>
              <a:rPr lang="en-US"/>
              <a:t>    13-14 de março: Eclipse lunar total, visível em todo o Brasil, com início da fase total às 3h25 (horário de Brasília). </a:t>
            </a:r>
            <a:endParaRPr lang="en-US"/>
          </a:p>
          <a:p>
            <a:endParaRPr lang="en-US"/>
          </a:p>
          <a:p>
            <a:r>
              <a:rPr lang="en-US"/>
              <a:t>29 de março: Eclipse solar parcial, visível em uma estreita faixa no extremo norte do Amapá. </a:t>
            </a:r>
            <a:endParaRPr lang="en-US"/>
          </a:p>
          <a:p>
            <a:r>
              <a:rPr lang="en-US"/>
              <a:t>7 de setembro: Eclipse lunar total, visível em partes do Sudeste e Nordeste do Brasil. </a:t>
            </a:r>
            <a:endParaRPr lang="en-US"/>
          </a:p>
          <a:p>
            <a:endParaRPr lang="en-US"/>
          </a:p>
          <a:p>
            <a:r>
              <a:rPr lang="en-US"/>
              <a:t>O eclipse lunar total de março será um espetáculo de "Lua de Sangue", com a Lua adquirindo tons avermelhados durante a fase total. Para observar os eclipses, é recomendado procurar locais com céu limpo e, no caso do eclipse solar, utilizar métodos de observação indireta para proteger a visão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1" name="Text Box 30720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u="sng" dirty="0" err="1">
                <a:solidFill>
                  <a:srgbClr val="0000FF"/>
                </a:solidFill>
                <a:latin typeface="PT Sans" pitchFamily="32" charset="0"/>
              </a:rPr>
              <a:t>Eclipses</a:t>
            </a:r>
            <a:endParaRPr lang="pt-BR" altLang="x-none" u="sng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99284C"/>
                </a:solidFill>
                <a:latin typeface="PT Sans" pitchFamily="32" charset="0"/>
              </a:rPr>
              <a:t>...frequência e importância</a:t>
            </a:r>
            <a:endParaRPr lang="pt-BR" altLang="x-none" sz="1800" dirty="0" err="1">
              <a:solidFill>
                <a:srgbClr val="99284C"/>
              </a:solidFill>
              <a:latin typeface="PT Sans" pitchFamily="32" charset="0"/>
            </a:endParaRPr>
          </a:p>
        </p:txBody>
      </p:sp>
      <p:sp>
        <p:nvSpPr>
          <p:cNvPr id="30722" name="Text Box 30721"/>
          <p:cNvSpPr txBox="1"/>
          <p:nvPr/>
        </p:nvSpPr>
        <p:spPr>
          <a:xfrm>
            <a:off x="463550" y="1174750"/>
            <a:ext cx="8535988" cy="13446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b="1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Tales de Mileto pode ter sido o primeiro a prever a ocorrência de um eclipse (em 585 a.C.).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Durante o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eclipse de 29/05/1919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, observado em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Sobral-CE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, observou-se o desvio gravitacional da luz,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confirmando a teoria da Relatividade Geral de Einstein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.</a:t>
            </a:r>
            <a:endParaRPr lang="pt-BR" altLang="x-none" sz="22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2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2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endParaRPr lang="pt-BR" altLang="x-none" sz="22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Vamos ver </a:t>
            </a:r>
            <a:r>
              <a:rPr lang="en-US" altLang="pt-BR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mais 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detalhes deste evento no transcorrer do curso....</a:t>
            </a:r>
            <a:endParaRPr lang="pt-BR" altLang="x-none" sz="22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1" name="Text Box 5120"/>
          <p:cNvSpPr txBox="1"/>
          <p:nvPr/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solidFill>
                  <a:srgbClr val="0000FF"/>
                </a:solidFill>
                <a:latin typeface="PT Sans" pitchFamily="32" charset="0"/>
              </a:rPr>
              <a:t>Movimento da Lua na </a:t>
            </a:r>
            <a:r>
              <a:rPr lang="pt-BR" altLang="x-none" b="1" dirty="0" err="1">
                <a:solidFill>
                  <a:srgbClr val="0000FF"/>
                </a:solidFill>
                <a:latin typeface="PT Sans" pitchFamily="32" charset="0"/>
              </a:rPr>
              <a:t>Esfera Celeste</a:t>
            </a:r>
            <a:endParaRPr lang="pt-BR" altLang="x-none" b="1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sp>
        <p:nvSpPr>
          <p:cNvPr id="5122" name="Text Box 5121"/>
          <p:cNvSpPr txBox="1"/>
          <p:nvPr/>
        </p:nvSpPr>
        <p:spPr>
          <a:xfrm>
            <a:off x="609600" y="56388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23850" indent="-312420" defTabSz="44958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3850" algn="l"/>
                <a:tab pos="771525" algn="l"/>
                <a:tab pos="1221105" algn="l"/>
                <a:tab pos="1670050" algn="l"/>
                <a:tab pos="2119630" algn="l"/>
                <a:tab pos="2568575" algn="l"/>
                <a:tab pos="3018155" algn="l"/>
                <a:tab pos="3467100" algn="l"/>
                <a:tab pos="3916680" algn="l"/>
                <a:tab pos="4365625" algn="l"/>
                <a:tab pos="4815205" algn="l"/>
                <a:tab pos="5264150" algn="l"/>
                <a:tab pos="5713730" algn="l"/>
                <a:tab pos="6162675" algn="l"/>
                <a:tab pos="6612255" algn="l"/>
                <a:tab pos="7061200" algn="l"/>
                <a:tab pos="7510780" algn="l"/>
                <a:tab pos="7959725" algn="l"/>
                <a:tab pos="8409305" algn="l"/>
                <a:tab pos="8858250" algn="l"/>
                <a:tab pos="9307830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A Lua tem um movimento em relação às estrelas de 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Oeste para Leste.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5123" name="Picture 5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941388"/>
            <a:ext cx="8234363" cy="439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5123"/>
          <p:cNvSpPr txBox="1"/>
          <p:nvPr/>
        </p:nvSpPr>
        <p:spPr>
          <a:xfrm>
            <a:off x="8077200" y="5029200"/>
            <a:ext cx="91440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400" dirty="0" err="1">
                <a:solidFill>
                  <a:srgbClr val="000000"/>
                </a:solidFill>
                <a:latin typeface="New York" pitchFamily="1" charset="0"/>
              </a:rPr>
              <a:t>às 18hs</a:t>
            </a:r>
            <a:endParaRPr lang="pt-BR" altLang="x-none" sz="1400" dirty="0" err="1">
              <a:solidFill>
                <a:srgbClr val="000000"/>
              </a:solidFill>
              <a:latin typeface="New York" pitchFamily="1" charset="0"/>
            </a:endParaRPr>
          </a:p>
        </p:txBody>
      </p:sp>
      <p:sp>
        <p:nvSpPr>
          <p:cNvPr id="5125" name="Text Box 5124"/>
          <p:cNvSpPr txBox="1"/>
          <p:nvPr/>
        </p:nvSpPr>
        <p:spPr>
          <a:xfrm>
            <a:off x="790575" y="1338263"/>
            <a:ext cx="592138" cy="2174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O</a:t>
            </a:r>
            <a:endParaRPr lang="en-US" altLang="x-none" sz="16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5126" name="Text Box 5125"/>
          <p:cNvSpPr txBox="1"/>
          <p:nvPr/>
        </p:nvSpPr>
        <p:spPr>
          <a:xfrm>
            <a:off x="3656013" y="2030413"/>
            <a:ext cx="592137" cy="2174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O</a:t>
            </a:r>
            <a:endParaRPr lang="en-US" altLang="x-none" sz="16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5127" name="Text Box 5126"/>
          <p:cNvSpPr txBox="1"/>
          <p:nvPr/>
        </p:nvSpPr>
        <p:spPr>
          <a:xfrm>
            <a:off x="6535738" y="2806700"/>
            <a:ext cx="592137" cy="2174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O</a:t>
            </a:r>
            <a:endParaRPr lang="en-US" altLang="x-none" sz="16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5" name="Picture 6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413" y="1062038"/>
            <a:ext cx="6480175" cy="490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9" name="Title 7168"/>
          <p:cNvSpPr>
            <a:spLocks noGrp="1"/>
          </p:cNvSpPr>
          <p:nvPr>
            <p:ph type="title"/>
          </p:nvPr>
        </p:nvSpPr>
        <p:spPr>
          <a:xfrm>
            <a:off x="2409825" y="76200"/>
            <a:ext cx="4325938" cy="838200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  <a:latin typeface="PT Sans" pitchFamily="32" charset="0"/>
              </a:rPr>
              <a:t>Movimentos da LUA</a:t>
            </a:r>
            <a:endParaRPr lang="en-US" altLang="x-none" sz="2400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sp>
        <p:nvSpPr>
          <p:cNvPr id="7170" name="Text Placeholder 7169"/>
          <p:cNvSpPr>
            <a:spLocks noGrp="1"/>
          </p:cNvSpPr>
          <p:nvPr>
            <p:ph type="body" idx="1"/>
          </p:nvPr>
        </p:nvSpPr>
        <p:spPr>
          <a:xfrm>
            <a:off x="207963" y="760413"/>
            <a:ext cx="3792537" cy="5180012"/>
          </a:xfrm>
        </p:spPr>
        <p:txBody>
          <a:bodyPr wrap="square" lIns="90000" tIns="46800" rIns="90000" bIns="46800" anchor="t" anchorCtr="0"/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latin typeface="Noteworthy" charset="0"/>
              </a:rPr>
              <a:t> </a:t>
            </a:r>
            <a:endParaRPr lang="en-US" altLang="x-none" sz="2400" dirty="0" err="1">
              <a:latin typeface="Noteworthy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latin typeface="Times New Roman" panose="02020603050405020304" pitchFamily="16" charset="0"/>
              </a:rPr>
              <a:t>1o - Rotação</a:t>
            </a:r>
            <a:endParaRPr lang="en-US" altLang="x-none" sz="1800" dirty="0" err="1">
              <a:latin typeface="Times New Roman" panose="02020603050405020304" pitchFamily="16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latin typeface="Times New Roman" panose="02020603050405020304" pitchFamily="16" charset="0"/>
              </a:rPr>
              <a:t>2o - Revolução em torno da  Terra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latin typeface="Times New Roman" panose="02020603050405020304" pitchFamily="16" charset="0"/>
              </a:rPr>
              <a:t>3o - Translação em torno do  Sol</a:t>
            </a:r>
            <a:endParaRPr lang="en-US" altLang="x-none" sz="1800" dirty="0" err="1">
              <a:latin typeface="Times New Roman" panose="02020603050405020304" pitchFamily="16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latin typeface="Noteworthy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latin typeface="Noteworthy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latin typeface="Noteworthy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latin typeface="Noteworthy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latin typeface="Noteworthy" charset="0"/>
            </a:endParaRPr>
          </a:p>
          <a:p>
            <a:pPr indent="-314325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latin typeface="Noteworthy" charset="0"/>
            </a:endParaRPr>
          </a:p>
        </p:txBody>
      </p:sp>
      <p:pic>
        <p:nvPicPr>
          <p:cNvPr id="7171" name="Picture 7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2303463"/>
            <a:ext cx="3729037" cy="429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7171"/>
          <p:cNvSpPr txBox="1"/>
          <p:nvPr/>
        </p:nvSpPr>
        <p:spPr>
          <a:xfrm>
            <a:off x="4464050" y="1223963"/>
            <a:ext cx="4189413" cy="59340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Período de Rotação = Revolução em torno da Terra (29,5 dias)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    Fato que resulta de uma </a:t>
            </a:r>
            <a:r>
              <a:rPr lang="en-US" altLang="x-none" sz="18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sincronização de movimentos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, causada pelos efeitos da gravidade, específicamente por </a:t>
            </a:r>
            <a:r>
              <a:rPr lang="en-US" altLang="x-none" sz="18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forças de maré 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(veremos este tema adiante)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  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Durante o trajeto da órbita, efeitos de projeção da luz do Sol podem ser observados da Terra.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   Fato que gera diferentes configurações de sombras ou </a:t>
            </a:r>
            <a:r>
              <a:rPr lang="en-US" altLang="x-none" sz="1800" dirty="0" err="1">
                <a:solidFill>
                  <a:srgbClr val="008000"/>
                </a:solidFill>
                <a:latin typeface="Times New Roman" panose="02020603050405020304" pitchFamily="16" charset="0"/>
              </a:rPr>
              <a:t>fases da Lua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, bem como os  Eclipses, como veremos mais adiante.</a:t>
            </a: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endParaRPr lang="en-US" altLang="x-none" sz="22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42900" indent="-314325"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endParaRPr lang="en-US" altLang="x-none" sz="22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3" name="Title 8192"/>
          <p:cNvSpPr>
            <a:spLocks noGrp="1"/>
          </p:cNvSpPr>
          <p:nvPr>
            <p:ph type="title"/>
          </p:nvPr>
        </p:nvSpPr>
        <p:spPr>
          <a:xfrm>
            <a:off x="685800" y="296863"/>
            <a:ext cx="7770813" cy="836612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  <a:latin typeface="PT Sans" pitchFamily="32" charset="0"/>
              </a:rPr>
              <a:t>Movimentos e Posições Relativas da Terra, Lua e Sol </a:t>
            </a:r>
            <a:br>
              <a:rPr lang="en-US" altLang="x-none" sz="2400" dirty="0" err="1">
                <a:solidFill>
                  <a:srgbClr val="0000FF"/>
                </a:solidFill>
                <a:latin typeface="PT Sans" pitchFamily="32" charset="0"/>
              </a:rPr>
            </a:br>
            <a:r>
              <a:rPr lang="en-US" altLang="x-none" sz="1800" dirty="0" err="1">
                <a:latin typeface="PT Sans" pitchFamily="32" charset="0"/>
              </a:rPr>
              <a:t>...e as Fases da Lua – conhecido desde </a:t>
            </a:r>
            <a:r>
              <a:rPr lang="en-US" altLang="x-none" sz="1800" baseline="0" dirty="0" err="1">
                <a:latin typeface="PT Sans" pitchFamily="32" charset="0"/>
                <a:cs typeface="Arial" panose="020B0604020202020204" pitchFamily="34" charset="0"/>
              </a:rPr>
              <a:t> Aristarco, Séc. III a.C.</a:t>
            </a:r>
            <a:endParaRPr lang="en-US" altLang="x-none" sz="1800" baseline="0" dirty="0" err="1">
              <a:latin typeface="PT Sans" pitchFamily="32" charset="0"/>
              <a:ea typeface="Arial" panose="020B0604020202020204" pitchFamily="34" charset="0"/>
            </a:endParaRPr>
          </a:p>
        </p:txBody>
      </p:sp>
      <p:pic>
        <p:nvPicPr>
          <p:cNvPr id="8194" name="Picture 8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1368425"/>
            <a:ext cx="4319587" cy="321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8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88" y="1368425"/>
            <a:ext cx="4535487" cy="322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 Box 8195"/>
          <p:cNvSpPr txBox="1"/>
          <p:nvPr/>
        </p:nvSpPr>
        <p:spPr>
          <a:xfrm>
            <a:off x="304800" y="5483225"/>
            <a:ext cx="8523288" cy="11874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Um observador na Terra observa </a:t>
            </a:r>
            <a:r>
              <a:rPr lang="en-US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diferentes faces da Lua iluminada pelo Sol,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dependendo de sua posição relativa na Terra e da posição relativa da Lua em sua órbita de revolução. A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fase da Lua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observada representa o quanto desta face iluminada pelo Sol está voltada também para a Terra (Fig. 2).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8197" name="Text Box 8196"/>
          <p:cNvSpPr txBox="1"/>
          <p:nvPr/>
        </p:nvSpPr>
        <p:spPr>
          <a:xfrm>
            <a:off x="304800" y="4784725"/>
            <a:ext cx="8521700" cy="6397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Durante o movimento de rotação da Terra e de revolução da Lua em torno da Terra, </a:t>
            </a:r>
            <a:r>
              <a:rPr lang="en-US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 Sol ilumina porções diferentes destes 2 astros. </a:t>
            </a:r>
            <a:endParaRPr lang="en-US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7" name="Title 9216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836613"/>
          </a:xfrm>
        </p:spPr>
        <p:txBody>
          <a:bodyPr wrap="square" lIns="90000" tIns="46800" rIns="90000" bIns="4680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  <a:latin typeface="PT Sans" pitchFamily="32" charset="0"/>
              </a:rPr>
              <a:t>Movimentos e Posições Relativas da Terra, Lua, Sol </a:t>
            </a:r>
            <a:br>
              <a:rPr lang="en-US" altLang="x-none" sz="2400" dirty="0" err="1">
                <a:solidFill>
                  <a:srgbClr val="0000FF"/>
                </a:solidFill>
                <a:latin typeface="PT Sans" pitchFamily="32" charset="0"/>
              </a:rPr>
            </a:br>
            <a:r>
              <a:rPr lang="en-US" altLang="x-none" sz="1800" dirty="0" err="1">
                <a:latin typeface="PT Sans" pitchFamily="32" charset="0"/>
              </a:rPr>
              <a:t>...e as Fases da Lua – conhecido desde </a:t>
            </a:r>
            <a:r>
              <a:rPr lang="en-US" altLang="x-none" sz="1800" baseline="0" dirty="0" err="1">
                <a:latin typeface="PT Sans" pitchFamily="32" charset="0"/>
                <a:cs typeface="Arial" panose="020B0604020202020204" pitchFamily="34" charset="0"/>
              </a:rPr>
              <a:t> Aristarco, Séc. III a.C.</a:t>
            </a:r>
            <a:endParaRPr lang="en-US" altLang="x-none" sz="1800" baseline="0" dirty="0" err="1">
              <a:latin typeface="PT Sans" pitchFamily="32" charset="0"/>
              <a:ea typeface="Arial" panose="020B0604020202020204" pitchFamily="34" charset="0"/>
            </a:endParaRPr>
          </a:p>
        </p:txBody>
      </p:sp>
      <p:pic>
        <p:nvPicPr>
          <p:cNvPr id="9218" name="Picture 9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141413"/>
            <a:ext cx="4211637" cy="2859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9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25" y="4002088"/>
            <a:ext cx="4930775" cy="2855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1" name="Title 10240"/>
          <p:cNvSpPr>
            <a:spLocks noGrp="1"/>
          </p:cNvSpPr>
          <p:nvPr>
            <p:ph type="title"/>
          </p:nvPr>
        </p:nvSpPr>
        <p:spPr>
          <a:xfrm>
            <a:off x="495300" y="641350"/>
            <a:ext cx="7770813" cy="1495425"/>
          </a:xfrm>
        </p:spPr>
        <p:txBody>
          <a:bodyPr wrap="square" lIns="90000" tIns="46800" rIns="90000" bIns="46800" anchor="ctr" anchorCtr="0"/>
          <a:p>
            <a:pPr algn="l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  <a:t>As 4 fases principais da Lua:</a:t>
            </a:r>
            <a:br>
              <a:rPr lang="en-US" altLang="x-none" sz="2400" kern="1200" baseline="0" dirty="0" err="1">
                <a:solidFill>
                  <a:srgbClr val="800000"/>
                </a:solidFill>
                <a:latin typeface="PT Sans" pitchFamily="32" charset="0"/>
                <a:ea typeface="ヒラギノ角ゴ Pro W3" charset="0"/>
              </a:rPr>
            </a:br>
            <a:r>
              <a:rPr lang="en-US" altLang="x-none" sz="1600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  <a:t>...movimento da lua de oeste para leste</a:t>
            </a:r>
            <a:br>
              <a:rPr lang="en-US" altLang="x-none" sz="2400" kern="1200" baseline="0" dirty="0" err="1">
                <a:solidFill>
                  <a:srgbClr val="800000"/>
                </a:solidFill>
                <a:latin typeface="PT Sans" pitchFamily="32" charset="0"/>
                <a:ea typeface="ヒラギノ角ゴ Pro W3" charset="0"/>
              </a:rPr>
            </a:br>
            <a:br>
              <a:rPr lang="en-US" altLang="x-none" sz="2600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</a:br>
            <a:r>
              <a:rPr lang="en-US" altLang="x-none" sz="2600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  <a:t>    </a:t>
            </a:r>
            <a:r>
              <a:rPr lang="en-US" altLang="x-none" sz="2200" kern="1200" baseline="0" dirty="0" err="1">
                <a:latin typeface="PT Sans" pitchFamily="32" charset="0"/>
                <a:ea typeface="ヒラギノ角ゴ Pro W3" charset="0"/>
              </a:rPr>
              <a:t>Lua Nova -</a:t>
            </a:r>
            <a:endParaRPr lang="en-US" altLang="x-none" sz="2200" kern="1200" baseline="0" dirty="0" err="1">
              <a:latin typeface="PT Sans" pitchFamily="32" charset="0"/>
              <a:ea typeface="ヒラギノ角ゴ Pro W3" charset="0"/>
            </a:endParaRPr>
          </a:p>
        </p:txBody>
      </p:sp>
      <p:sp>
        <p:nvSpPr>
          <p:cNvPr id="10242" name="Text Box 10241"/>
          <p:cNvSpPr txBox="1"/>
          <p:nvPr/>
        </p:nvSpPr>
        <p:spPr>
          <a:xfrm>
            <a:off x="4176713" y="6462713"/>
            <a:ext cx="4867275" cy="38893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200" dirty="0" err="1">
                <a:solidFill>
                  <a:srgbClr val="000000"/>
                </a:solidFill>
              </a:rPr>
              <a:t>Kepler de Souza Oliveira Filho &amp; Maria de Fátima Oliveira Saraiv</a:t>
            </a:r>
            <a:r>
              <a:rPr lang="en-US" altLang="x-none" sz="1000" dirty="0" err="1">
                <a:solidFill>
                  <a:srgbClr val="000000"/>
                </a:solidFill>
              </a:rPr>
              <a:t>a</a:t>
            </a:r>
            <a:endParaRPr lang="en-US" altLang="x-none" sz="1000" dirty="0" err="1">
              <a:solidFill>
                <a:srgbClr val="000000"/>
              </a:solidFill>
            </a:endParaRPr>
          </a:p>
        </p:txBody>
      </p:sp>
      <p:pic>
        <p:nvPicPr>
          <p:cNvPr id="10243" name="Picture 10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825" y="1412875"/>
            <a:ext cx="1692275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0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63" y="42863"/>
            <a:ext cx="3830637" cy="265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10244"/>
          <p:cNvSpPr txBox="1"/>
          <p:nvPr/>
        </p:nvSpPr>
        <p:spPr>
          <a:xfrm>
            <a:off x="280988" y="4948238"/>
            <a:ext cx="8504237" cy="13446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algn="just" defTabSz="4495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Durante os dias subsequentes, a Lua vai ficando cada vez mais a leste do Sol e, portanto, a face visível vai ficando crescentemente mais iluminada a partir da borda que aponta para o oeste, até que aproximadamente 1 semana depois temos o Quarto-Crescente, com 50% da face iluminada.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10246" name="Text Box 10245"/>
          <p:cNvSpPr txBox="1"/>
          <p:nvPr/>
        </p:nvSpPr>
        <p:spPr>
          <a:xfrm>
            <a:off x="295275" y="3913188"/>
            <a:ext cx="8467725" cy="9969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algn="just"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 Lua Nova acontece quando a face visível da Lua não recebe luz do Sol, pois  os dois astros estão na mesma direção. Nessa fase, a Lua está no céu durante o dia, nascendo e se pondo aproximadamente junto com o Sol.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10247" name="Text Box 10246"/>
          <p:cNvSpPr txBox="1"/>
          <p:nvPr/>
        </p:nvSpPr>
        <p:spPr>
          <a:xfrm>
            <a:off x="160338" y="2767013"/>
            <a:ext cx="5380037" cy="10048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Lua e Sol, vistos da Terra, estão na mesma direção.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defTabSz="4495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dirty="0" err="1">
              <a:solidFill>
                <a:srgbClr val="000000"/>
              </a:solidFill>
              <a:latin typeface="New York" pitchFamily="1" charset="0"/>
            </a:endParaRPr>
          </a:p>
          <a:p>
            <a:pPr defTabSz="4495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 Lua nasce  ∾ 6h  e  se  põe  ∾18h.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10248" name="Straight Connector 10247"/>
          <p:cNvSpPr/>
          <p:nvPr/>
        </p:nvSpPr>
        <p:spPr>
          <a:xfrm>
            <a:off x="7140575" y="1627188"/>
            <a:ext cx="331788" cy="388937"/>
          </a:xfrm>
          <a:prstGeom prst="line">
            <a:avLst/>
          </a:prstGeom>
          <a:ln w="936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249" name="Text Box 10248"/>
          <p:cNvSpPr txBox="1"/>
          <p:nvPr/>
        </p:nvSpPr>
        <p:spPr>
          <a:xfrm>
            <a:off x="6900863" y="1474788"/>
            <a:ext cx="2984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O</a:t>
            </a:r>
            <a:endParaRPr lang="en-US" altLang="x-none" sz="1600" b="1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10250" name="Text Box 10249"/>
          <p:cNvSpPr txBox="1"/>
          <p:nvPr/>
        </p:nvSpPr>
        <p:spPr>
          <a:xfrm>
            <a:off x="8670925" y="1476375"/>
            <a:ext cx="328613" cy="288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L</a:t>
            </a:r>
            <a:endParaRPr lang="en-US" altLang="x-none" sz="16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5" name="Title 11264"/>
          <p:cNvSpPr>
            <a:spLocks noGrp="1"/>
          </p:cNvSpPr>
          <p:nvPr>
            <p:ph type="title"/>
          </p:nvPr>
        </p:nvSpPr>
        <p:spPr>
          <a:xfrm>
            <a:off x="901700" y="195263"/>
            <a:ext cx="2971800" cy="944562"/>
          </a:xfrm>
        </p:spPr>
        <p:txBody>
          <a:bodyPr wrap="square" lIns="90000" tIns="46800" rIns="90000" bIns="46800" anchor="ctr" anchorCtr="0"/>
          <a:p>
            <a:pPr algn="l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u="sng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  <a:t>Lua Quarto-Crescente</a:t>
            </a:r>
            <a:endParaRPr lang="en-US" altLang="x-none" sz="2200" u="sng" kern="1200" baseline="0" dirty="0" err="1">
              <a:solidFill>
                <a:srgbClr val="0000FF"/>
              </a:solidFill>
              <a:latin typeface="PT Sans" pitchFamily="32" charset="0"/>
              <a:ea typeface="ヒラギノ角ゴ Pro W3" charset="0"/>
            </a:endParaRPr>
          </a:p>
        </p:txBody>
      </p:sp>
      <p:sp>
        <p:nvSpPr>
          <p:cNvPr id="11266" name="Text Box 11265"/>
          <p:cNvSpPr txBox="1"/>
          <p:nvPr/>
        </p:nvSpPr>
        <p:spPr>
          <a:xfrm>
            <a:off x="5137150" y="6465888"/>
            <a:ext cx="3902075" cy="2428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spcBef>
                <a:spcPts val="1200"/>
              </a:spcBef>
              <a:spcAft>
                <a:spcPts val="99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00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Kepler de Souza Oliveira Filho &amp; Maria de Fátima Oliveira Saraiva</a:t>
            </a:r>
            <a:endParaRPr lang="en-US" altLang="x-none" sz="1000" baseline="0" dirty="0" err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267" name="Picture 11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0" y="1182688"/>
            <a:ext cx="2027238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1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5" y="176213"/>
            <a:ext cx="3808413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11268"/>
          <p:cNvSpPr txBox="1"/>
          <p:nvPr/>
        </p:nvSpPr>
        <p:spPr>
          <a:xfrm>
            <a:off x="90488" y="3684588"/>
            <a:ext cx="8843962" cy="5699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just"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     Lua está a leste do Sol e, portanto, sua parte iluminada tem a convexidade para o oeste.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l"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just"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just" defTabSz="44958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11270" name="Text Box 11269"/>
          <p:cNvSpPr txBox="1"/>
          <p:nvPr/>
        </p:nvSpPr>
        <p:spPr>
          <a:xfrm>
            <a:off x="411163" y="5060950"/>
            <a:ext cx="822960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 Lua nasce aproximadamente ao meio-dia e se põe aproximadamente à meia-noite. Após esse dia, a fração iluminada da face visível continua a crescer pelo lado voltado para o oeste, até que atinge a fase Cheia.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11271" name="Text Box 11270"/>
          <p:cNvSpPr txBox="1"/>
          <p:nvPr/>
        </p:nvSpPr>
        <p:spPr>
          <a:xfrm>
            <a:off x="395288" y="4548188"/>
            <a:ext cx="77231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A Lua tem a forma de um semi-círculo com a parte convexa voltada para o oeste. 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11272" name="Text Box 11271"/>
          <p:cNvSpPr txBox="1"/>
          <p:nvPr/>
        </p:nvSpPr>
        <p:spPr>
          <a:xfrm>
            <a:off x="385763" y="3557588"/>
            <a:ext cx="6634162" cy="4032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Lua e Sol, vistos da Terra, estão separados aproximadamente de 90°.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11273" name="Straight Connector 11272"/>
          <p:cNvSpPr/>
          <p:nvPr/>
        </p:nvSpPr>
        <p:spPr>
          <a:xfrm>
            <a:off x="6967538" y="1900238"/>
            <a:ext cx="331787" cy="388937"/>
          </a:xfrm>
          <a:prstGeom prst="line">
            <a:avLst/>
          </a:prstGeom>
          <a:ln w="936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9048</Words>
  <Application>WPS Presentation</Application>
  <PresentationFormat/>
  <Paragraphs>245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New York</vt:lpstr>
      <vt:lpstr>Quicksand Light</vt:lpstr>
      <vt:lpstr>ヒラギノ角ゴ Pro W3</vt:lpstr>
      <vt:lpstr>PT Sans</vt:lpstr>
      <vt:lpstr>Arial Unicode MS</vt:lpstr>
      <vt:lpstr>Noteworthy</vt:lpstr>
      <vt:lpstr>Microsoft YaHei</vt:lpstr>
      <vt:lpstr>Droid Sans Fallback</vt:lpstr>
      <vt:lpstr>DejaVu Math TeX Gyre</vt:lpstr>
      <vt:lpstr>DejaVu Sans</vt:lpstr>
      <vt:lpstr/>
      <vt:lpstr>PowerPoint 演示文稿</vt:lpstr>
      <vt:lpstr>Algumas Propriedades </vt:lpstr>
      <vt:lpstr>PowerPoint 演示文稿</vt:lpstr>
      <vt:lpstr>PowerPoint 演示文稿</vt:lpstr>
      <vt:lpstr>Movimentos da LUA</vt:lpstr>
      <vt:lpstr>Movimentos e Posições Relativas da Terra, Lua e Sol  ...e as Fases da Lua – conhecido desde  Aristarco, Séc. III a.C.</vt:lpstr>
      <vt:lpstr>Movimentos e Posições Relativas da Terra, Lua, Sol  ...e as Fases da Lua – conhecido desde  Aristarco, Séc. III a.C.</vt:lpstr>
      <vt:lpstr>As 4 fases principais da Lua: ...movimento da lua de oeste para leste      Lua Nova -</vt:lpstr>
      <vt:lpstr>Lua Quarto-Crescente</vt:lpstr>
      <vt:lpstr>Lua Cheia</vt:lpstr>
      <vt:lpstr>Lua Quarto-Minguante</vt:lpstr>
      <vt:lpstr>Fases da Lua ...no período de 29,5 dias: mês sinódico, lunação, ou período sinódico da Lua.</vt:lpstr>
      <vt:lpstr>PowerPoint 演示文稿</vt:lpstr>
      <vt:lpstr>Geometria dos Eclipses Solar e Lunar  </vt:lpstr>
      <vt:lpstr>PowerPoint 演示文稿</vt:lpstr>
      <vt:lpstr>Diferentes Tipos de Eclípse Solar: 3 tipos ...que dependem da geometria, ou posição relativa dos astros, e do observador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Só ocorrem eclípses quando a Lua se posiciona na  linha dos nodos  …linha de intersecção do plano da órbita da Terra (plano azul) em torno do Sol com o plano da órbita da Lua (vermelho) em torno da Terra.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Movimentos da Terra e da Lua </dc:title>
  <dc:creator>Gastão B Lima Neto</dc:creator>
  <cp:lastModifiedBy>Sandra</cp:lastModifiedBy>
  <cp:revision>204</cp:revision>
  <cp:lastPrinted>2025-08-29T14:16:31Z</cp:lastPrinted>
  <dcterms:created xsi:type="dcterms:W3CDTF">2025-08-29T14:16:31Z</dcterms:created>
  <dcterms:modified xsi:type="dcterms:W3CDTF">2025-08-29T14:16:31Z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1033-11.1.0.11723</vt:lpwstr>
  </property>
</Properties>
</file>