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</p:sldMasterIdLst>
  <p:notesMasterIdLst>
    <p:notesMasterId r:id="rId11"/>
  </p:notesMasterIdLst>
  <p:sldIdLst>
    <p:sldId id="256" r:id="rId10"/>
    <p:sldId id="257" r:id="rId12"/>
    <p:sldId id="258" r:id="rId13"/>
    <p:sldId id="259" r:id="rId14"/>
    <p:sldId id="260" r:id="rId15"/>
    <p:sldId id="261" r:id="rId16"/>
    <p:sldId id="262" r:id="rId17"/>
    <p:sldId id="307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9" r:id="rId36"/>
    <p:sldId id="288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</p:sldIdLst>
  <p:sldSz cx="10076180" cy="7562850"/>
  <p:notesSz cx="6858000" cy="9144000"/>
  <p:defaultTextStyle>
    <a:defPPr>
      <a:defRPr lang="en-GB"/>
    </a:defPPr>
    <a:lvl1pPr marL="0" lvl="0" indent="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742950" lvl="1" indent="-28575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2pPr>
    <a:lvl3pPr marL="1143000" lvl="2" indent="-22860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3pPr>
    <a:lvl4pPr marL="1600200" lvl="3" indent="-22860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4pPr>
    <a:lvl5pPr marL="2057400" lvl="4" indent="-22860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5pPr>
    <a:lvl6pPr marL="2286000" lvl="5" indent="-22860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6pPr>
    <a:lvl7pPr marL="2743200" lvl="6" indent="-22860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7pPr>
    <a:lvl8pPr marL="3200400" lvl="7" indent="-22860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8pPr>
    <a:lvl9pPr marL="3657600" lvl="8" indent="-22860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5" d="100"/>
          <a:sy n="85" d="100"/>
        </p:scale>
        <p:origin x="-780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gridSpacing cx="45006" cy="45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6" Type="http://schemas.openxmlformats.org/officeDocument/2006/relationships/tableStyles" Target="tableStyles.xml"/><Relationship Id="rId65" Type="http://schemas.openxmlformats.org/officeDocument/2006/relationships/viewProps" Target="viewProps.xml"/><Relationship Id="rId64" Type="http://schemas.openxmlformats.org/officeDocument/2006/relationships/presProps" Target="presProps.xml"/><Relationship Id="rId63" Type="http://schemas.openxmlformats.org/officeDocument/2006/relationships/slide" Target="slides/slide53.xml"/><Relationship Id="rId62" Type="http://schemas.openxmlformats.org/officeDocument/2006/relationships/slide" Target="slides/slide52.xml"/><Relationship Id="rId61" Type="http://schemas.openxmlformats.org/officeDocument/2006/relationships/slide" Target="slides/slide51.xml"/><Relationship Id="rId60" Type="http://schemas.openxmlformats.org/officeDocument/2006/relationships/slide" Target="slides/slide50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49.xml"/><Relationship Id="rId58" Type="http://schemas.openxmlformats.org/officeDocument/2006/relationships/slide" Target="slides/slide48.xml"/><Relationship Id="rId57" Type="http://schemas.openxmlformats.org/officeDocument/2006/relationships/slide" Target="slides/slide47.xml"/><Relationship Id="rId56" Type="http://schemas.openxmlformats.org/officeDocument/2006/relationships/slide" Target="slides/slide46.xml"/><Relationship Id="rId55" Type="http://schemas.openxmlformats.org/officeDocument/2006/relationships/slide" Target="slides/slide45.xml"/><Relationship Id="rId54" Type="http://schemas.openxmlformats.org/officeDocument/2006/relationships/slide" Target="slides/slide44.xml"/><Relationship Id="rId53" Type="http://schemas.openxmlformats.org/officeDocument/2006/relationships/slide" Target="slides/slide43.xml"/><Relationship Id="rId52" Type="http://schemas.openxmlformats.org/officeDocument/2006/relationships/slide" Target="slides/slide42.xml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9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0" Type="http://schemas.openxmlformats.org/officeDocument/2006/relationships/slide" Target="slides/slide30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3" name="Rounded Rectangle 8192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</a:ln>
        </p:spPr>
        <p:txBody>
          <a:bodyPr/>
          <a:p>
            <a:endParaRPr lang="en-US"/>
          </a:p>
        </p:txBody>
      </p:sp>
      <p:sp>
        <p:nvSpPr>
          <p:cNvPr id="8194" name="Rounded Rectangle 8193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195" name="Rounded Rectangle 8194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196" name="Rounded Rectangle 8195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197" name="Rounded Rectangle 8196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198" name="Rounded Rectangle 8197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199" name="Rounded Rectangle 8198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200" name="Rounded Rectangle 8199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201" name="Rounded Rectangle 8200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202" name="Rounded Rectangle 8201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203" name="Rounded Rectangle 8202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204" name="Rounded Rectangle 8203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205" name="Rounded Rectangle 8204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206" name="Slide Image Placeholder 8205"/>
          <p:cNvSpPr>
            <a:spLocks noGrp="1"/>
          </p:cNvSpPr>
          <p:nvPr>
            <p:ph type="sldImg"/>
          </p:nvPr>
        </p:nvSpPr>
        <p:spPr>
          <a:xfrm>
            <a:off x="1106488" y="812800"/>
            <a:ext cx="5322887" cy="398621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</a:p>
        </p:txBody>
      </p:sp>
      <p:sp>
        <p:nvSpPr>
          <p:cNvPr id="8207" name="Text Placeholder 8206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26150" cy="47894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lvl="0"/>
          </a:p>
        </p:txBody>
      </p:sp>
      <p:sp>
        <p:nvSpPr>
          <p:cNvPr id="8208" name="Header Placeholder 8207"/>
          <p:cNvSpPr>
            <a:spLocks noGrp="1"/>
          </p:cNvSpPr>
          <p:nvPr>
            <p:ph type="hdr"/>
          </p:nvPr>
        </p:nvSpPr>
        <p:spPr>
          <a:xfrm>
            <a:off x="0" y="0"/>
            <a:ext cx="3259138" cy="5127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lvl="0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8209" name="Date Placeholder 8208"/>
          <p:cNvSpPr>
            <a:spLocks noGrp="1"/>
          </p:cNvSpPr>
          <p:nvPr>
            <p:ph type="dt"/>
          </p:nvPr>
        </p:nvSpPr>
        <p:spPr>
          <a:xfrm>
            <a:off x="4278313" y="0"/>
            <a:ext cx="3259137" cy="5127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8210" name="Footer Placeholder 8209"/>
          <p:cNvSpPr>
            <a:spLocks noGrp="1"/>
          </p:cNvSpPr>
          <p:nvPr>
            <p:ph type="ftr"/>
          </p:nvPr>
        </p:nvSpPr>
        <p:spPr>
          <a:xfrm>
            <a:off x="0" y="10155238"/>
            <a:ext cx="3259138" cy="5127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 anchorCtr="0"/>
          <a:p>
            <a:pPr lvl="0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8211" name="Slide Number Placeholder 8210"/>
          <p:cNvSpPr>
            <a:spLocks noGrp="1"/>
          </p:cNvSpPr>
          <p:nvPr>
            <p:ph type="sldNum"/>
          </p:nvPr>
        </p:nvSpPr>
        <p:spPr>
          <a:xfrm>
            <a:off x="4278313" y="10155238"/>
            <a:ext cx="3259137" cy="5127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 anchorCtr="0"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1pPr>
    <a:lvl2pPr marL="742950" lvl="1" indent="-28575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2pPr>
    <a:lvl3pPr marL="1143000" lvl="2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3pPr>
    <a:lvl4pPr marL="1600200" lvl="3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4pPr>
    <a:lvl5pPr marL="2057400" lvl="4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5pPr>
    <a:lvl6pPr marL="2286000" lvl="5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6pPr>
    <a:lvl7pPr marL="2743200" lvl="6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7pPr>
    <a:lvl8pPr marL="3200400" lvl="7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8pPr>
    <a:lvl9pPr marL="3657600" lvl="8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41985" name="Slide Image Placeholder 41984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1986" name="Text Placeholder 41985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58369" name="Slide Image Placeholder 58368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8370" name="Text Placeholder 58369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59393" name="Slide Image Placeholder 59392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9394" name="Text Placeholder 59393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0417" name="Slide Image Placeholder 60416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418" name="Text Placeholder 60417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1441" name="Slide Image Placeholder 61440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1442" name="Text Placeholder 61441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2465" name="Slide Image Placeholder 62464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2466" name="Text Placeholder 62465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3489" name="Slide Image Placeholder 63488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3490" name="Text Placeholder 63489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4513" name="Slide Image Placeholder 64512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4514" name="Text Placeholder 64513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5537" name="Slide Image Placeholder 65536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5538" name="Text Placeholder 65537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6561" name="Slide Image Placeholder 66560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6562" name="Text Placeholder 66561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7585" name="Slide Image Placeholder 67584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7586" name="Text Placeholder 67585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43009" name="Slide Image Placeholder 43008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3010" name="Text Placeholder 43009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8609" name="Slide Image Placeholder 68608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8610" name="Text Placeholder 68609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9633" name="Slide Image Placeholder 69632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9634" name="Text Placeholder 69633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70657" name="Slide Image Placeholder 70656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0658" name="Text Placeholder 70657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71681" name="Slide Image Placeholder 71680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1682" name="Text Placeholder 71681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72705" name="Text Box 72704"/>
          <p:cNvSpPr txBox="1"/>
          <p:nvPr/>
        </p:nvSpPr>
        <p:spPr>
          <a:xfrm>
            <a:off x="4284663" y="10156825"/>
            <a:ext cx="3276600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2706" name="Slide Image Placeholder 72705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2707" name="Text Placeholder 72706"/>
          <p:cNvSpPr txBox="1"/>
          <p:nvPr>
            <p:ph type="body" idx="1"/>
          </p:nvPr>
        </p:nvSpPr>
        <p:spPr>
          <a:xfrm>
            <a:off x="1008063" y="5078413"/>
            <a:ext cx="5543550" cy="4811712"/>
          </a:xfrm>
          <a:prstGeom prst="rect">
            <a:avLst/>
          </a:prstGeom>
          <a:solidFill>
            <a:srgbClr val="FFFFFF"/>
          </a:solidFill>
          <a:ln w="936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73729" name="Text Box 73728"/>
          <p:cNvSpPr txBox="1"/>
          <p:nvPr/>
        </p:nvSpPr>
        <p:spPr>
          <a:xfrm>
            <a:off x="4284663" y="10156825"/>
            <a:ext cx="3276600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3730" name="Slide Image Placeholder 73729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3731" name="Text Placeholder 73730"/>
          <p:cNvSpPr txBox="1"/>
          <p:nvPr>
            <p:ph type="body" idx="1"/>
          </p:nvPr>
        </p:nvSpPr>
        <p:spPr>
          <a:xfrm>
            <a:off x="1008063" y="5078413"/>
            <a:ext cx="5543550" cy="4811712"/>
          </a:xfrm>
          <a:prstGeom prst="rect">
            <a:avLst/>
          </a:prstGeom>
          <a:solidFill>
            <a:srgbClr val="FFFFFF"/>
          </a:solidFill>
          <a:ln w="936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2465" name="Text Box 62464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2466" name="Slide Image Placeholder 62465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2467" name="Text Placeholder 62466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3489" name="Slide Image Placeholder 63488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3490" name="Text Placeholder 63489"/>
          <p:cNvSpPr txBox="1"/>
          <p:nvPr>
            <p:ph type="body" idx="1"/>
          </p:nvPr>
        </p:nvSpPr>
        <p:spPr>
          <a:xfrm>
            <a:off x="914400" y="4343400"/>
            <a:ext cx="5018088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4513" name="Slide Image Placeholder 64512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4514" name="Text Placeholder 64513"/>
          <p:cNvSpPr txBox="1"/>
          <p:nvPr>
            <p:ph type="body" idx="1"/>
          </p:nvPr>
        </p:nvSpPr>
        <p:spPr>
          <a:xfrm>
            <a:off x="914400" y="4343400"/>
            <a:ext cx="5018088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5537" name="Text Box 65536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5538" name="Slide Image Placeholder 65537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5539" name="Text Placeholder 65538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44033" name="Slide Image Placeholder 44032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4034" name="Text Placeholder 44033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6561" name="Slide Image Placeholder 66560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6562" name="Text Placeholder 66561"/>
          <p:cNvSpPr txBox="1"/>
          <p:nvPr>
            <p:ph type="body" idx="1"/>
          </p:nvPr>
        </p:nvSpPr>
        <p:spPr>
          <a:xfrm>
            <a:off x="914400" y="4343400"/>
            <a:ext cx="5018088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7585" name="Slide Image Placeholder 67584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7586" name="Text Placeholder 67585"/>
          <p:cNvSpPr txBox="1"/>
          <p:nvPr>
            <p:ph type="body" idx="1"/>
          </p:nvPr>
        </p:nvSpPr>
        <p:spPr>
          <a:xfrm>
            <a:off x="914400" y="4343400"/>
            <a:ext cx="5018088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8609" name="Slide Image Placeholder 68608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8610" name="Text Placeholder 68609"/>
          <p:cNvSpPr txBox="1"/>
          <p:nvPr>
            <p:ph type="body" idx="1"/>
          </p:nvPr>
        </p:nvSpPr>
        <p:spPr>
          <a:xfrm>
            <a:off x="914400" y="4343400"/>
            <a:ext cx="5018088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69633" name="Slide Image Placeholder 69632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9634" name="Text Placeholder 69633"/>
          <p:cNvSpPr txBox="1"/>
          <p:nvPr>
            <p:ph type="body" idx="1"/>
          </p:nvPr>
        </p:nvSpPr>
        <p:spPr>
          <a:xfrm>
            <a:off x="914400" y="4343400"/>
            <a:ext cx="5018088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0657" name="Slide Image Placeholder 70656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0658" name="Text Placeholder 70657"/>
          <p:cNvSpPr txBox="1"/>
          <p:nvPr>
            <p:ph type="body" idx="1"/>
          </p:nvPr>
        </p:nvSpPr>
        <p:spPr>
          <a:xfrm>
            <a:off x="914400" y="4343400"/>
            <a:ext cx="5018088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1681" name="Slide Image Placeholder 71680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1682" name="Text Placeholder 71681"/>
          <p:cNvSpPr txBox="1"/>
          <p:nvPr>
            <p:ph type="body" idx="1"/>
          </p:nvPr>
        </p:nvSpPr>
        <p:spPr>
          <a:xfrm>
            <a:off x="914400" y="4343400"/>
            <a:ext cx="5018088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2705" name="Slide Image Placeholder 72704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2706" name="Text Placeholder 72705"/>
          <p:cNvSpPr txBox="1"/>
          <p:nvPr>
            <p:ph type="body" idx="1"/>
          </p:nvPr>
        </p:nvSpPr>
        <p:spPr>
          <a:xfrm>
            <a:off x="914400" y="4343400"/>
            <a:ext cx="5018088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3729" name="Slide Image Placeholder 73728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3730" name="Text Placeholder 73729"/>
          <p:cNvSpPr txBox="1"/>
          <p:nvPr>
            <p:ph type="body" idx="1"/>
          </p:nvPr>
        </p:nvSpPr>
        <p:spPr>
          <a:xfrm>
            <a:off x="914400" y="4343400"/>
            <a:ext cx="5018088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4753" name="Text Box 74752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4754" name="Slide Image Placeholder 74753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4755" name="Text Placeholder 74754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5777" name="Text Box 75776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5778" name="Slide Image Placeholder 75777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5779" name="Text Placeholder 75778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45057" name="Slide Image Placeholder 45056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5058" name="Text Placeholder 45057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6801" name="Slide Image Placeholder 76800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6802" name="Text Placeholder 76801"/>
          <p:cNvSpPr txBox="1"/>
          <p:nvPr>
            <p:ph type="body" idx="1"/>
          </p:nvPr>
        </p:nvSpPr>
        <p:spPr>
          <a:xfrm>
            <a:off x="914400" y="4343400"/>
            <a:ext cx="5018088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7825" name="Slide Image Placeholder 77824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7826" name="Text Placeholder 77825"/>
          <p:cNvSpPr txBox="1"/>
          <p:nvPr>
            <p:ph type="body" idx="1"/>
          </p:nvPr>
        </p:nvSpPr>
        <p:spPr>
          <a:xfrm>
            <a:off x="914400" y="4343400"/>
            <a:ext cx="5018088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8849" name="Slide Image Placeholder 78848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8850" name="Text Placeholder 78849"/>
          <p:cNvSpPr txBox="1"/>
          <p:nvPr>
            <p:ph type="body" idx="1"/>
          </p:nvPr>
        </p:nvSpPr>
        <p:spPr>
          <a:xfrm>
            <a:off x="914400" y="4343400"/>
            <a:ext cx="5018088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79873" name="Slide Image Placeholder 79872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9874" name="Text Placeholder 79873"/>
          <p:cNvSpPr txBox="1"/>
          <p:nvPr>
            <p:ph type="body" idx="1"/>
          </p:nvPr>
        </p:nvSpPr>
        <p:spPr>
          <a:xfrm>
            <a:off x="914400" y="4343400"/>
            <a:ext cx="5018088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80897" name="Text Box 80896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80898" name="Slide Image Placeholder 80897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0899" name="Text Placeholder 80898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81921" name="Slide Image Placeholder 81920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1922" name="Text Placeholder 81921"/>
          <p:cNvSpPr txBox="1"/>
          <p:nvPr>
            <p:ph type="body" idx="1"/>
          </p:nvPr>
        </p:nvSpPr>
        <p:spPr>
          <a:xfrm>
            <a:off x="914400" y="4343400"/>
            <a:ext cx="5018088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82945" name="Slide Image Placeholder 82944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2946" name="Text Placeholder 82945"/>
          <p:cNvSpPr txBox="1"/>
          <p:nvPr>
            <p:ph type="body" idx="1"/>
          </p:nvPr>
        </p:nvSpPr>
        <p:spPr>
          <a:xfrm>
            <a:off x="914400" y="4343400"/>
            <a:ext cx="5018088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84993" name="Slide Image Placeholder 84992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4994" name="Text Placeholder 84993"/>
          <p:cNvSpPr txBox="1"/>
          <p:nvPr>
            <p:ph type="body" idx="1"/>
          </p:nvPr>
        </p:nvSpPr>
        <p:spPr>
          <a:xfrm>
            <a:off x="914400" y="4343400"/>
            <a:ext cx="5018088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86017" name="Slide Image Placeholder 86016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6018" name="Text Placeholder 86017"/>
          <p:cNvSpPr txBox="1"/>
          <p:nvPr>
            <p:ph type="body" idx="1"/>
          </p:nvPr>
        </p:nvSpPr>
        <p:spPr>
          <a:xfrm>
            <a:off x="914400" y="4343400"/>
            <a:ext cx="5018088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87041" name="Text Box 87040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87042" name="Slide Image Placeholder 87041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7043" name="Text Placeholder 87042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46081" name="Slide Image Placeholder 46080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6082" name="Text Placeholder 46081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88065" name="Slide Image Placeholder 88064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8066" name="Text Placeholder 88065"/>
          <p:cNvSpPr txBox="1"/>
          <p:nvPr>
            <p:ph type="body" idx="1"/>
          </p:nvPr>
        </p:nvSpPr>
        <p:spPr>
          <a:xfrm>
            <a:off x="914400" y="4343400"/>
            <a:ext cx="5018088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89089" name="Slide Image Placeholder 89088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9090" name="Text Placeholder 89089"/>
          <p:cNvSpPr txBox="1"/>
          <p:nvPr>
            <p:ph type="body" idx="1"/>
          </p:nvPr>
        </p:nvSpPr>
        <p:spPr>
          <a:xfrm>
            <a:off x="914400" y="4343400"/>
            <a:ext cx="5018088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91137" name="Slide Image Placeholder 91136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1138" name="Text Placeholder 91137"/>
          <p:cNvSpPr txBox="1"/>
          <p:nvPr>
            <p:ph type="body" idx="1"/>
          </p:nvPr>
        </p:nvSpPr>
        <p:spPr>
          <a:xfrm>
            <a:off x="914400" y="4343400"/>
            <a:ext cx="5018088" cy="410368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92161" name="Text Box 92160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92162" name="Slide Image Placeholder 92161"/>
          <p:cNvSpPr txBox="1"/>
          <p:nvPr>
            <p:ph type="sldImg"/>
          </p:nvPr>
        </p:nvSpPr>
        <p:spPr>
          <a:xfrm>
            <a:off x="1143000" y="685800"/>
            <a:ext cx="4560888" cy="34178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2163" name="Text Placeholder 92162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47105" name="Slide Image Placeholder 47104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7106" name="Text Placeholder 47105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48129" name="Slide Image Placeholder 48128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8130" name="Text Placeholder 48129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54273" name="Text Box 54272"/>
          <p:cNvSpPr txBox="1"/>
          <p:nvPr/>
        </p:nvSpPr>
        <p:spPr>
          <a:xfrm>
            <a:off x="4284663" y="10156825"/>
            <a:ext cx="3276600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54274" name="Slide Image Placeholder 54273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4275" name="Text Placeholder 54274"/>
          <p:cNvSpPr txBox="1"/>
          <p:nvPr>
            <p:ph type="body" idx="1"/>
          </p:nvPr>
        </p:nvSpPr>
        <p:spPr>
          <a:xfrm>
            <a:off x="1008063" y="5078413"/>
            <a:ext cx="5543550" cy="481171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57345" name="Slide Image Placeholder 57344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346" name="Text Placeholder 57345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7413" y="261938"/>
            <a:ext cx="2244725" cy="62436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261938"/>
            <a:ext cx="6604046" cy="62436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2052638"/>
            <a:ext cx="4012279" cy="4365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159" y="2052638"/>
            <a:ext cx="4012279" cy="4365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BB962C8B-B14F-4D97-AF65-F5344CB8AC3E}" type="datetime1">
              <a:rPr lang="en-US" altLang="x-none" dirty="0" err="1"/>
            </a:fld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32241" y="549275"/>
            <a:ext cx="2137172" cy="58689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725" y="549275"/>
            <a:ext cx="6287622" cy="58689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2165350"/>
            <a:ext cx="4433109" cy="472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7291" y="2165350"/>
            <a:ext cx="4433109" cy="472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88610" y="296863"/>
            <a:ext cx="2261791" cy="659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296863"/>
            <a:ext cx="6654253" cy="659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2052638"/>
            <a:ext cx="4044950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0163" y="2052638"/>
            <a:ext cx="4044950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300871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9654" y="1768475"/>
            <a:ext cx="4300871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0660" y="584200"/>
            <a:ext cx="2153841" cy="6205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9138" y="584200"/>
            <a:ext cx="6336661" cy="6205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70063"/>
            <a:ext cx="4334320" cy="4365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469" y="1770063"/>
            <a:ext cx="4334320" cy="4365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87419" y="252413"/>
            <a:ext cx="2261394" cy="5883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252413"/>
            <a:ext cx="6653086" cy="5883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2165350"/>
            <a:ext cx="4436221" cy="472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0529" y="2165350"/>
            <a:ext cx="4436221" cy="472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3372" y="301625"/>
            <a:ext cx="2263378" cy="6592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8924" cy="6592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8525" y="2052638"/>
            <a:ext cx="4051173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5052" y="2052638"/>
            <a:ext cx="4051173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8994" y="588963"/>
            <a:ext cx="2156619" cy="6200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9138" y="588963"/>
            <a:ext cx="6344835" cy="6200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BB962C8B-B14F-4D97-AF65-F5344CB8AC3E}" type="datetime1">
              <a:rPr lang="en-US" altLang="x-none" dirty="0" err="1"/>
            </a:fld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300871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9654" y="1768475"/>
            <a:ext cx="4300871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7413" y="261938"/>
            <a:ext cx="2244725" cy="62436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261938"/>
            <a:ext cx="6604046" cy="62436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5" name="Title 1024"/>
          <p:cNvSpPr>
            <a:spLocks noGrp="1"/>
          </p:cNvSpPr>
          <p:nvPr>
            <p:ph type="title"/>
          </p:nvPr>
        </p:nvSpPr>
        <p:spPr>
          <a:xfrm>
            <a:off x="503238" y="261938"/>
            <a:ext cx="8978900" cy="12446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1026" name="Text Placeholder 1025"/>
          <p:cNvSpPr>
            <a:spLocks noGrp="1"/>
          </p:cNvSpPr>
          <p:nvPr>
            <p:ph type="body" idx="1"/>
          </p:nvPr>
        </p:nvSpPr>
        <p:spPr>
          <a:xfrm>
            <a:off x="503238" y="1768475"/>
            <a:ext cx="8777287" cy="4737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1027" name="Date Placeholder 1026"/>
          <p:cNvSpPr>
            <a:spLocks noGrp="1"/>
          </p:cNvSpPr>
          <p:nvPr>
            <p:ph type="dt"/>
          </p:nvPr>
        </p:nvSpPr>
        <p:spPr>
          <a:xfrm>
            <a:off x="503238" y="6888163"/>
            <a:ext cx="2259012" cy="4318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/>
            </a:lvl1pPr>
          </a:lstStyle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BB962C8B-B14F-4D97-AF65-F5344CB8AC3E}" type="datetime1">
              <a:rPr lang="en-US" altLang="x-none" dirty="0" err="1"/>
            </a:fld>
            <a:endParaRPr lang="en-US" altLang="x-none" dirty="0" err="1"/>
          </a:p>
        </p:txBody>
      </p:sp>
      <p:sp>
        <p:nvSpPr>
          <p:cNvPr id="1028" name="Footer Placeholder 1027"/>
          <p:cNvSpPr>
            <a:spLocks noGrp="1"/>
          </p:cNvSpPr>
          <p:nvPr>
            <p:ph type="ftr"/>
          </p:nvPr>
        </p:nvSpPr>
        <p:spPr>
          <a:xfrm>
            <a:off x="3446463" y="6888163"/>
            <a:ext cx="3105150" cy="4318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/>
            </a:lvl1pPr>
          </a:lstStyle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1029" name="Slide Number Placeholder 1028"/>
          <p:cNvSpPr>
            <a:spLocks noGrp="1"/>
          </p:cNvSpPr>
          <p:nvPr>
            <p:ph type="sldNum"/>
          </p:nvPr>
        </p:nvSpPr>
        <p:spPr>
          <a:xfrm>
            <a:off x="7224713" y="6888163"/>
            <a:ext cx="2259012" cy="4318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/>
            </a:lvl1pPr>
          </a:lstStyle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49" name="Title 2048"/>
          <p:cNvSpPr>
            <a:spLocks noGrp="1"/>
          </p:cNvSpPr>
          <p:nvPr>
            <p:ph type="title"/>
          </p:nvPr>
        </p:nvSpPr>
        <p:spPr>
          <a:xfrm>
            <a:off x="720725" y="549275"/>
            <a:ext cx="8548688" cy="12446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2050" name="Text Placeholder 2049"/>
          <p:cNvSpPr>
            <a:spLocks noGrp="1"/>
          </p:cNvSpPr>
          <p:nvPr>
            <p:ph type="body" idx="1"/>
          </p:nvPr>
        </p:nvSpPr>
        <p:spPr>
          <a:xfrm>
            <a:off x="900113" y="2052638"/>
            <a:ext cx="8188325" cy="43656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124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2051" name="Date Placeholder 2050"/>
          <p:cNvSpPr>
            <a:spLocks noGrp="1"/>
          </p:cNvSpPr>
          <p:nvPr>
            <p:ph type="dt"/>
          </p:nvPr>
        </p:nvSpPr>
        <p:spPr>
          <a:xfrm>
            <a:off x="790575" y="6421438"/>
            <a:ext cx="2259013" cy="4318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solidFill>
                  <a:srgbClr val="000000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2052" name="Footer Placeholder 2051"/>
          <p:cNvSpPr>
            <a:spLocks noGrp="1"/>
          </p:cNvSpPr>
          <p:nvPr>
            <p:ph type="ftr"/>
          </p:nvPr>
        </p:nvSpPr>
        <p:spPr>
          <a:xfrm>
            <a:off x="3481388" y="6421438"/>
            <a:ext cx="3105150" cy="4318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solidFill>
                  <a:srgbClr val="000000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2053" name="Slide Number Placeholder 2052"/>
          <p:cNvSpPr>
            <a:spLocks noGrp="1"/>
          </p:cNvSpPr>
          <p:nvPr>
            <p:ph type="sldNum"/>
          </p:nvPr>
        </p:nvSpPr>
        <p:spPr>
          <a:xfrm>
            <a:off x="7008813" y="6421438"/>
            <a:ext cx="2259012" cy="4318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solidFill>
                  <a:srgbClr val="000000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3" name="Title 3072"/>
          <p:cNvSpPr>
            <a:spLocks noGrp="1"/>
          </p:cNvSpPr>
          <p:nvPr>
            <p:ph type="title"/>
          </p:nvPr>
        </p:nvSpPr>
        <p:spPr>
          <a:xfrm>
            <a:off x="503238" y="296863"/>
            <a:ext cx="9047162" cy="12446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3074" name="Text Placeholder 3073"/>
          <p:cNvSpPr>
            <a:spLocks noGrp="1"/>
          </p:cNvSpPr>
          <p:nvPr>
            <p:ph type="body" idx="1"/>
          </p:nvPr>
        </p:nvSpPr>
        <p:spPr>
          <a:xfrm>
            <a:off x="503238" y="2165350"/>
            <a:ext cx="9047162" cy="47291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3075" name="Date Placeholder 3074"/>
          <p:cNvSpPr>
            <a:spLocks noGrp="1"/>
          </p:cNvSpPr>
          <p:nvPr>
            <p:ph type="dt"/>
          </p:nvPr>
        </p:nvSpPr>
        <p:spPr>
          <a:xfrm>
            <a:off x="503238" y="6996113"/>
            <a:ext cx="2325687" cy="4984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solidFill>
                  <a:srgbClr val="FFFFFF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3076" name="Footer Placeholder 3075"/>
          <p:cNvSpPr>
            <a:spLocks noGrp="1"/>
          </p:cNvSpPr>
          <p:nvPr>
            <p:ph type="ftr"/>
          </p:nvPr>
        </p:nvSpPr>
        <p:spPr>
          <a:xfrm>
            <a:off x="3444875" y="6996113"/>
            <a:ext cx="3171825" cy="4984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solidFill>
                  <a:srgbClr val="FFFFFF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3077" name="Slide Number Placeholder 3076"/>
          <p:cNvSpPr>
            <a:spLocks noGrp="1"/>
          </p:cNvSpPr>
          <p:nvPr>
            <p:ph type="sldNum"/>
          </p:nvPr>
        </p:nvSpPr>
        <p:spPr>
          <a:xfrm>
            <a:off x="7224713" y="6996113"/>
            <a:ext cx="2325687" cy="4984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solidFill>
                  <a:srgbClr val="FFFFFF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41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FFFFFF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8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6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097" name="Title 4096"/>
          <p:cNvSpPr>
            <a:spLocks noGrp="1"/>
          </p:cNvSpPr>
          <p:nvPr>
            <p:ph type="title"/>
          </p:nvPr>
        </p:nvSpPr>
        <p:spPr>
          <a:xfrm>
            <a:off x="719138" y="584200"/>
            <a:ext cx="8615362" cy="12446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4098" name="Text Placeholder 4097"/>
          <p:cNvSpPr>
            <a:spLocks noGrp="1"/>
          </p:cNvSpPr>
          <p:nvPr>
            <p:ph type="body" idx="1"/>
          </p:nvPr>
        </p:nvSpPr>
        <p:spPr>
          <a:xfrm>
            <a:off x="900113" y="2052638"/>
            <a:ext cx="8255000" cy="4737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4099" name="Date Placeholder 4098"/>
          <p:cNvSpPr>
            <a:spLocks noGrp="1"/>
          </p:cNvSpPr>
          <p:nvPr>
            <p:ph type="dt"/>
          </p:nvPr>
        </p:nvSpPr>
        <p:spPr>
          <a:xfrm>
            <a:off x="792163" y="6421438"/>
            <a:ext cx="2325687" cy="4984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4100" name="Footer Placeholder 4099"/>
          <p:cNvSpPr>
            <a:spLocks noGrp="1"/>
          </p:cNvSpPr>
          <p:nvPr>
            <p:ph type="ftr"/>
          </p:nvPr>
        </p:nvSpPr>
        <p:spPr>
          <a:xfrm>
            <a:off x="3481388" y="6421438"/>
            <a:ext cx="3171825" cy="4984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4101" name="Slide Number Placeholder 4100"/>
          <p:cNvSpPr>
            <a:spLocks noGrp="1"/>
          </p:cNvSpPr>
          <p:nvPr>
            <p:ph type="sldNum"/>
          </p:nvPr>
        </p:nvSpPr>
        <p:spPr>
          <a:xfrm>
            <a:off x="7008813" y="6421438"/>
            <a:ext cx="2325687" cy="4984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1" name="Text Box 5120"/>
          <p:cNvSpPr txBox="1"/>
          <p:nvPr/>
        </p:nvSpPr>
        <p:spPr>
          <a:xfrm>
            <a:off x="755650" y="168275"/>
            <a:ext cx="8535988" cy="3365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122" name="Text Box 5121"/>
          <p:cNvSpPr txBox="1"/>
          <p:nvPr/>
        </p:nvSpPr>
        <p:spPr>
          <a:xfrm>
            <a:off x="755650" y="2184400"/>
            <a:ext cx="8535988" cy="3365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123" name="Text Box 5122"/>
          <p:cNvSpPr txBox="1"/>
          <p:nvPr/>
        </p:nvSpPr>
        <p:spPr>
          <a:xfrm>
            <a:off x="755650" y="6888163"/>
            <a:ext cx="2100263" cy="503237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124" name="Text Box 5123"/>
          <p:cNvSpPr txBox="1"/>
          <p:nvPr/>
        </p:nvSpPr>
        <p:spPr>
          <a:xfrm>
            <a:off x="3444875" y="6888163"/>
            <a:ext cx="3189288" cy="503237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125" name="Slide Number Placeholder 5124"/>
          <p:cNvSpPr>
            <a:spLocks noGrp="1"/>
          </p:cNvSpPr>
          <p:nvPr>
            <p:ph type="sldNum"/>
          </p:nvPr>
        </p:nvSpPr>
        <p:spPr>
          <a:xfrm>
            <a:off x="7221538" y="6888163"/>
            <a:ext cx="2046287" cy="4508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  <p:sp>
        <p:nvSpPr>
          <p:cNvPr id="5126" name="Date Placeholder 5125"/>
          <p:cNvSpPr>
            <a:spLocks noGrp="1"/>
          </p:cNvSpPr>
          <p:nvPr>
            <p:ph type="dt"/>
          </p:nvPr>
        </p:nvSpPr>
        <p:spPr>
          <a:xfrm>
            <a:off x="503238" y="6889750"/>
            <a:ext cx="2325687" cy="4984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127" name="Footer Placeholder 5126"/>
          <p:cNvSpPr>
            <a:spLocks noGrp="1"/>
          </p:cNvSpPr>
          <p:nvPr>
            <p:ph type="ftr"/>
          </p:nvPr>
        </p:nvSpPr>
        <p:spPr>
          <a:xfrm>
            <a:off x="3446463" y="6889750"/>
            <a:ext cx="3171825" cy="4984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5128" name="Title 5127"/>
          <p:cNvSpPr>
            <a:spLocks noGrp="1"/>
          </p:cNvSpPr>
          <p:nvPr>
            <p:ph type="title"/>
          </p:nvPr>
        </p:nvSpPr>
        <p:spPr>
          <a:xfrm>
            <a:off x="503238" y="252413"/>
            <a:ext cx="9045575" cy="1338262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5129" name="Text Placeholder 5128"/>
          <p:cNvSpPr>
            <a:spLocks noGrp="1"/>
          </p:cNvSpPr>
          <p:nvPr>
            <p:ph type="body" idx="1"/>
          </p:nvPr>
        </p:nvSpPr>
        <p:spPr>
          <a:xfrm>
            <a:off x="503238" y="1770063"/>
            <a:ext cx="8845550" cy="4365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1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1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1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1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1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2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4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45" name="Title 6144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53512" cy="12493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6146" name="Text Placeholder 6145"/>
          <p:cNvSpPr>
            <a:spLocks noGrp="1"/>
          </p:cNvSpPr>
          <p:nvPr>
            <p:ph type="body" idx="1"/>
          </p:nvPr>
        </p:nvSpPr>
        <p:spPr>
          <a:xfrm>
            <a:off x="503238" y="2165350"/>
            <a:ext cx="9053512" cy="47291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6147" name="Date Placeholder 6146"/>
          <p:cNvSpPr>
            <a:spLocks noGrp="1"/>
          </p:cNvSpPr>
          <p:nvPr>
            <p:ph type="dt"/>
          </p:nvPr>
        </p:nvSpPr>
        <p:spPr>
          <a:xfrm>
            <a:off x="503238" y="6997700"/>
            <a:ext cx="2333625" cy="508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solidFill>
                  <a:srgbClr val="FFFFFF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148" name="Footer Placeholder 6147"/>
          <p:cNvSpPr>
            <a:spLocks noGrp="1"/>
          </p:cNvSpPr>
          <p:nvPr>
            <p:ph type="ftr"/>
          </p:nvPr>
        </p:nvSpPr>
        <p:spPr>
          <a:xfrm>
            <a:off x="3444875" y="6997700"/>
            <a:ext cx="3179763" cy="508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solidFill>
                  <a:srgbClr val="FFFFFF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149" name="Slide Number Placeholder 6148"/>
          <p:cNvSpPr>
            <a:spLocks noGrp="1"/>
          </p:cNvSpPr>
          <p:nvPr>
            <p:ph type="sldNum"/>
          </p:nvPr>
        </p:nvSpPr>
        <p:spPr>
          <a:xfrm>
            <a:off x="7224713" y="6997700"/>
            <a:ext cx="2333625" cy="508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solidFill>
                  <a:srgbClr val="FFFFFF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41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FFFFFF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8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6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169" name="Title 7168"/>
          <p:cNvSpPr>
            <a:spLocks noGrp="1"/>
          </p:cNvSpPr>
          <p:nvPr>
            <p:ph type="title"/>
          </p:nvPr>
        </p:nvSpPr>
        <p:spPr>
          <a:xfrm>
            <a:off x="719138" y="588963"/>
            <a:ext cx="8626475" cy="12541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7170" name="Text Placeholder 7169"/>
          <p:cNvSpPr>
            <a:spLocks noGrp="1"/>
          </p:cNvSpPr>
          <p:nvPr>
            <p:ph type="body" idx="1"/>
          </p:nvPr>
        </p:nvSpPr>
        <p:spPr>
          <a:xfrm>
            <a:off x="898525" y="2052638"/>
            <a:ext cx="8267700" cy="4737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7171" name="Date Placeholder 7170"/>
          <p:cNvSpPr>
            <a:spLocks noGrp="1"/>
          </p:cNvSpPr>
          <p:nvPr>
            <p:ph type="dt"/>
          </p:nvPr>
        </p:nvSpPr>
        <p:spPr>
          <a:xfrm>
            <a:off x="790575" y="6421438"/>
            <a:ext cx="2338388" cy="5111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7172" name="Footer Placeholder 7171"/>
          <p:cNvSpPr>
            <a:spLocks noGrp="1"/>
          </p:cNvSpPr>
          <p:nvPr>
            <p:ph type="ftr"/>
          </p:nvPr>
        </p:nvSpPr>
        <p:spPr>
          <a:xfrm>
            <a:off x="3481388" y="6421438"/>
            <a:ext cx="3184525" cy="5111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7173" name="Slide Number Placeholder 7172"/>
          <p:cNvSpPr>
            <a:spLocks noGrp="1"/>
          </p:cNvSpPr>
          <p:nvPr>
            <p:ph type="sldNum"/>
          </p:nvPr>
        </p:nvSpPr>
        <p:spPr>
          <a:xfrm>
            <a:off x="7008813" y="6421438"/>
            <a:ext cx="2338387" cy="5111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5" name="Title 1024"/>
          <p:cNvSpPr>
            <a:spLocks noGrp="1"/>
          </p:cNvSpPr>
          <p:nvPr>
            <p:ph type="title"/>
          </p:nvPr>
        </p:nvSpPr>
        <p:spPr>
          <a:xfrm>
            <a:off x="503238" y="261938"/>
            <a:ext cx="8978900" cy="12446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1026" name="Text Placeholder 1025"/>
          <p:cNvSpPr>
            <a:spLocks noGrp="1"/>
          </p:cNvSpPr>
          <p:nvPr>
            <p:ph type="body" idx="1"/>
          </p:nvPr>
        </p:nvSpPr>
        <p:spPr>
          <a:xfrm>
            <a:off x="503238" y="1768475"/>
            <a:ext cx="8777287" cy="4737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1027" name="Date Placeholder 1026"/>
          <p:cNvSpPr>
            <a:spLocks noGrp="1"/>
          </p:cNvSpPr>
          <p:nvPr>
            <p:ph type="dt"/>
          </p:nvPr>
        </p:nvSpPr>
        <p:spPr>
          <a:xfrm>
            <a:off x="503238" y="6888163"/>
            <a:ext cx="2259012" cy="4318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/>
            </a:lvl1pPr>
          </a:lstStyle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BB962C8B-B14F-4D97-AF65-F5344CB8AC3E}" type="datetime1">
              <a:rPr lang="en-US" altLang="x-none" dirty="0" err="1"/>
            </a:fld>
            <a:endParaRPr lang="en-US" altLang="x-none" dirty="0" err="1"/>
          </a:p>
        </p:txBody>
      </p:sp>
      <p:sp>
        <p:nvSpPr>
          <p:cNvPr id="1028" name="Footer Placeholder 1027"/>
          <p:cNvSpPr>
            <a:spLocks noGrp="1"/>
          </p:cNvSpPr>
          <p:nvPr>
            <p:ph type="ftr"/>
          </p:nvPr>
        </p:nvSpPr>
        <p:spPr>
          <a:xfrm>
            <a:off x="3446463" y="6888163"/>
            <a:ext cx="3105150" cy="4318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/>
            </a:lvl1pPr>
          </a:lstStyle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1029" name="Slide Number Placeholder 1028"/>
          <p:cNvSpPr>
            <a:spLocks noGrp="1"/>
          </p:cNvSpPr>
          <p:nvPr>
            <p:ph type="sldNum"/>
          </p:nvPr>
        </p:nvSpPr>
        <p:spPr>
          <a:xfrm>
            <a:off x="7224713" y="6888163"/>
            <a:ext cx="2259012" cy="4318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/>
            </a:lvl1pPr>
          </a:lstStyle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4.xml"/><Relationship Id="rId2" Type="http://schemas.openxmlformats.org/officeDocument/2006/relationships/hyperlink" Target="http://astro.unl.edu/classaction" TargetMode="External"/><Relationship Id="rId1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56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hyperlink" Target="https://www.youtube.com/watch?v=I2THXDdoCpY" TargetMode="External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7.xml"/><Relationship Id="rId3" Type="http://schemas.openxmlformats.org/officeDocument/2006/relationships/hyperlink" Target="http://www.astro.iag.usp.br/~gastao/Retrogrado/retrogrado.html" TargetMode="Externa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6.GIF"/><Relationship Id="rId1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3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9.emf"/><Relationship Id="rId1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4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217" name="Picture 92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075863" cy="7562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8" name="Text Box 9217"/>
          <p:cNvSpPr txBox="1"/>
          <p:nvPr/>
        </p:nvSpPr>
        <p:spPr>
          <a:xfrm>
            <a:off x="503238" y="1768475"/>
            <a:ext cx="8780462" cy="47386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marL="342900" indent="-340995" algn="ctr" defTabSz="449580" eaLnBrk="1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3200" dirty="0" err="1">
                <a:solidFill>
                  <a:srgbClr val="FFFF66"/>
                </a:solidFill>
              </a:rPr>
              <a:t> </a:t>
            </a:r>
            <a:endParaRPr lang="pt-BR" altLang="x-none" sz="3200" dirty="0" err="1">
              <a:solidFill>
                <a:srgbClr val="FFFF66"/>
              </a:solidFill>
            </a:endParaRPr>
          </a:p>
          <a:p>
            <a:pPr marL="342900" indent="-340995" algn="ctr" defTabSz="449580" eaLnBrk="1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3200" dirty="0" err="1">
              <a:solidFill>
                <a:srgbClr val="FFFF66"/>
              </a:solidFill>
            </a:endParaRPr>
          </a:p>
          <a:p>
            <a:pPr marL="342900" indent="-340995" algn="ctr" defTabSz="449580" eaLnBrk="1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3200" dirty="0" err="1">
                <a:solidFill>
                  <a:srgbClr val="FFFF66"/>
                </a:solidFill>
              </a:rPr>
              <a:t>Sistemas de Referência</a:t>
            </a:r>
            <a:endParaRPr lang="pt-BR" altLang="x-none" sz="3200" dirty="0" err="1">
              <a:solidFill>
                <a:srgbClr val="FFFF66"/>
              </a:solidFill>
            </a:endParaRPr>
          </a:p>
          <a:p>
            <a:pPr marL="342900" indent="-340995" algn="ctr" defTabSz="449580" eaLnBrk="1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pt-BR" sz="3200" dirty="0" err="1">
                <a:solidFill>
                  <a:srgbClr val="FFFF66"/>
                </a:solidFill>
              </a:rPr>
              <a:t>Forma e Movimentos da Terra</a:t>
            </a:r>
            <a:endParaRPr lang="en-US" altLang="pt-BR" sz="3200" dirty="0" err="1">
              <a:solidFill>
                <a:srgbClr val="FFFF6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5601" name="Title 25600"/>
          <p:cNvSpPr>
            <a:spLocks noGrp="1"/>
          </p:cNvSpPr>
          <p:nvPr>
            <p:ph type="title"/>
          </p:nvPr>
        </p:nvSpPr>
        <p:spPr>
          <a:xfrm>
            <a:off x="755650" y="168275"/>
            <a:ext cx="8564563" cy="922338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u="sng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“Astronomia Fundamental de Posição" </a:t>
            </a:r>
            <a:endParaRPr lang="en-US" altLang="x-none" sz="2200" u="sng" baseline="0" dirty="0" err="1">
              <a:solidFill>
                <a:srgbClr val="0000FF"/>
              </a:solidFill>
              <a:latin typeface="PT Sans" pitchFamily="32" charset="0"/>
              <a:ea typeface="Noteworthy" charset="0"/>
            </a:endParaRPr>
          </a:p>
        </p:txBody>
      </p:sp>
      <p:sp>
        <p:nvSpPr>
          <p:cNvPr id="25602" name="Text Placeholder 25601"/>
          <p:cNvSpPr>
            <a:spLocks noGrp="1"/>
          </p:cNvSpPr>
          <p:nvPr>
            <p:ph type="body" idx="1"/>
          </p:nvPr>
        </p:nvSpPr>
        <p:spPr>
          <a:xfrm>
            <a:off x="460375" y="1465263"/>
            <a:ext cx="9320213" cy="5711825"/>
          </a:xfrm>
        </p:spPr>
        <p:txBody>
          <a:bodyPr wrap="square" lIns="90360" tIns="45360" rIns="90360" bIns="45360" anchor="t" anchorCtr="0"/>
          <a:p>
            <a:pPr marL="0" indent="0" algn="just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  <a:tab pos="8686800" algn="l"/>
              </a:tabLst>
            </a:pPr>
            <a:endParaRPr lang="en-US" altLang="x-none" sz="2000" baseline="0" dirty="0" err="1">
              <a:latin typeface="Times New Roman" panose="02020603050405020304" pitchFamily="16" charset="0"/>
              <a:cs typeface="Noteworthy" charset="0"/>
            </a:endParaRPr>
          </a:p>
          <a:p>
            <a:pPr marL="0" indent="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  <a:tab pos="8686800" algn="l"/>
              </a:tabLst>
            </a:pPr>
            <a:endParaRPr lang="en-US" altLang="x-none" sz="2000" baseline="0" dirty="0" err="1">
              <a:latin typeface="Times New Roman" panose="02020603050405020304" pitchFamily="16" charset="0"/>
              <a:cs typeface="Noteworthy" charset="0"/>
            </a:endParaRPr>
          </a:p>
          <a:p>
            <a:pPr marL="0" indent="0" algn="just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  <a:tab pos="8686800" algn="l"/>
              </a:tabLst>
            </a:pPr>
            <a:r>
              <a:rPr lang="en-US" altLang="x-none" sz="2200" baseline="0" dirty="0" err="1">
                <a:latin typeface="Times New Roman" panose="02020603050405020304" pitchFamily="16" charset="0"/>
                <a:cs typeface="Noteworthy" charset="0"/>
              </a:rPr>
              <a:t>No estudo das </a:t>
            </a:r>
            <a:r>
              <a:rPr lang="en-US" altLang="x-none" sz="2200" b="1" baseline="0" dirty="0" err="1">
                <a:latin typeface="Times New Roman" panose="02020603050405020304" pitchFamily="16" charset="0"/>
                <a:cs typeface="Noteworthy" charset="0"/>
              </a:rPr>
              <a:t>posições é necessário</a:t>
            </a:r>
            <a:r>
              <a:rPr lang="en-US" altLang="x-none" sz="2200" baseline="0" dirty="0" err="1">
                <a:latin typeface="Times New Roman" panose="02020603050405020304" pitchFamily="16" charset="0"/>
                <a:cs typeface="Noteworthy" charset="0"/>
              </a:rPr>
              <a:t> desenvolver </a:t>
            </a:r>
            <a:r>
              <a:rPr lang="en-US" altLang="x-none" sz="22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“Sistemas de Referência Astronômico"</a:t>
            </a:r>
            <a:r>
              <a:rPr lang="en-US" altLang="x-none" sz="2200" baseline="0" dirty="0" err="1">
                <a:latin typeface="Times New Roman" panose="02020603050405020304" pitchFamily="16" charset="0"/>
                <a:cs typeface="Noteworthy" charset="0"/>
              </a:rPr>
              <a:t> construídos e utilizados para localizar um astro.    </a:t>
            </a:r>
            <a:endParaRPr lang="en-US" altLang="x-none" sz="2200" baseline="0" dirty="0" err="1">
              <a:latin typeface="Times New Roman" panose="02020603050405020304" pitchFamily="16" charset="0"/>
              <a:cs typeface="Noteworthy" charset="0"/>
            </a:endParaRPr>
          </a:p>
          <a:p>
            <a:pPr marL="0" indent="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  <a:tab pos="8686800" algn="l"/>
              </a:tabLst>
            </a:pPr>
            <a:endParaRPr lang="en-US" altLang="x-none" sz="2200" baseline="0" dirty="0" err="1">
              <a:latin typeface="Times New Roman" panose="02020603050405020304" pitchFamily="16" charset="0"/>
              <a:cs typeface="Noteworthy" charset="0"/>
            </a:endParaRPr>
          </a:p>
          <a:p>
            <a:pPr marL="0" indent="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  <a:tab pos="8686800" algn="l"/>
              </a:tabLst>
            </a:pPr>
            <a:r>
              <a:rPr lang="en-US" altLang="x-none" sz="2200" baseline="0" dirty="0" err="1">
                <a:latin typeface="Times New Roman" panose="02020603050405020304" pitchFamily="16" charset="0"/>
                <a:cs typeface="Noteworthy" charset="0"/>
              </a:rPr>
              <a:t>No estudo dos</a:t>
            </a:r>
            <a:r>
              <a:rPr lang="en-US" altLang="x-none" sz="2200" b="1" baseline="0" dirty="0" err="1">
                <a:latin typeface="Times New Roman" panose="02020603050405020304" pitchFamily="16" charset="0"/>
                <a:cs typeface="Noteworthy" charset="0"/>
              </a:rPr>
              <a:t> movimentos </a:t>
            </a:r>
            <a:r>
              <a:rPr lang="en-US" altLang="x-none" sz="2200" baseline="0" dirty="0" err="1">
                <a:latin typeface="Times New Roman" panose="02020603050405020304" pitchFamily="16" charset="0"/>
                <a:cs typeface="Noteworthy" charset="0"/>
              </a:rPr>
              <a:t>vamos ver o </a:t>
            </a:r>
            <a:r>
              <a:rPr lang="en-US" altLang="x-none" sz="2200" b="1" baseline="0" dirty="0" err="1">
                <a:latin typeface="Times New Roman" panose="02020603050405020304" pitchFamily="16" charset="0"/>
                <a:cs typeface="Noteworthy" charset="0"/>
              </a:rPr>
              <a:t>“movimento diurno” e “anual”.</a:t>
            </a:r>
            <a:endParaRPr lang="en-US" altLang="x-none" sz="2200" b="1" baseline="0" dirty="0" err="1">
              <a:latin typeface="Times New Roman" panose="02020603050405020304" pitchFamily="16" charset="0"/>
              <a:cs typeface="Noteworthy" charset="0"/>
            </a:endParaRPr>
          </a:p>
          <a:p>
            <a:pPr marL="0" indent="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  <a:tab pos="8686800" algn="l"/>
              </a:tabLst>
            </a:pPr>
            <a:endParaRPr lang="en-US" altLang="x-none" sz="2200" baseline="0" dirty="0" err="1">
              <a:latin typeface="Times New Roman" panose="02020603050405020304" pitchFamily="16" charset="0"/>
              <a:cs typeface="Noteworthy" charset="0"/>
            </a:endParaRPr>
          </a:p>
          <a:p>
            <a:pPr marL="0" indent="0" algn="just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  <a:tab pos="8686800" algn="l"/>
              </a:tabLst>
            </a:pPr>
            <a:r>
              <a:rPr lang="en-US" altLang="x-none" sz="22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Equaciona matematicamente os fenômenos descritos, onde estas equações representam a “história” de cada astro: </a:t>
            </a:r>
            <a:r>
              <a:rPr lang="en-US" altLang="x-none" sz="22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o passado, presente e futuro da estrela, planeta ou satélite.  </a:t>
            </a:r>
            <a:endParaRPr lang="en-US" altLang="x-none" sz="2200" b="1" baseline="0" dirty="0" err="1">
              <a:solidFill>
                <a:srgbClr val="0000FF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6625" name="Picture 266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5225" y="1528763"/>
            <a:ext cx="5741988" cy="4640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6" name="Text Box 26625"/>
          <p:cNvSpPr txBox="1"/>
          <p:nvPr/>
        </p:nvSpPr>
        <p:spPr>
          <a:xfrm>
            <a:off x="207963" y="180975"/>
            <a:ext cx="9867900" cy="695166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Noteworthy" charset="0"/>
              </a:rPr>
              <a:t>A posição de um astro no céu pode ser determinada utilizando</a:t>
            </a:r>
            <a:r>
              <a:rPr lang="en-US" altLang="x-none" sz="2200" b="1" dirty="0" err="1">
                <a:solidFill>
                  <a:srgbClr val="FFFFFF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2200" b="1" dirty="0" err="1">
                <a:solidFill>
                  <a:srgbClr val="FFD320"/>
                </a:solidFill>
                <a:latin typeface="Times New Roman" panose="02020603050405020304" pitchFamily="16" charset="0"/>
                <a:cs typeface="Noteworthy" charset="0"/>
              </a:rPr>
              <a:t>referências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Noteworthy" charset="0"/>
              </a:rPr>
              <a:t> simples de serem entendidas.  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b="1" dirty="0" err="1">
              <a:solidFill>
                <a:srgbClr val="FFD32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b="1" dirty="0" err="1">
              <a:solidFill>
                <a:srgbClr val="FFD32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200" b="1" u="sng" dirty="0" err="1">
                <a:solidFill>
                  <a:srgbClr val="FFD320"/>
                </a:solidFill>
                <a:latin typeface="Times New Roman" panose="02020603050405020304" pitchFamily="16" charset="0"/>
                <a:cs typeface="Noteworthy" charset="0"/>
              </a:rPr>
              <a:t>1a</a:t>
            </a:r>
            <a:r>
              <a:rPr lang="en-US" altLang="x-none" sz="2200" b="1" u="sng" dirty="0" err="1">
                <a:solidFill>
                  <a:srgbClr val="FFFFFF"/>
                </a:solidFill>
                <a:latin typeface="Times New Roman" panose="02020603050405020304" pitchFamily="16" charset="0"/>
                <a:cs typeface="Noteworthy" charset="0"/>
              </a:rPr>
              <a:t> - </a:t>
            </a:r>
            <a:r>
              <a:rPr lang="en-US" altLang="x-none" sz="2200" b="1" u="sng" dirty="0" err="1">
                <a:solidFill>
                  <a:srgbClr val="FFD320"/>
                </a:solidFill>
                <a:latin typeface="Times New Roman" panose="02020603050405020304" pitchFamily="16" charset="0"/>
                <a:cs typeface="Noteworthy" charset="0"/>
              </a:rPr>
              <a:t>Equador Celeste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Noteworthy" charset="0"/>
              </a:rPr>
              <a:t>, por ex., seria um plano, prolongamento do </a:t>
            </a:r>
            <a:r>
              <a:rPr lang="en-US" altLang="x-none" sz="2200" dirty="0" err="1">
                <a:solidFill>
                  <a:srgbClr val="00FFFF"/>
                </a:solidFill>
                <a:latin typeface="Times New Roman" panose="02020603050405020304" pitchFamily="16" charset="0"/>
                <a:cs typeface="Noteworthy" charset="0"/>
              </a:rPr>
              <a:t>Equador Terrestre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Noteworthy" charset="0"/>
              </a:rPr>
              <a:t>.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cxnSp>
        <p:nvCxnSpPr>
          <p:cNvPr id="26627" name="Straight Arrow Connector 26626"/>
          <p:cNvCxnSpPr>
            <a:endCxn id="26625" idx="1"/>
          </p:cNvCxnSpPr>
          <p:nvPr/>
        </p:nvCxnSpPr>
        <p:spPr>
          <a:xfrm flipV="1">
            <a:off x="1277938" y="3848100"/>
            <a:ext cx="1158875" cy="2616200"/>
          </a:xfrm>
          <a:prstGeom prst="straightConnector1">
            <a:avLst/>
          </a:prstGeom>
          <a:ln w="9360" cap="flat" cmpd="sng">
            <a:solidFill>
              <a:srgbClr val="F01924"/>
            </a:solidFill>
            <a:prstDash val="solid"/>
            <a:miter/>
            <a:headEnd type="none" w="med" len="med"/>
            <a:tailEnd type="triangle" w="med" len="med"/>
          </a:ln>
        </p:spPr>
      </p:cxnSp>
      <p:pic>
        <p:nvPicPr>
          <p:cNvPr id="21506" name="Picture 215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045" y="2836545"/>
            <a:ext cx="1733550" cy="15697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7649" name="Text Box 27648"/>
          <p:cNvSpPr txBox="1"/>
          <p:nvPr/>
        </p:nvSpPr>
        <p:spPr>
          <a:xfrm>
            <a:off x="249238" y="754063"/>
            <a:ext cx="4970462" cy="607853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solidFill>
                  <a:srgbClr val="000000"/>
                </a:solidFill>
                <a:latin typeface="Time new roman" charset="0"/>
                <a:cs typeface="Noteworthy" charset="0"/>
              </a:rPr>
              <a:t>   </a:t>
            </a:r>
            <a:r>
              <a:rPr lang="en-US" altLang="x-none" sz="2000" u="sng" dirty="0" err="1">
                <a:solidFill>
                  <a:srgbClr val="FF950E"/>
                </a:solidFill>
                <a:latin typeface="Time new roman" charset="0"/>
                <a:cs typeface="Noteworthy" charset="0"/>
              </a:rPr>
              <a:t>2</a:t>
            </a:r>
            <a:r>
              <a:rPr lang="en-US" altLang="x-none" sz="2000" u="sng" baseline="0" dirty="0" err="1">
                <a:solidFill>
                  <a:srgbClr val="FF950E"/>
                </a:solidFill>
                <a:latin typeface="Time new roman" charset="0"/>
                <a:cs typeface="Noteworthy" charset="0"/>
              </a:rPr>
              <a:t>a</a:t>
            </a:r>
            <a:r>
              <a:rPr lang="en-US" altLang="x-none" sz="2000" u="sng" dirty="0" err="1">
                <a:solidFill>
                  <a:srgbClr val="FF950E"/>
                </a:solidFill>
                <a:latin typeface="Time new roman" charset="0"/>
                <a:cs typeface="Noteworthy" charset="0"/>
              </a:rPr>
              <a:t> - Os </a:t>
            </a:r>
            <a:r>
              <a:rPr lang="en-US" altLang="x-none" sz="2000" b="1" u="sng" baseline="0" dirty="0" err="1">
                <a:solidFill>
                  <a:srgbClr val="FF950E"/>
                </a:solidFill>
                <a:latin typeface="Time new roman" charset="0"/>
                <a:cs typeface="Noteworthy" charset="0"/>
              </a:rPr>
              <a:t>polos celeste norte e sul (PCN, PCS)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Time new roman" charset="0"/>
                <a:cs typeface="Noteworthy" charset="0"/>
              </a:rPr>
              <a:t> 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 new roman" charset="0"/>
                <a:cs typeface="Noteworthy" charset="0"/>
              </a:rPr>
              <a:t>são localizados a partir do  </a:t>
            </a:r>
            <a:r>
              <a:rPr lang="en-US" altLang="x-none" sz="2000" b="1" dirty="0" err="1">
                <a:solidFill>
                  <a:srgbClr val="000000"/>
                </a:solidFill>
                <a:latin typeface="Time new roman" charset="0"/>
                <a:cs typeface="Noteworthy" charset="0"/>
              </a:rPr>
              <a:t>movimento diurno dos astros</a:t>
            </a:r>
            <a:r>
              <a:rPr lang="en-US" altLang="x-none" sz="2000" dirty="0" err="1">
                <a:solidFill>
                  <a:srgbClr val="000000"/>
                </a:solidFill>
                <a:latin typeface="Time new roman" charset="0"/>
                <a:cs typeface="Noteworthy" charset="0"/>
              </a:rPr>
              <a:t> (Fig. acima)</a:t>
            </a:r>
            <a:endParaRPr lang="en-US" altLang="x-none" sz="2000" dirty="0" err="1">
              <a:solidFill>
                <a:srgbClr val="000000"/>
              </a:solidFill>
              <a:latin typeface="Time new roman" charset="0"/>
              <a:cs typeface="Noteworthy" charset="0"/>
            </a:endParaRPr>
          </a:p>
          <a:p>
            <a:pPr algn="l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solidFill>
                <a:srgbClr val="000000"/>
              </a:solidFill>
              <a:latin typeface="Time new roman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 new roman" charset="0"/>
                <a:cs typeface="Noteworthy" charset="0"/>
              </a:rPr>
              <a:t>    Este movimento nos dá a impressão de que a Esfera Celeste gira de leste para oeste em torno de um eixo imaginário, que seria o prolongamento do eixo de rotação da Terra </a:t>
            </a:r>
            <a:endParaRPr lang="en-US" altLang="x-none" sz="2000" dirty="0" err="1">
              <a:solidFill>
                <a:srgbClr val="000000"/>
              </a:solidFill>
              <a:latin typeface="Time new roman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solidFill>
                <a:srgbClr val="000000"/>
              </a:solidFill>
              <a:latin typeface="Time new roman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 new roman" charset="0"/>
                <a:cs typeface="Noteworthy" charset="0"/>
              </a:rPr>
              <a:t>   Este eixo intercepta a Esfera Celeste em 2 pontos fixo, definidos como </a:t>
            </a:r>
            <a:r>
              <a:rPr lang="en-US" altLang="x-none" sz="2000" b="1" dirty="0" err="1">
                <a:solidFill>
                  <a:srgbClr val="000000"/>
                </a:solidFill>
                <a:latin typeface="Time new roman" charset="0"/>
                <a:cs typeface="Noteworthy" charset="0"/>
              </a:rPr>
              <a:t>polos celeste norte  e sul (PCN, PCS)</a:t>
            </a:r>
            <a:endParaRPr lang="en-US" altLang="x-none" sz="2000" b="1" dirty="0" err="1">
              <a:solidFill>
                <a:srgbClr val="000000"/>
              </a:solidFill>
              <a:latin typeface="Time new roman" charset="0"/>
              <a:cs typeface="Noteworthy" charset="0"/>
            </a:endParaRPr>
          </a:p>
          <a:p>
            <a:pPr algn="l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 new roman" charset="0"/>
                <a:cs typeface="New York" charset="0"/>
              </a:rPr>
              <a:t>           </a:t>
            </a:r>
            <a:endParaRPr lang="en-US" altLang="x-none" sz="2000" dirty="0" err="1">
              <a:solidFill>
                <a:srgbClr val="000000"/>
              </a:solidFill>
              <a:latin typeface="Time new roman" charset="0"/>
              <a:cs typeface="New York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solidFill>
                <a:srgbClr val="000000"/>
              </a:solidFill>
              <a:latin typeface="Time new roman" charset="0"/>
              <a:ea typeface="New York" charset="0"/>
            </a:endParaRPr>
          </a:p>
        </p:txBody>
      </p:sp>
      <p:pic>
        <p:nvPicPr>
          <p:cNvPr id="27650" name="Picture 276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08663" y="3033713"/>
            <a:ext cx="3921125" cy="4348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1" name="Rounded Rectangle 27650"/>
          <p:cNvSpPr/>
          <p:nvPr/>
        </p:nvSpPr>
        <p:spPr>
          <a:xfrm>
            <a:off x="5632450" y="6575425"/>
            <a:ext cx="857250" cy="493713"/>
          </a:xfrm>
          <a:prstGeom prst="roundRect">
            <a:avLst>
              <a:gd name="adj" fmla="val 16667"/>
            </a:avLst>
          </a:prstGeom>
          <a:noFill/>
          <a:ln w="3816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7652" name="Rounded Rectangle 27651"/>
          <p:cNvSpPr/>
          <p:nvPr/>
        </p:nvSpPr>
        <p:spPr>
          <a:xfrm>
            <a:off x="8872538" y="3686175"/>
            <a:ext cx="857250" cy="406400"/>
          </a:xfrm>
          <a:prstGeom prst="roundRect">
            <a:avLst>
              <a:gd name="adj" fmla="val 16667"/>
            </a:avLst>
          </a:prstGeom>
          <a:noFill/>
          <a:ln w="3816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pic>
        <p:nvPicPr>
          <p:cNvPr id="27653" name="Picture 276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263" y="414338"/>
            <a:ext cx="2032000" cy="2457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8673" name="Title 28672"/>
          <p:cNvSpPr>
            <a:spLocks noGrp="1"/>
          </p:cNvSpPr>
          <p:nvPr>
            <p:ph type="title"/>
          </p:nvPr>
        </p:nvSpPr>
        <p:spPr>
          <a:xfrm>
            <a:off x="457200" y="365125"/>
            <a:ext cx="9564688" cy="1096963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200" dirty="0" err="1">
                <a:latin typeface="Times New Roman" panose="02020603050405020304" pitchFamily="16" charset="0"/>
                <a:cs typeface="Noteworthy" charset="0"/>
              </a:rPr>
              <a:t>Os antigos gregos definiram também:</a:t>
            </a:r>
            <a:br>
              <a:rPr lang="en-US" altLang="x-none" sz="2200" dirty="0" err="1">
                <a:latin typeface="Times New Roman" panose="02020603050405020304" pitchFamily="16" charset="0"/>
                <a:cs typeface="Noteworthy" charset="0"/>
              </a:rPr>
            </a:br>
            <a:r>
              <a:rPr lang="en-US" altLang="x-none" sz="2200" b="1" dirty="0" err="1">
                <a:solidFill>
                  <a:srgbClr val="FF950E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br>
              <a:rPr lang="en-US" altLang="x-none" sz="2200" b="1" dirty="0" err="1">
                <a:solidFill>
                  <a:srgbClr val="FF950E"/>
                </a:solidFill>
                <a:latin typeface="Times New Roman" panose="02020603050405020304" pitchFamily="16" charset="0"/>
                <a:cs typeface="Noteworthy" charset="0"/>
              </a:rPr>
            </a:br>
            <a:r>
              <a:rPr lang="en-US" altLang="x-none" sz="2200" b="1" u="sng" dirty="0" err="1">
                <a:solidFill>
                  <a:srgbClr val="FF950E"/>
                </a:solidFill>
                <a:latin typeface="Times New Roman" panose="02020603050405020304" pitchFamily="16" charset="0"/>
                <a:cs typeface="Noteworthy" charset="0"/>
              </a:rPr>
              <a:t>3a- Planos e pontos de referência</a:t>
            </a:r>
            <a:r>
              <a:rPr lang="en-US" altLang="x-none" sz="2200" dirty="0" err="1">
                <a:solidFill>
                  <a:srgbClr val="FFD32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2200" dirty="0" err="1">
                <a:latin typeface="Times New Roman" panose="02020603050405020304" pitchFamily="16" charset="0"/>
                <a:cs typeface="Noteworthy" charset="0"/>
              </a:rPr>
              <a:t>úteis para posicionar os astros no céu</a:t>
            </a:r>
            <a:endParaRPr lang="en-US" altLang="x-none" sz="2200" dirty="0" err="1"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28674" name="Text Placeholder 28673"/>
          <p:cNvSpPr>
            <a:spLocks noGrp="1"/>
          </p:cNvSpPr>
          <p:nvPr>
            <p:ph type="body" idx="1"/>
          </p:nvPr>
        </p:nvSpPr>
        <p:spPr>
          <a:xfrm>
            <a:off x="5957888" y="2587625"/>
            <a:ext cx="3900487" cy="3692525"/>
          </a:xfrm>
        </p:spPr>
        <p:txBody>
          <a:bodyPr wrap="square" lIns="90360" tIns="45360" rIns="90360" bIns="45360" anchor="t" anchorCtr="0"/>
          <a:p>
            <a:pPr indent="-29845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Horizonte:</a:t>
            </a:r>
            <a:r>
              <a:rPr lang="en-US" altLang="x-none" sz="1800" u="sng" dirty="0" err="1">
                <a:latin typeface="Times New Roman" panose="02020603050405020304" pitchFamily="16" charset="0"/>
              </a:rPr>
              <a:t> </a:t>
            </a:r>
            <a:endParaRPr lang="en-US" altLang="x-none" sz="1800" u="sng" dirty="0" err="1">
              <a:latin typeface="Times New Roman" panose="02020603050405020304" pitchFamily="16" charset="0"/>
            </a:endParaRPr>
          </a:p>
          <a:p>
            <a:pPr indent="-29845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Plano</a:t>
            </a:r>
            <a:r>
              <a:rPr lang="en-US" altLang="x-none" sz="1800" dirty="0" err="1">
                <a:latin typeface="Times New Roman" panose="02020603050405020304" pitchFamily="16" charset="0"/>
              </a:rPr>
              <a:t> onde se encontra 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observador</a:t>
            </a:r>
            <a:endParaRPr lang="en-US" altLang="x-none" sz="1800" b="1" dirty="0" err="1">
              <a:latin typeface="Times New Roman" panose="02020603050405020304" pitchFamily="16" charset="0"/>
            </a:endParaRPr>
          </a:p>
          <a:p>
            <a:pPr indent="-29845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b="1" dirty="0" err="1">
              <a:latin typeface="Times New Roman" panose="02020603050405020304" pitchFamily="16" charset="0"/>
            </a:endParaRPr>
          </a:p>
          <a:p>
            <a:pPr indent="-298450" algn="just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    Projetado na Esfera Celeste, seria o círculo máximo da Esfera Celeste que passa pelo centro da Esfera dividindo-a em 2 hemisférios: 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Zenital e Nadiral</a:t>
            </a:r>
            <a:endParaRPr lang="en-US" altLang="x-none" sz="1800" b="1" dirty="0" err="1">
              <a:latin typeface="Times New Roman" panose="02020603050405020304" pitchFamily="16" charset="0"/>
            </a:endParaRPr>
          </a:p>
          <a:p>
            <a:pPr indent="-29845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29845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latin typeface="Times New Roman" panose="02020603050405020304" pitchFamily="16" charset="0"/>
            </a:endParaRPr>
          </a:p>
        </p:txBody>
      </p:sp>
      <p:pic>
        <p:nvPicPr>
          <p:cNvPr id="28675" name="Picture 286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113" y="2274888"/>
            <a:ext cx="5416550" cy="4291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6" name="Text Box 28675"/>
          <p:cNvSpPr txBox="1"/>
          <p:nvPr/>
        </p:nvSpPr>
        <p:spPr>
          <a:xfrm>
            <a:off x="388938" y="1828800"/>
            <a:ext cx="5033962" cy="4032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marL="342900" indent="-29845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Zênite:</a:t>
            </a: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Ponto máximo acima da cabeça</a:t>
            </a:r>
            <a:endParaRPr lang="en-US" altLang="x-none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8677" name="Text Box 28676"/>
          <p:cNvSpPr txBox="1"/>
          <p:nvPr/>
        </p:nvSpPr>
        <p:spPr>
          <a:xfrm>
            <a:off x="360363" y="6731000"/>
            <a:ext cx="5213350" cy="4318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342900" indent="-298450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Nadir: </a:t>
            </a:r>
            <a:r>
              <a:rPr lang="en-US" altLang="x-none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Ponto diametralmente oposto ao Zênite</a:t>
            </a:r>
            <a:endParaRPr lang="en-US" altLang="x-none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8678" name="Rounded Rectangle 28677"/>
          <p:cNvSpPr/>
          <p:nvPr/>
        </p:nvSpPr>
        <p:spPr>
          <a:xfrm>
            <a:off x="2581275" y="2414588"/>
            <a:ext cx="857250" cy="230187"/>
          </a:xfrm>
          <a:prstGeom prst="roundRect">
            <a:avLst>
              <a:gd name="adj" fmla="val 16667"/>
            </a:avLst>
          </a:prstGeom>
          <a:noFill/>
          <a:ln w="3816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8679" name="Rounded Rectangle 28678"/>
          <p:cNvSpPr/>
          <p:nvPr/>
        </p:nvSpPr>
        <p:spPr>
          <a:xfrm>
            <a:off x="392113" y="5191125"/>
            <a:ext cx="857250" cy="265113"/>
          </a:xfrm>
          <a:prstGeom prst="roundRect">
            <a:avLst>
              <a:gd name="adj" fmla="val 16667"/>
            </a:avLst>
          </a:prstGeom>
          <a:noFill/>
          <a:ln w="3816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8680" name="Rounded Rectangle 28679"/>
          <p:cNvSpPr/>
          <p:nvPr/>
        </p:nvSpPr>
        <p:spPr>
          <a:xfrm>
            <a:off x="2663825" y="6207125"/>
            <a:ext cx="760413" cy="265113"/>
          </a:xfrm>
          <a:prstGeom prst="roundRect">
            <a:avLst>
              <a:gd name="adj" fmla="val 16667"/>
            </a:avLst>
          </a:prstGeom>
          <a:noFill/>
          <a:ln w="3816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9697" name="Title 29696"/>
          <p:cNvSpPr>
            <a:spLocks noGrp="1"/>
          </p:cNvSpPr>
          <p:nvPr>
            <p:ph type="title"/>
          </p:nvPr>
        </p:nvSpPr>
        <p:spPr>
          <a:xfrm>
            <a:off x="1292225" y="206375"/>
            <a:ext cx="7578725" cy="922338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0000FF"/>
                </a:solidFill>
                <a:latin typeface="PT Sans" pitchFamily="32" charset="0"/>
              </a:rPr>
              <a:t> No </a:t>
            </a:r>
            <a:r>
              <a:rPr lang="en-US" altLang="x-none" sz="2200" b="1" dirty="0" err="1">
                <a:solidFill>
                  <a:srgbClr val="0000FF"/>
                </a:solidFill>
                <a:latin typeface="PT Sans" pitchFamily="32" charset="0"/>
              </a:rPr>
              <a:t>referencial do observador</a:t>
            </a:r>
            <a:r>
              <a:rPr lang="en-US" altLang="x-none" sz="2200" dirty="0" err="1">
                <a:solidFill>
                  <a:srgbClr val="0000FF"/>
                </a:solidFill>
                <a:latin typeface="PT Sans" pitchFamily="32" charset="0"/>
              </a:rPr>
              <a:t>, temos as referências: </a:t>
            </a:r>
            <a:endParaRPr lang="en-US" altLang="x-none" sz="2200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29698" name="Text Placeholder 29697"/>
          <p:cNvSpPr>
            <a:spLocks noGrp="1"/>
          </p:cNvSpPr>
          <p:nvPr>
            <p:ph type="body" idx="1"/>
          </p:nvPr>
        </p:nvSpPr>
        <p:spPr>
          <a:xfrm>
            <a:off x="755650" y="1130300"/>
            <a:ext cx="5184775" cy="5591175"/>
          </a:xfrm>
        </p:spPr>
        <p:txBody>
          <a:bodyPr wrap="square" lIns="90360" tIns="45360" rIns="90360" bIns="45360" anchor="t" anchorCtr="0"/>
          <a:p>
            <a:pPr marL="0" indent="0" defTabSz="449580" eaLnBrk="0"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dirty="0" err="1"/>
              <a:t> </a:t>
            </a:r>
            <a:endParaRPr lang="en-US" altLang="x-none" dirty="0" err="1"/>
          </a:p>
        </p:txBody>
      </p:sp>
      <p:sp>
        <p:nvSpPr>
          <p:cNvPr id="29699" name="Text Box 29698"/>
          <p:cNvSpPr txBox="1"/>
          <p:nvPr/>
        </p:nvSpPr>
        <p:spPr>
          <a:xfrm>
            <a:off x="103188" y="1593850"/>
            <a:ext cx="4432300" cy="35909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="1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Círculo Vertical</a:t>
            </a:r>
            <a:r>
              <a:rPr lang="en-US" altLang="x-none" sz="2000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:</a:t>
            </a:r>
            <a:endParaRPr lang="en-US" altLang="x-none" sz="2000" u="sng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99284C"/>
                </a:solidFill>
                <a:latin typeface="Times New Roman" panose="02020603050405020304" pitchFamily="16" charset="0"/>
              </a:rPr>
              <a:t>Semi-círculos imaginários</a:t>
            </a: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máximos da Esfera Celeste que começam no Zênite e terminam no Nadir.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l" defTabSz="449580" eaLnBrk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b="1" u="sng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l" defTabSz="449580" eaLnBrk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="1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Círculo de Altura:</a:t>
            </a:r>
            <a:r>
              <a:rPr lang="en-US" altLang="x-none" sz="2000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29700" name="Picture 296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6713" y="1871663"/>
            <a:ext cx="4505325" cy="4270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1" name="Text Box 29700"/>
          <p:cNvSpPr txBox="1"/>
          <p:nvPr/>
        </p:nvSpPr>
        <p:spPr>
          <a:xfrm>
            <a:off x="168275" y="4741863"/>
            <a:ext cx="4440238" cy="17367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99284C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Qualquer círculo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da esfera celeste paralelo ao Horizonte, também chamado de  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Almucântara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,ou 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Paralelo de Altura.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21" name="Title 30720"/>
          <p:cNvSpPr>
            <a:spLocks noGrp="1"/>
          </p:cNvSpPr>
          <p:nvPr>
            <p:ph type="title"/>
          </p:nvPr>
        </p:nvSpPr>
        <p:spPr>
          <a:xfrm>
            <a:off x="203200" y="206375"/>
            <a:ext cx="9613900" cy="936625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dirty="0" err="1">
                <a:solidFill>
                  <a:srgbClr val="0000FF"/>
                </a:solidFill>
                <a:latin typeface="PT Sans" pitchFamily="32" charset="0"/>
              </a:rPr>
              <a:t>No </a:t>
            </a:r>
            <a:r>
              <a:rPr lang="en-US" altLang="x-none" sz="2000" b="1" dirty="0" err="1">
                <a:solidFill>
                  <a:srgbClr val="0000FF"/>
                </a:solidFill>
                <a:latin typeface="PT Sans" pitchFamily="32" charset="0"/>
              </a:rPr>
              <a:t>referencial da Esfera Celeste</a:t>
            </a:r>
            <a:br>
              <a:rPr lang="en-US" altLang="x-none" sz="2000" b="1" dirty="0" err="1">
                <a:solidFill>
                  <a:srgbClr val="0000FF"/>
                </a:solidFill>
                <a:latin typeface="PT Sans" pitchFamily="32" charset="0"/>
              </a:rPr>
            </a:br>
            <a:r>
              <a:rPr lang="en-US" altLang="x-none" sz="1800" dirty="0" err="1">
                <a:solidFill>
                  <a:srgbClr val="800000"/>
                </a:solidFill>
                <a:latin typeface="PT Sans" pitchFamily="32" charset="0"/>
              </a:rPr>
              <a:t>...que não depende do local do observador</a:t>
            </a:r>
            <a:r>
              <a:rPr lang="en-US" altLang="x-none" sz="2000" dirty="0" err="1">
                <a:solidFill>
                  <a:srgbClr val="0000FF"/>
                </a:solidFill>
                <a:latin typeface="PT Sans" pitchFamily="32" charset="0"/>
              </a:rPr>
              <a:t> </a:t>
            </a:r>
            <a:endParaRPr lang="en-US" altLang="x-none" sz="2000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30722" name="Text Box 30721"/>
          <p:cNvSpPr txBox="1"/>
          <p:nvPr/>
        </p:nvSpPr>
        <p:spPr>
          <a:xfrm>
            <a:off x="103188" y="1593850"/>
            <a:ext cx="5018087" cy="59785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Círculo Horário ou Meridiano: </a:t>
            </a:r>
            <a:endParaRPr lang="en-US" altLang="x-none" sz="2000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Qualquer círculo máximo da Esfera Celeste que contém os dois polos celestes. O Meridiano que passa pelo Zênite se chama </a:t>
            </a: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Meridiano Local</a:t>
            </a:r>
            <a:endParaRPr lang="en-US" altLang="x-none" sz="2000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Paralelo ou 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Círculo Diurno</a:t>
            </a: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: 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Qualquer círculo da Esfera Celeste paralelo ao Equador Celeste Também chamado Paralelo.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30723" name="Picture 307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6913" y="2005013"/>
            <a:ext cx="4076700" cy="3641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745" name="Title 31744"/>
          <p:cNvSpPr>
            <a:spLocks noGrp="1"/>
          </p:cNvSpPr>
          <p:nvPr>
            <p:ph type="title"/>
          </p:nvPr>
        </p:nvSpPr>
        <p:spPr>
          <a:xfrm>
            <a:off x="755650" y="168275"/>
            <a:ext cx="8564563" cy="922338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latin typeface="PT Sans" pitchFamily="32" charset="0"/>
              </a:rPr>
              <a:t>Pontos e Planos de Referência</a:t>
            </a:r>
            <a:br>
              <a:rPr lang="en-US" altLang="x-none" sz="2000" dirty="0" err="1">
                <a:latin typeface="PT Sans" pitchFamily="32" charset="0"/>
              </a:rPr>
            </a:br>
            <a:r>
              <a:rPr lang="en-US" altLang="x-none" sz="2000" dirty="0" err="1">
                <a:solidFill>
                  <a:srgbClr val="800000"/>
                </a:solidFill>
                <a:latin typeface="PT Sans" pitchFamily="32" charset="0"/>
              </a:rPr>
              <a:t>...em azul, da Esfera Celeste; em vermelho, do Observador </a:t>
            </a:r>
            <a:endParaRPr lang="en-US" altLang="x-none" sz="2000" dirty="0" err="1">
              <a:solidFill>
                <a:srgbClr val="800000"/>
              </a:solidFill>
              <a:latin typeface="PT Sans" pitchFamily="32" charset="0"/>
            </a:endParaRPr>
          </a:p>
        </p:txBody>
      </p:sp>
      <p:pic>
        <p:nvPicPr>
          <p:cNvPr id="31746" name="Picture 317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2800" y="1169988"/>
            <a:ext cx="3563938" cy="3235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Picture 317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3843338"/>
            <a:ext cx="4076700" cy="3641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8" name="Picture 317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213" y="3941763"/>
            <a:ext cx="3687762" cy="3444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9" name="Text Box 31748"/>
          <p:cNvSpPr txBox="1"/>
          <p:nvPr/>
        </p:nvSpPr>
        <p:spPr>
          <a:xfrm>
            <a:off x="793750" y="1298575"/>
            <a:ext cx="3278188" cy="64135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Que passa pelo Zênite </a:t>
            </a:r>
            <a:r>
              <a:rPr lang="en-US" altLang="x-none" sz="1600" baseline="0" dirty="0" err="1">
                <a:solidFill>
                  <a:srgbClr val="000000"/>
                </a:solidFill>
                <a:latin typeface="Noteworthy" charset="0"/>
                <a:cs typeface="New York" charset="0"/>
              </a:rPr>
              <a:t>=</a:t>
            </a:r>
            <a:endParaRPr lang="en-US" altLang="x-none" sz="1600" baseline="0" dirty="0" err="1">
              <a:solidFill>
                <a:srgbClr val="000000"/>
              </a:solidFill>
              <a:latin typeface="Noteworthy" charset="0"/>
              <a:ea typeface="New Yor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2769" name="Title 32768"/>
          <p:cNvSpPr>
            <a:spLocks noGrp="1"/>
          </p:cNvSpPr>
          <p:nvPr>
            <p:ph type="title"/>
          </p:nvPr>
        </p:nvSpPr>
        <p:spPr>
          <a:xfrm>
            <a:off x="755650" y="376238"/>
            <a:ext cx="8564563" cy="1382712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0000FF"/>
                </a:solidFill>
                <a:latin typeface="PT Sans" pitchFamily="32" charset="0"/>
              </a:rPr>
              <a:t>Métodos para Determinação da </a:t>
            </a:r>
            <a:r>
              <a:rPr lang="en-US" altLang="x-none" sz="2200" b="1" dirty="0" err="1">
                <a:solidFill>
                  <a:srgbClr val="0000FF"/>
                </a:solidFill>
                <a:latin typeface="PT Sans" pitchFamily="32" charset="0"/>
              </a:rPr>
              <a:t>Posição dos Astros</a:t>
            </a:r>
            <a:br>
              <a:rPr lang="en-US" altLang="x-none" sz="2200" b="1" dirty="0" err="1">
                <a:solidFill>
                  <a:srgbClr val="0000FF"/>
                </a:solidFill>
                <a:latin typeface="PT Sans" pitchFamily="32" charset="0"/>
              </a:rPr>
            </a:br>
            <a:br>
              <a:rPr lang="en-US" altLang="x-none" sz="2200" dirty="0" err="1">
                <a:solidFill>
                  <a:srgbClr val="0000FF"/>
                </a:solidFill>
                <a:latin typeface="PT Sans" pitchFamily="32" charset="0"/>
              </a:rPr>
            </a:br>
            <a:r>
              <a:rPr lang="en-US" altLang="x-none" sz="2200" dirty="0" err="1">
                <a:solidFill>
                  <a:srgbClr val="FF0000"/>
                </a:solidFill>
                <a:latin typeface="PT Sans" pitchFamily="32" charset="0"/>
              </a:rPr>
              <a:t>Sistemas de Referência e de Tempo</a:t>
            </a:r>
            <a:endParaRPr lang="en-US" altLang="x-none" sz="2200" dirty="0" err="1">
              <a:solidFill>
                <a:srgbClr val="FF0000"/>
              </a:solidFill>
              <a:latin typeface="PT Sans" pitchFamily="32" charset="0"/>
            </a:endParaRPr>
          </a:p>
        </p:txBody>
      </p:sp>
      <p:sp>
        <p:nvSpPr>
          <p:cNvPr id="32770" name="Text Placeholder 32769"/>
          <p:cNvSpPr>
            <a:spLocks noGrp="1"/>
          </p:cNvSpPr>
          <p:nvPr>
            <p:ph type="body" idx="1"/>
          </p:nvPr>
        </p:nvSpPr>
        <p:spPr>
          <a:xfrm>
            <a:off x="639763" y="2011363"/>
            <a:ext cx="9444037" cy="3760787"/>
          </a:xfrm>
        </p:spPr>
        <p:txBody>
          <a:bodyPr wrap="square" lIns="90360" tIns="45360" rIns="90360" bIns="45360" anchor="t" anchorCtr="0"/>
          <a:p>
            <a:pPr indent="-298450" defTabSz="449580" eaLnBrk="0"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000" dirty="0" err="1">
              <a:latin typeface="Times New Roman" panose="02020603050405020304" pitchFamily="16" charset="0"/>
            </a:endParaRPr>
          </a:p>
          <a:p>
            <a:pPr indent="-29845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200" dirty="0" err="1">
                <a:latin typeface="Times New Roman" panose="02020603050405020304" pitchFamily="16" charset="0"/>
              </a:rPr>
              <a:t>1. Sistema de Coordenadas Astronômico Horizontal ou Azimutal - SH.    </a:t>
            </a:r>
            <a:endParaRPr lang="en-US" altLang="x-none" sz="2200" dirty="0" err="1">
              <a:latin typeface="Times New Roman" panose="02020603050405020304" pitchFamily="16" charset="0"/>
            </a:endParaRPr>
          </a:p>
          <a:p>
            <a:pPr indent="-29845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latin typeface="Times New Roman" panose="02020603050405020304" pitchFamily="16" charset="0"/>
            </a:endParaRPr>
          </a:p>
          <a:p>
            <a:pPr indent="-29845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200" dirty="0" err="1">
                <a:latin typeface="Times New Roman" panose="02020603050405020304" pitchFamily="16" charset="0"/>
              </a:rPr>
              <a:t>2. Sistema de Coordenadas Astronômico Equatorial Celeste - SEC.</a:t>
            </a:r>
            <a:endParaRPr lang="en-US" altLang="x-none" sz="2200" dirty="0" err="1">
              <a:latin typeface="Times New Roman" panose="02020603050405020304" pitchFamily="16" charset="0"/>
            </a:endParaRPr>
          </a:p>
          <a:p>
            <a:pPr indent="-29845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latin typeface="Times New Roman" panose="02020603050405020304" pitchFamily="16" charset="0"/>
            </a:endParaRPr>
          </a:p>
          <a:p>
            <a:pPr indent="-29845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200" dirty="0" err="1">
                <a:latin typeface="Times New Roman" panose="02020603050405020304" pitchFamily="16" charset="0"/>
              </a:rPr>
              <a:t>3. Sistema de Coordenadas Astronômico Equatorial Horário - SEH. </a:t>
            </a:r>
            <a:endParaRPr lang="en-US" altLang="x-none" sz="2200" dirty="0" err="1">
              <a:latin typeface="Times New Roman" panose="02020603050405020304" pitchFamily="16" charset="0"/>
            </a:endParaRPr>
          </a:p>
          <a:p>
            <a:pPr indent="-29845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latin typeface="Times New Roman" panose="02020603050405020304" pitchFamily="16" charset="0"/>
            </a:endParaRPr>
          </a:p>
          <a:p>
            <a:pPr indent="-29845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200" dirty="0" err="1">
                <a:latin typeface="Times New Roman" panose="02020603050405020304" pitchFamily="16" charset="0"/>
              </a:rPr>
              <a:t>4. Sistema de Coordenadas Astronômico Galáctico - SG.</a:t>
            </a:r>
            <a:endParaRPr lang="en-US" altLang="x-none" sz="2200" dirty="0" err="1"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3793" name="Text Box 33792"/>
          <p:cNvSpPr txBox="1"/>
          <p:nvPr/>
        </p:nvSpPr>
        <p:spPr>
          <a:xfrm>
            <a:off x="307975" y="322263"/>
            <a:ext cx="9421813" cy="207486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Em qualquer </a:t>
            </a: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Sistema de Coordenadas</a:t>
            </a: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 a </a:t>
            </a:r>
            <a:r>
              <a:rPr lang="en-US" altLang="x-none" sz="2000" b="1" dirty="0" err="1">
                <a:solidFill>
                  <a:srgbClr val="99284C"/>
                </a:solidFill>
                <a:latin typeface="Times New Roman" panose="02020603050405020304" pitchFamily="16" charset="0"/>
                <a:cs typeface="New York" charset="0"/>
              </a:rPr>
              <a:t>posição</a:t>
            </a: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 é determinada a partir de 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  <a:cs typeface="New York" charset="0"/>
            </a:endParaRPr>
          </a:p>
          <a:p>
            <a:pPr algn="ctr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2 informações: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  <a:cs typeface="New York" charset="0"/>
            </a:endParaRPr>
          </a:p>
          <a:p>
            <a:pPr algn="l" defTabSz="44958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  <a:cs typeface="New York" charset="0"/>
            </a:endParaRPr>
          </a:p>
          <a:p>
            <a:pPr algn="l" defTabSz="44958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        </a:t>
            </a:r>
            <a: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  <a:cs typeface="New York" charset="0"/>
              </a:rPr>
              <a:t>                                 1</a:t>
            </a:r>
            <a:r>
              <a:rPr lang="en-US" altLang="x-none" sz="20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ew York" charset="0"/>
              </a:rPr>
              <a:t> –</a:t>
            </a:r>
            <a: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  <a:cs typeface="New York" charset="0"/>
              </a:rPr>
              <a:t> Plano de Referência </a:t>
            </a:r>
            <a:endParaRPr lang="en-US" altLang="x-none" sz="2000" dirty="0" err="1">
              <a:solidFill>
                <a:srgbClr val="0000FF"/>
              </a:solidFill>
              <a:latin typeface="Times New Roman" panose="02020603050405020304" pitchFamily="16" charset="0"/>
              <a:cs typeface="New York" charset="0"/>
            </a:endParaRPr>
          </a:p>
          <a:p>
            <a:pPr algn="l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  <a:cs typeface="New York" charset="0"/>
              </a:rPr>
              <a:t>                                         2 – C</a:t>
            </a:r>
            <a: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oordenadas (x, y)</a:t>
            </a:r>
            <a:endParaRPr lang="en-US" altLang="x-none" sz="20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algn="l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l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  <a:cs typeface="New York" charset="0"/>
            </a:endParaRPr>
          </a:p>
          <a:p>
            <a:pPr algn="l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  <a:cs typeface="New York" charset="0"/>
            </a:endParaRPr>
          </a:p>
          <a:p>
            <a:pPr algn="l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  <a:cs typeface="New York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       </a:t>
            </a:r>
            <a:r>
              <a:rPr lang="en-US" altLang="x-none" sz="2000" b="1" dirty="0" err="1">
                <a:solidFill>
                  <a:srgbClr val="800000"/>
                </a:solidFill>
                <a:latin typeface="Times New Roman" panose="02020603050405020304" pitchFamily="16" charset="0"/>
                <a:cs typeface="New York" charset="0"/>
              </a:rPr>
              <a:t>Um dos ângulos</a:t>
            </a:r>
            <a: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  <a:cs typeface="New York" charset="0"/>
              </a:rPr>
              <a:t> é medido sobre um Plano </a:t>
            </a:r>
            <a: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Fundamental (PF) a partir de </a:t>
            </a:r>
            <a:endParaRPr lang="en-US" altLang="x-none" sz="20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      uma origem.</a:t>
            </a:r>
            <a:endParaRPr lang="en-US" altLang="x-none" sz="20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algn="l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  <a:cs typeface="New York" charset="0"/>
              </a:rPr>
              <a:t>       </a:t>
            </a:r>
            <a:r>
              <a:rPr lang="en-US" altLang="x-none" sz="2000" b="1" dirty="0" err="1">
                <a:solidFill>
                  <a:srgbClr val="800000"/>
                </a:solidFill>
                <a:latin typeface="Times New Roman" panose="02020603050405020304" pitchFamily="16" charset="0"/>
                <a:cs typeface="New York" charset="0"/>
              </a:rPr>
              <a:t>O outro</a:t>
            </a:r>
            <a: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  <a:cs typeface="New York" charset="0"/>
              </a:rPr>
              <a:t>, medido perpendicularmente ao </a:t>
            </a:r>
            <a: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PF.</a:t>
            </a:r>
            <a:endParaRPr lang="en-US" altLang="x-none" sz="20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algn="l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Vamos ver a seguir como são definidas estas referências nos 4 Sistemas de Coordenadas Astronômicos estudados aqui...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33794" name="Rounded Rectangle 33793"/>
          <p:cNvSpPr/>
          <p:nvPr/>
        </p:nvSpPr>
        <p:spPr>
          <a:xfrm>
            <a:off x="2779713" y="1165225"/>
            <a:ext cx="3379787" cy="1044575"/>
          </a:xfrm>
          <a:prstGeom prst="roundRect">
            <a:avLst>
              <a:gd name="adj" fmla="val 0"/>
            </a:avLst>
          </a:prstGeom>
          <a:noFill/>
          <a:ln w="3816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3795" name="Rounded Rectangle 33794"/>
          <p:cNvSpPr/>
          <p:nvPr/>
        </p:nvSpPr>
        <p:spPr>
          <a:xfrm>
            <a:off x="661988" y="3925888"/>
            <a:ext cx="8151812" cy="1449387"/>
          </a:xfrm>
          <a:prstGeom prst="roundRect">
            <a:avLst>
              <a:gd name="adj" fmla="val 662"/>
            </a:avLst>
          </a:prstGeom>
          <a:noFill/>
          <a:ln w="3816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3796" name="Text Box 33795"/>
          <p:cNvSpPr txBox="1"/>
          <p:nvPr/>
        </p:nvSpPr>
        <p:spPr>
          <a:xfrm>
            <a:off x="428625" y="2503488"/>
            <a:ext cx="9264650" cy="108426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No caso da Astronomia, a medida de </a:t>
            </a:r>
            <a:r>
              <a:rPr lang="en-US" altLang="x-none" sz="2000" b="1" dirty="0" err="1">
                <a:solidFill>
                  <a:srgbClr val="99284C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posição</a:t>
            </a: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é determinada a partir de um </a:t>
            </a:r>
            <a:r>
              <a:rPr lang="en-US" altLang="x-none" sz="2000" b="1" dirty="0" err="1">
                <a:solidFill>
                  <a:srgbClr val="99284C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Plano  de  Referência</a:t>
            </a:r>
            <a:r>
              <a:rPr lang="en-US" altLang="x-none" sz="2000" dirty="0" err="1">
                <a:solidFill>
                  <a:srgbClr val="99284C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e 2  </a:t>
            </a:r>
            <a:r>
              <a:rPr lang="en-US" altLang="x-none" sz="2000" b="1" dirty="0" err="1">
                <a:solidFill>
                  <a:srgbClr val="99284C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ângulos de posição</a:t>
            </a: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 já que estas determinações são  realizadas  na  projeção da Esfera Celeste.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cxnSp>
        <p:nvCxnSpPr>
          <p:cNvPr id="33797" name="Straight Arrow Connector 33796"/>
          <p:cNvCxnSpPr/>
          <p:nvPr/>
        </p:nvCxnSpPr>
        <p:spPr>
          <a:xfrm flipH="1">
            <a:off x="2492375" y="3230563"/>
            <a:ext cx="1052513" cy="904875"/>
          </a:xfrm>
          <a:prstGeom prst="straightConnector1">
            <a:avLst/>
          </a:prstGeom>
          <a:ln w="9360" cap="flat" cmpd="sng">
            <a:solidFill>
              <a:srgbClr val="F01924"/>
            </a:solidFill>
            <a:prstDash val="solid"/>
            <a:miter/>
            <a:headEnd type="none" w="med" len="med"/>
            <a:tailEnd type="triangle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4817" name="Picture 348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7688" y="2151063"/>
            <a:ext cx="3162300" cy="278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18" name="Text Placeholder 34817"/>
          <p:cNvSpPr>
            <a:spLocks noGrp="1"/>
          </p:cNvSpPr>
          <p:nvPr>
            <p:ph type="body"/>
          </p:nvPr>
        </p:nvSpPr>
        <p:spPr>
          <a:xfrm>
            <a:off x="57150" y="1028700"/>
            <a:ext cx="9259888" cy="1154113"/>
          </a:xfrm>
        </p:spPr>
        <p:txBody>
          <a:bodyPr wrap="square" lIns="90360" tIns="45360" rIns="90360" bIns="45360" anchor="t" anchorCtr="0"/>
          <a:p>
            <a:pPr indent="-29845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      Plano de Referência = 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Plano Fundamental - </a:t>
            </a:r>
            <a:r>
              <a:rPr lang="en-US" altLang="x-none" sz="1800" b="1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Horizonte Celeste</a:t>
            </a:r>
            <a:endParaRPr lang="en-US" altLang="x-none" sz="1800" b="1" dirty="0" err="1">
              <a:solidFill>
                <a:srgbClr val="FF0000"/>
              </a:solidFill>
              <a:latin typeface="Times New Roman" panose="02020603050405020304" pitchFamily="16" charset="0"/>
            </a:endParaRPr>
          </a:p>
          <a:p>
            <a:pPr indent="-29845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     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 Coordenadas</a:t>
            </a:r>
            <a:r>
              <a:rPr lang="en-US" altLang="x-none" sz="1800" dirty="0" err="1">
                <a:solidFill>
                  <a:srgbClr val="99284C"/>
                </a:solidFill>
                <a:latin typeface="Times New Roman" panose="02020603050405020304" pitchFamily="16" charset="0"/>
              </a:rPr>
              <a:t> - 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2 ângulos</a:t>
            </a:r>
            <a:r>
              <a:rPr lang="en-US" altLang="x-none" sz="1800" b="1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 (A e h):</a:t>
            </a:r>
            <a:r>
              <a:rPr lang="en-US" altLang="x-none" sz="1800" b="1" dirty="0" err="1">
                <a:solidFill>
                  <a:srgbClr val="99284C"/>
                </a:solidFill>
                <a:latin typeface="Times New Roman" panose="02020603050405020304" pitchFamily="16" charset="0"/>
              </a:rPr>
              <a:t> 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Azimute</a:t>
            </a:r>
            <a:r>
              <a:rPr lang="en-US" altLang="x-none" sz="1800" b="1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 </a:t>
            </a:r>
            <a:r>
              <a:rPr lang="en-US" altLang="x-none" sz="1800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(A) </a:t>
            </a:r>
            <a:r>
              <a:rPr lang="en-US" altLang="x-none" sz="1800" dirty="0" err="1">
                <a:latin typeface="Times New Roman" panose="02020603050405020304" pitchFamily="16" charset="0"/>
              </a:rPr>
              <a:t>e</a:t>
            </a:r>
            <a:r>
              <a:rPr lang="en-US" altLang="x-none" sz="1800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 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Altura</a:t>
            </a:r>
            <a:r>
              <a:rPr lang="en-US" altLang="x-none" sz="1800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 (h)</a:t>
            </a:r>
            <a:r>
              <a:rPr lang="en-US" altLang="x-none" sz="1800" dirty="0" err="1">
                <a:latin typeface="Times New Roman" panose="02020603050405020304" pitchFamily="16" charset="0"/>
              </a:rPr>
              <a:t> ou complemento</a:t>
            </a:r>
            <a:r>
              <a:rPr lang="en-US" altLang="x-none" sz="1800" b="1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 z </a:t>
            </a:r>
            <a:endParaRPr lang="en-US" altLang="x-none" sz="1800" b="1" dirty="0" err="1">
              <a:solidFill>
                <a:srgbClr val="FF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34819" name="Text Box 34818"/>
          <p:cNvSpPr txBox="1"/>
          <p:nvPr/>
        </p:nvSpPr>
        <p:spPr>
          <a:xfrm>
            <a:off x="1538288" y="185738"/>
            <a:ext cx="7092950" cy="84296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1</a:t>
            </a:r>
            <a:r>
              <a:rPr lang="en-US" altLang="x-none" sz="2200" u="sng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. </a:t>
            </a:r>
            <a:r>
              <a:rPr lang="en-US" altLang="x-none" sz="2200" b="1" u="sng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S</a:t>
            </a:r>
            <a:r>
              <a:rPr lang="en-US" altLang="x-none" sz="2200" u="sng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istema de </a:t>
            </a:r>
            <a:r>
              <a:rPr lang="en-US" altLang="x-none" sz="2200" b="1" u="sng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C</a:t>
            </a:r>
            <a:r>
              <a:rPr lang="en-US" altLang="x-none" sz="2200" u="sng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oordenadas </a:t>
            </a:r>
            <a:r>
              <a:rPr lang="en-US" altLang="x-none" sz="2200" b="1" u="sng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H</a:t>
            </a:r>
            <a:r>
              <a:rPr lang="en-US" altLang="x-none" sz="2200" u="sng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orizontais (</a:t>
            </a:r>
            <a:r>
              <a:rPr lang="en-US" altLang="x-none" sz="2200" b="1" u="sng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SCH</a:t>
            </a:r>
            <a:r>
              <a:rPr lang="en-US" altLang="x-none" sz="2200" u="sng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)</a:t>
            </a:r>
            <a:endParaRPr lang="en-US" altLang="x-none" sz="2200" u="sng" baseline="0" dirty="0" err="1">
              <a:solidFill>
                <a:srgbClr val="0000FF"/>
              </a:solidFill>
              <a:latin typeface="PT Sans" pitchFamily="32" charset="0"/>
              <a:cs typeface="Noteworthy" charset="0"/>
            </a:endParaRPr>
          </a:p>
          <a:p>
            <a:pPr algn="ctr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u="sng" baseline="0" dirty="0" err="1">
                <a:solidFill>
                  <a:srgbClr val="99284C"/>
                </a:solidFill>
                <a:latin typeface="PT Sans" pitchFamily="32" charset="0"/>
                <a:cs typeface="Noteworthy" charset="0"/>
              </a:rPr>
              <a:t>...é o Sistema mais intuitivo pq é local </a:t>
            </a:r>
            <a:endParaRPr lang="en-US" altLang="x-none" sz="1600" u="sng" baseline="0" dirty="0" err="1">
              <a:solidFill>
                <a:srgbClr val="99284C"/>
              </a:solidFill>
              <a:latin typeface="PT Sans" pitchFamily="32" charset="0"/>
              <a:ea typeface="Noteworthy" charset="0"/>
            </a:endParaRPr>
          </a:p>
        </p:txBody>
      </p:sp>
      <p:sp>
        <p:nvSpPr>
          <p:cNvPr id="34820" name="Rounded Rectangle 34819"/>
          <p:cNvSpPr/>
          <p:nvPr/>
        </p:nvSpPr>
        <p:spPr>
          <a:xfrm flipV="1">
            <a:off x="390525" y="1003300"/>
            <a:ext cx="9210675" cy="822325"/>
          </a:xfrm>
          <a:prstGeom prst="roundRect">
            <a:avLst>
              <a:gd name="adj" fmla="val 16667"/>
            </a:avLst>
          </a:prstGeom>
          <a:noFill/>
          <a:ln w="900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4821" name="Text Box 34820"/>
          <p:cNvSpPr txBox="1"/>
          <p:nvPr/>
        </p:nvSpPr>
        <p:spPr>
          <a:xfrm>
            <a:off x="273050" y="6418263"/>
            <a:ext cx="9288463" cy="938212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Objetos que se encontram na área azul, abaixo do horizonte, com valores negativos, não podem ser observados (não-visíveis).  </a:t>
            </a:r>
            <a:endParaRPr lang="en-US" altLang="x-none" baseline="0" dirty="0" err="1">
              <a:solidFill>
                <a:srgbClr val="0000FF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pic>
        <p:nvPicPr>
          <p:cNvPr id="34822" name="Picture 348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75" y="2376488"/>
            <a:ext cx="1550988" cy="1393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3" name="Text Box 34822"/>
          <p:cNvSpPr txBox="1"/>
          <p:nvPr/>
        </p:nvSpPr>
        <p:spPr>
          <a:xfrm>
            <a:off x="3560763" y="3125788"/>
            <a:ext cx="404812" cy="5524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 </a:t>
            </a:r>
            <a:r>
              <a:rPr lang="en-US" altLang="x-none" sz="1600" b="1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h</a:t>
            </a:r>
            <a:endParaRPr lang="en-US" altLang="x-none" sz="1600" b="1" baseline="0" dirty="0" err="1">
              <a:solidFill>
                <a:srgbClr val="FF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34824" name="Text Box 34823"/>
          <p:cNvSpPr txBox="1"/>
          <p:nvPr/>
        </p:nvSpPr>
        <p:spPr>
          <a:xfrm>
            <a:off x="3798888" y="3630613"/>
            <a:ext cx="496887" cy="3698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</a:t>
            </a:r>
            <a:r>
              <a:rPr lang="en-US" altLang="x-none" sz="1600" b="1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A</a:t>
            </a:r>
            <a:endParaRPr lang="en-US" altLang="x-none" sz="1600" b="1" baseline="0" dirty="0" err="1">
              <a:solidFill>
                <a:srgbClr val="FF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34825" name="Text Box 34824"/>
          <p:cNvSpPr txBox="1"/>
          <p:nvPr/>
        </p:nvSpPr>
        <p:spPr>
          <a:xfrm>
            <a:off x="85725" y="5035550"/>
            <a:ext cx="9607550" cy="11826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342900" indent="-298450" defTabSz="449580" eaLnBrk="1">
              <a:lnSpc>
                <a:spcPct val="93000"/>
              </a:lnSpc>
              <a:buClrTx/>
              <a:buSzPct val="45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  <a:tab pos="9410700" algn="l"/>
              </a:tabLst>
            </a:pPr>
            <a:r>
              <a:rPr lang="en-US" altLang="x-none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0</a:t>
            </a:r>
            <a:r>
              <a:rPr lang="en-US" altLang="x-none" sz="1600" baseline="39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≤ </a:t>
            </a:r>
            <a:r>
              <a:rPr lang="en-US" altLang="x-none" sz="1600" b="1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≤ 360</a:t>
            </a:r>
            <a:r>
              <a:rPr lang="en-US" altLang="x-none" sz="1600" baseline="39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 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medido sobre o Horizonte Celeste....onde a 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42900" indent="-298450" defTabSz="449580" eaLnBrk="1">
              <a:lnSpc>
                <a:spcPct val="93000"/>
              </a:lnSpc>
              <a:buClrTx/>
              <a:buSzPct val="45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  <a:tab pos="9410700" algn="l"/>
              </a:tabLst>
            </a:pPr>
            <a:r>
              <a:rPr lang="en-US" altLang="x-none" sz="1600" b="1" u="sng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Origem: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se localiza no 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 geográfico (convenção) e  </a:t>
            </a:r>
            <a:r>
              <a:rPr lang="en-US" altLang="x-none" sz="1600" b="1" u="sng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Extremidade: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finaliza no meridiano do astro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42900" indent="-298450" defTabSz="449580" eaLnBrk="1">
              <a:lnSpc>
                <a:spcPct val="93000"/>
              </a:lnSpc>
              <a:buClrTx/>
              <a:buSzPct val="45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  <a:tab pos="9410700" algn="l"/>
              </a:tabLst>
            </a:pP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42900" indent="-298450" defTabSz="449580" eaLnBrk="1">
              <a:lnSpc>
                <a:spcPct val="93000"/>
              </a:lnSpc>
              <a:buClrTx/>
              <a:buSzPct val="45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  <a:tab pos="941070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     A medida do ângulo se faz no sentido de N → L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4826" name="Text Box 34825"/>
          <p:cNvSpPr txBox="1"/>
          <p:nvPr/>
        </p:nvSpPr>
        <p:spPr>
          <a:xfrm>
            <a:off x="6424613" y="2427288"/>
            <a:ext cx="3006725" cy="17494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-90</a:t>
            </a:r>
            <a:r>
              <a:rPr lang="en-US" altLang="x-none" sz="1600" baseline="49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≤</a:t>
            </a:r>
            <a:r>
              <a:rPr lang="en-US" altLang="x-none" sz="160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1600" b="1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h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≤ +90</a:t>
            </a:r>
            <a:r>
              <a:rPr lang="en-US" altLang="x-none" sz="1600" baseline="49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medido acima (+) e abaixo (-) do Horizonte  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0</a:t>
            </a:r>
            <a:r>
              <a:rPr lang="en-US" altLang="x-none" sz="1600" baseline="49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≤ </a:t>
            </a:r>
            <a:r>
              <a:rPr lang="en-US" altLang="x-none" sz="1600" b="1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z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≤ 180</a:t>
            </a:r>
            <a:r>
              <a:rPr lang="en-US" altLang="x-none" sz="1600" baseline="49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</a:t>
            </a:r>
            <a:r>
              <a:rPr lang="en-US" altLang="x-none" sz="1600" baseline="56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(medida ao longo da vertical do astro)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 </a:t>
            </a:r>
            <a:r>
              <a:rPr lang="en-US" altLang="x-none" sz="1600" b="1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h+z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= 90</a:t>
            </a:r>
            <a:r>
              <a:rPr lang="en-US" altLang="x-none" sz="1600" baseline="49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160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</a:t>
            </a:r>
            <a:endParaRPr lang="en-US" altLang="x-none" sz="1600" dirty="0" err="1">
              <a:solidFill>
                <a:srgbClr val="000000"/>
              </a:solidFill>
              <a:latin typeface="Noteworthy" charset="0"/>
              <a:ea typeface="Noteworthy" charset="0"/>
            </a:endParaRPr>
          </a:p>
        </p:txBody>
      </p:sp>
      <p:cxnSp>
        <p:nvCxnSpPr>
          <p:cNvPr id="34827" name="Straight Arrow Connector 34826"/>
          <p:cNvCxnSpPr>
            <a:stCxn id="34824" idx="1"/>
          </p:cNvCxnSpPr>
          <p:nvPr/>
        </p:nvCxnSpPr>
        <p:spPr>
          <a:xfrm flipH="1">
            <a:off x="815975" y="3816350"/>
            <a:ext cx="2982913" cy="1112838"/>
          </a:xfrm>
          <a:prstGeom prst="straightConnector1">
            <a:avLst/>
          </a:prstGeom>
          <a:ln w="9360" cap="flat" cmpd="sng">
            <a:solidFill>
              <a:srgbClr val="F01924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34828" name="Straight Arrow Connector 34827"/>
          <p:cNvCxnSpPr>
            <a:stCxn id="34823" idx="0"/>
          </p:cNvCxnSpPr>
          <p:nvPr/>
        </p:nvCxnSpPr>
        <p:spPr>
          <a:xfrm flipV="1">
            <a:off x="3763963" y="2657475"/>
            <a:ext cx="2643187" cy="468313"/>
          </a:xfrm>
          <a:prstGeom prst="straightConnector1">
            <a:avLst/>
          </a:prstGeom>
          <a:ln w="9360" cap="flat" cmpd="sng">
            <a:solidFill>
              <a:srgbClr val="F01924"/>
            </a:solidFill>
            <a:prstDash val="solid"/>
            <a:miter/>
            <a:headEnd type="none" w="med" len="med"/>
            <a:tailEnd type="triangle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41" name="Picture 102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075863" cy="7562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2" name="Title 10241"/>
          <p:cNvSpPr>
            <a:spLocks noGrp="1"/>
          </p:cNvSpPr>
          <p:nvPr>
            <p:ph type="title"/>
          </p:nvPr>
        </p:nvSpPr>
        <p:spPr>
          <a:xfrm>
            <a:off x="762000" y="434975"/>
            <a:ext cx="8564563" cy="1189038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br>
              <a:rPr lang="en-US" altLang="x-none" sz="2400" baseline="0" dirty="0" err="1">
                <a:solidFill>
                  <a:srgbClr val="FFFFFF"/>
                </a:solidFill>
                <a:latin typeface="PT Sans" pitchFamily="32" charset="0"/>
                <a:cs typeface="New York" charset="0"/>
              </a:rPr>
            </a:br>
            <a:r>
              <a:rPr lang="en-US" altLang="x-none" sz="2400" baseline="0" dirty="0" err="1">
                <a:solidFill>
                  <a:srgbClr val="FFFFFF"/>
                </a:solidFill>
                <a:latin typeface="PT Sans" pitchFamily="32" charset="0"/>
                <a:cs typeface="New York" charset="0"/>
              </a:rPr>
              <a:t>Revisando...</a:t>
            </a:r>
            <a:br>
              <a:rPr lang="en-US" altLang="x-none" sz="2400" baseline="0" dirty="0" err="1">
                <a:solidFill>
                  <a:srgbClr val="FFFFFF"/>
                </a:solidFill>
                <a:latin typeface="PT Sans" pitchFamily="32" charset="0"/>
                <a:cs typeface="New York" charset="0"/>
              </a:rPr>
            </a:br>
            <a:r>
              <a:rPr lang="en-US" altLang="x-none" sz="2400" b="1" baseline="0" dirty="0" err="1">
                <a:solidFill>
                  <a:srgbClr val="FFFFFF"/>
                </a:solidFill>
                <a:latin typeface="PT Sans" pitchFamily="32" charset="0"/>
                <a:cs typeface="New York" charset="0"/>
              </a:rPr>
              <a:t>O que é possível observar a olho nú no Céu Noturno... </a:t>
            </a:r>
            <a:br>
              <a:rPr lang="en-US" altLang="x-none" sz="2400" baseline="0" dirty="0" err="1">
                <a:solidFill>
                  <a:srgbClr val="FFFFFF"/>
                </a:solidFill>
                <a:latin typeface="PT Sans" pitchFamily="32" charset="0"/>
                <a:cs typeface="New York" charset="0"/>
              </a:rPr>
            </a:br>
            <a:endParaRPr lang="en-US" altLang="x-none" sz="2400" dirty="0" err="1">
              <a:solidFill>
                <a:srgbClr val="FFFFFF"/>
              </a:solidFill>
              <a:latin typeface="PT Sans" pitchFamily="32" charset="0"/>
              <a:ea typeface="New Yor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5841" name="Title 35840"/>
          <p:cNvSpPr>
            <a:spLocks noGrp="1"/>
          </p:cNvSpPr>
          <p:nvPr>
            <p:ph type="title"/>
          </p:nvPr>
        </p:nvSpPr>
        <p:spPr>
          <a:xfrm>
            <a:off x="306388" y="282575"/>
            <a:ext cx="8548687" cy="774700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latin typeface="Times New Roman" panose="02020603050405020304" pitchFamily="16" charset="0"/>
              </a:rPr>
              <a:t>SCH - </a:t>
            </a:r>
            <a:r>
              <a:rPr lang="en-US" altLang="x-none" sz="2000" baseline="0" dirty="0" err="1">
                <a:latin typeface="Times New Roman" panose="02020603050405020304" pitchFamily="16" charset="0"/>
                <a:cs typeface="Noteworthy" charset="0"/>
              </a:rPr>
              <a:t>É um sistema local pois depende do lugar e do instante da observação, portanto, é limitado. </a:t>
            </a:r>
            <a:endParaRPr lang="en-US" altLang="x-none" sz="2000" baseline="0" dirty="0" err="1">
              <a:latin typeface="Times New Roman" panose="02020603050405020304" pitchFamily="16" charset="0"/>
              <a:ea typeface="Noteworthy" charset="0"/>
            </a:endParaRPr>
          </a:p>
        </p:txBody>
      </p:sp>
      <p:pic>
        <p:nvPicPr>
          <p:cNvPr id="35842" name="Picture 358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900" y="4264025"/>
            <a:ext cx="4241800" cy="292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3" name="Picture 358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638" y="1265238"/>
            <a:ext cx="5227637" cy="2859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4" name="Picture 358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0" y="4297363"/>
            <a:ext cx="4176713" cy="3067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5" name="Text Box 35844"/>
          <p:cNvSpPr txBox="1"/>
          <p:nvPr/>
        </p:nvSpPr>
        <p:spPr>
          <a:xfrm>
            <a:off x="4808538" y="3586163"/>
            <a:ext cx="381000" cy="471487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baseline="0" dirty="0" err="1">
                <a:solidFill>
                  <a:srgbClr val="0000FF"/>
                </a:solidFill>
                <a:latin typeface="Noteworthy" charset="0"/>
                <a:cs typeface="Noteworthy" charset="0"/>
              </a:rPr>
              <a:t>N</a:t>
            </a:r>
            <a:endParaRPr lang="en-US" altLang="x-none" sz="2200" baseline="0" dirty="0" err="1">
              <a:solidFill>
                <a:srgbClr val="0000FF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35846" name="Text Box 35845"/>
          <p:cNvSpPr txBox="1"/>
          <p:nvPr/>
        </p:nvSpPr>
        <p:spPr>
          <a:xfrm>
            <a:off x="4808538" y="3586163"/>
            <a:ext cx="381000" cy="471487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baseline="0" dirty="0" err="1">
                <a:solidFill>
                  <a:srgbClr val="0000FF"/>
                </a:solidFill>
                <a:latin typeface="Noteworthy" charset="0"/>
                <a:cs typeface="Noteworthy" charset="0"/>
              </a:rPr>
              <a:t>N</a:t>
            </a:r>
            <a:endParaRPr lang="en-US" altLang="x-none" sz="2200" baseline="0" dirty="0" err="1">
              <a:solidFill>
                <a:srgbClr val="0000FF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35847" name="Text Box 35846"/>
          <p:cNvSpPr txBox="1"/>
          <p:nvPr/>
        </p:nvSpPr>
        <p:spPr>
          <a:xfrm>
            <a:off x="7834313" y="6969125"/>
            <a:ext cx="381000" cy="31115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000" b="1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N</a:t>
            </a:r>
            <a:endParaRPr lang="en-US" altLang="x-none" sz="1000" b="1" baseline="0" dirty="0" err="1">
              <a:solidFill>
                <a:srgbClr val="000000"/>
              </a:solidFill>
              <a:latin typeface="Noteworthy" charset="0"/>
              <a:ea typeface="Noteworthy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6865" name="Title 36864"/>
          <p:cNvSpPr>
            <a:spLocks noGrp="1"/>
          </p:cNvSpPr>
          <p:nvPr>
            <p:ph type="title"/>
          </p:nvPr>
        </p:nvSpPr>
        <p:spPr>
          <a:xfrm>
            <a:off x="755650" y="92075"/>
            <a:ext cx="8562975" cy="1077913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u="sng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2-</a:t>
            </a:r>
            <a:r>
              <a:rPr lang="en-US" altLang="x-none" sz="2000" b="1" u="sng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S</a:t>
            </a:r>
            <a:r>
              <a:rPr lang="en-US" altLang="x-none" sz="2000" u="sng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istema de Coordenadas </a:t>
            </a:r>
            <a:r>
              <a:rPr lang="en-US" altLang="x-none" sz="2000" b="1" u="sng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E</a:t>
            </a:r>
            <a:r>
              <a:rPr lang="en-US" altLang="x-none" sz="2000" u="sng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quatorial </a:t>
            </a:r>
            <a:r>
              <a:rPr lang="en-US" altLang="x-none" sz="2000" b="1" u="sng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C</a:t>
            </a:r>
            <a:r>
              <a:rPr lang="en-US" altLang="x-none" sz="2000" u="sng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eleste – SEC</a:t>
            </a:r>
            <a:br>
              <a:rPr lang="en-US" altLang="x-none" sz="2000" u="sng" baseline="0" dirty="0" err="1">
                <a:latin typeface="PT Sans" pitchFamily="32" charset="0"/>
                <a:cs typeface="Noteworthy" charset="0"/>
              </a:rPr>
            </a:br>
            <a:r>
              <a:rPr lang="en-US" altLang="x-none" sz="1600" baseline="0" dirty="0" err="1">
                <a:solidFill>
                  <a:srgbClr val="800000"/>
                </a:solidFill>
                <a:latin typeface="PT Sans" pitchFamily="32" charset="0"/>
                <a:cs typeface="Noteworthy" charset="0"/>
              </a:rPr>
              <a:t>...a Esfera Celeste é a referência....</a:t>
            </a:r>
            <a:br>
              <a:rPr lang="en-US" altLang="x-none" sz="2000" u="sng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</a:br>
            <a:endParaRPr lang="en-US" altLang="x-none" sz="2000" u="sng" dirty="0" err="1">
              <a:solidFill>
                <a:srgbClr val="0000FF"/>
              </a:solidFill>
              <a:latin typeface="PT Sans" pitchFamily="32" charset="0"/>
              <a:ea typeface="Noteworthy" charset="0"/>
            </a:endParaRPr>
          </a:p>
        </p:txBody>
      </p:sp>
      <p:pic>
        <p:nvPicPr>
          <p:cNvPr id="36866" name="Picture 368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9400" y="3886200"/>
            <a:ext cx="3009900" cy="2936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7" name="Text Box 36866"/>
          <p:cNvSpPr txBox="1"/>
          <p:nvPr/>
        </p:nvSpPr>
        <p:spPr>
          <a:xfrm>
            <a:off x="428625" y="900113"/>
            <a:ext cx="9217025" cy="5969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Durante a trajetória aparente do Sol (Eclíptica - Figs abaixo) existem</a:t>
            </a:r>
            <a:r>
              <a:rPr lang="en-US" altLang="x-none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4 pontos* de referência </a:t>
            </a:r>
            <a:endParaRPr lang="en-US" altLang="x-none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e de relevância para o SEC.</a:t>
            </a:r>
            <a:endParaRPr lang="en-US" altLang="x-none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l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600" b="1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l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6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6868" name="Text Box 36867"/>
          <p:cNvSpPr txBox="1"/>
          <p:nvPr/>
        </p:nvSpPr>
        <p:spPr>
          <a:xfrm>
            <a:off x="2840038" y="4283075"/>
            <a:ext cx="357187" cy="7080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600" b="1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☟</a:t>
            </a:r>
            <a:endParaRPr lang="en-US" altLang="x-none" sz="3600" b="1" baseline="0" dirty="0" err="1">
              <a:solidFill>
                <a:srgbClr val="00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36869" name="Text Box 36868"/>
          <p:cNvSpPr txBox="1"/>
          <p:nvPr/>
        </p:nvSpPr>
        <p:spPr>
          <a:xfrm>
            <a:off x="158750" y="6937375"/>
            <a:ext cx="9705975" cy="4318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1600" b="1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* </a:t>
            </a:r>
            <a:r>
              <a:rPr lang="en-US" altLang="x-none" sz="1600" b="1" baseline="0" dirty="0" err="1">
                <a:solidFill>
                  <a:srgbClr val="99284C"/>
                </a:solidFill>
                <a:latin typeface="Times New Roman" panose="02020603050405020304" pitchFamily="16" charset="0"/>
                <a:cs typeface="Noteworthy" charset="0"/>
              </a:rPr>
              <a:t>Importância destes pontos: </a:t>
            </a:r>
            <a:r>
              <a:rPr lang="en-US" altLang="x-none" sz="1600" baseline="0" dirty="0" err="1">
                <a:solidFill>
                  <a:srgbClr val="99284C"/>
                </a:solidFill>
                <a:latin typeface="Times New Roman" panose="02020603050405020304" pitchFamily="16" charset="0"/>
                <a:cs typeface="Noteworthy" charset="0"/>
              </a:rPr>
              <a:t>estão associados a estações do ano. Veremos mais detalhes a seguir...</a:t>
            </a:r>
            <a:endParaRPr lang="en-US" altLang="x-none" sz="1600" baseline="0" dirty="0" err="1">
              <a:solidFill>
                <a:srgbClr val="99284C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pic>
        <p:nvPicPr>
          <p:cNvPr id="36870" name="Picture 368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650" y="4327525"/>
            <a:ext cx="3289300" cy="2076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71" name="Text Box 36870"/>
          <p:cNvSpPr txBox="1"/>
          <p:nvPr/>
        </p:nvSpPr>
        <p:spPr>
          <a:xfrm>
            <a:off x="428625" y="1717675"/>
            <a:ext cx="9217025" cy="13144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(1)- Ponto Vernal, Gama ou Aries - </a:t>
            </a:r>
            <a:r>
              <a:rPr lang="en-US" altLang="x-none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</a:t>
            </a:r>
            <a:r>
              <a:rPr lang="en-US" altLang="x-none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(2)- Ponto Libra - Ω:</a:t>
            </a:r>
            <a:r>
              <a:rPr lang="en-US" altLang="x-none" sz="1600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são pontos imaginários que</a:t>
            </a:r>
            <a:r>
              <a:rPr lang="en-US" altLang="x-none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resultam do cruzamento da trajetória aparente anual do Sol com o Equador Celeste, conhecidos como </a:t>
            </a:r>
            <a:r>
              <a:rPr lang="en-US" altLang="x-none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Equinócio da Primavera</a:t>
            </a: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no HN (23 Setembro) e </a:t>
            </a:r>
            <a:r>
              <a:rPr lang="en-US" altLang="x-none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Outono</a:t>
            </a: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HS (21 de Março).</a:t>
            </a:r>
            <a:r>
              <a:rPr lang="en-US" altLang="x-none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(Veremos mais detalhes adiante em Estações do Ano).</a:t>
            </a:r>
            <a:endParaRPr lang="en-US" altLang="x-none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6872" name="Text Box 36871"/>
          <p:cNvSpPr txBox="1"/>
          <p:nvPr/>
        </p:nvSpPr>
        <p:spPr>
          <a:xfrm>
            <a:off x="428625" y="3114675"/>
            <a:ext cx="9217025" cy="10112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(3)-</a:t>
            </a:r>
            <a:r>
              <a:rPr lang="en-US" altLang="x-none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Pontos de culminação máxima e (4) mínima:</a:t>
            </a:r>
            <a:r>
              <a:rPr lang="en-US" altLang="x-none" sz="1600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corresponde as</a:t>
            </a:r>
            <a:r>
              <a:rPr lang="en-US" altLang="x-none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alturas máxima e mínima que o Sol atinge na Eclíptica durante o movimento de translação – os </a:t>
            </a:r>
            <a:r>
              <a:rPr lang="en-US" altLang="x-none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Solstícios de Verão</a:t>
            </a: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no HN (21 de junho) </a:t>
            </a:r>
            <a:r>
              <a:rPr lang="en-US" altLang="x-none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 de Inverno</a:t>
            </a: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no HS (22 dezembro)</a:t>
            </a:r>
            <a:endParaRPr lang="en-US" altLang="x-none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7889" name="Title 37888"/>
          <p:cNvSpPr>
            <a:spLocks noGrp="1"/>
          </p:cNvSpPr>
          <p:nvPr>
            <p:ph type="title"/>
          </p:nvPr>
        </p:nvSpPr>
        <p:spPr>
          <a:xfrm>
            <a:off x="398463" y="120650"/>
            <a:ext cx="8759825" cy="808038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u="sng" baseline="0" dirty="0" err="1">
                <a:latin typeface="PT Sans" pitchFamily="32" charset="0"/>
                <a:cs typeface="Noteworthy" charset="0"/>
              </a:rPr>
              <a:t>Definindo as Referências no SEC</a:t>
            </a:r>
            <a:br>
              <a:rPr lang="en-US" altLang="x-none" sz="2200" u="sng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</a:br>
            <a:endParaRPr lang="en-US" altLang="x-none" sz="2200" u="sng" dirty="0" err="1">
              <a:solidFill>
                <a:srgbClr val="0000FF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pic>
        <p:nvPicPr>
          <p:cNvPr id="37890" name="Picture 3788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0413" y="1697038"/>
            <a:ext cx="2279650" cy="2197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1" name="Picture 378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638" y="1492250"/>
            <a:ext cx="2620962" cy="2622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2" name="Text Box 37891"/>
          <p:cNvSpPr txBox="1"/>
          <p:nvPr/>
        </p:nvSpPr>
        <p:spPr>
          <a:xfrm flipH="1">
            <a:off x="2217738" y="1884363"/>
            <a:ext cx="503237" cy="6127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600" b="1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☟</a:t>
            </a:r>
            <a:endParaRPr lang="en-US" altLang="x-none" sz="3600" b="1" baseline="0" dirty="0" err="1">
              <a:solidFill>
                <a:srgbClr val="00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37893" name="Text Box 37892"/>
          <p:cNvSpPr txBox="1"/>
          <p:nvPr/>
        </p:nvSpPr>
        <p:spPr>
          <a:xfrm>
            <a:off x="1328738" y="490538"/>
            <a:ext cx="8023225" cy="7826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just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Plano de Referência = Plano Fundamental</a:t>
            </a:r>
            <a:r>
              <a:rPr lang="en-US" altLang="x-none" sz="1600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– </a:t>
            </a:r>
            <a:r>
              <a:rPr lang="en-US" altLang="x-none" sz="1600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Equador Celeste</a:t>
            </a:r>
            <a:endParaRPr lang="en-US" altLang="x-none" sz="1600" b="1" baseline="0" dirty="0" err="1">
              <a:solidFill>
                <a:srgbClr val="FF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Coordenadas</a:t>
            </a:r>
            <a:r>
              <a:rPr lang="en-US" altLang="x-none" sz="1600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– </a:t>
            </a: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2 ângulos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1600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: </a:t>
            </a:r>
            <a:r>
              <a:rPr lang="en-US" altLang="x-none" sz="1600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Ascensão Reta</a:t>
            </a:r>
            <a:r>
              <a:rPr lang="en-US" altLang="x-none" sz="1600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(</a:t>
            </a:r>
            <a:r>
              <a:rPr lang="en-US" altLang="x-none" sz="1600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∝ ou AR</a:t>
            </a:r>
            <a:r>
              <a:rPr lang="en-US" altLang="x-none" sz="1600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) e </a:t>
            </a:r>
            <a:r>
              <a:rPr lang="en-US" altLang="x-none" sz="1600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Declinação (𝜹)</a:t>
            </a:r>
            <a:r>
              <a:rPr lang="en-US" altLang="x-none" sz="1600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1600" baseline="0" dirty="0" err="1">
              <a:solidFill>
                <a:srgbClr val="FF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7894" name="Rounded Rectangle 37893"/>
          <p:cNvSpPr/>
          <p:nvPr/>
        </p:nvSpPr>
        <p:spPr>
          <a:xfrm flipV="1">
            <a:off x="661988" y="503238"/>
            <a:ext cx="8567737" cy="765175"/>
          </a:xfrm>
          <a:prstGeom prst="roundRect">
            <a:avLst>
              <a:gd name="adj" fmla="val 16667"/>
            </a:avLst>
          </a:prstGeom>
          <a:noFill/>
          <a:ln w="936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cxnSp>
        <p:nvCxnSpPr>
          <p:cNvPr id="37895" name="Straight Arrow Connector 37894"/>
          <p:cNvCxnSpPr>
            <a:stCxn id="37891" idx="3"/>
          </p:cNvCxnSpPr>
          <p:nvPr/>
        </p:nvCxnSpPr>
        <p:spPr>
          <a:xfrm flipV="1">
            <a:off x="3657600" y="2784475"/>
            <a:ext cx="1558925" cy="19050"/>
          </a:xfrm>
          <a:prstGeom prst="straightConnector1">
            <a:avLst/>
          </a:prstGeom>
          <a:ln w="9360" cap="flat" cmpd="sng">
            <a:solidFill>
              <a:srgbClr val="F01924"/>
            </a:solidFill>
            <a:prstDash val="solid"/>
            <a:miter/>
            <a:headEnd type="none" w="med" len="med"/>
            <a:tailEnd type="triangle" w="med" len="med"/>
          </a:ln>
        </p:spPr>
      </p:cxnSp>
      <p:sp>
        <p:nvSpPr>
          <p:cNvPr id="37896" name="Text Box 37895"/>
          <p:cNvSpPr txBox="1"/>
          <p:nvPr/>
        </p:nvSpPr>
        <p:spPr>
          <a:xfrm>
            <a:off x="428625" y="3995738"/>
            <a:ext cx="9217025" cy="156686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700" b="1" u="sng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∝</a:t>
            </a:r>
            <a:r>
              <a:rPr lang="en-US" altLang="x-none" b="1" u="sng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ou AR</a:t>
            </a: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b="1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(0h ≤ </a:t>
            </a:r>
            <a:r>
              <a:rPr lang="en-US" altLang="x-none" sz="2200" b="1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∝</a:t>
            </a:r>
            <a:r>
              <a:rPr lang="en-US" altLang="x-none" b="1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≤ 24 h, </a:t>
            </a: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expresso em horas, ou graus</a:t>
            </a:r>
            <a:r>
              <a:rPr lang="en-US" altLang="x-none" b="1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0</a:t>
            </a:r>
            <a:r>
              <a:rPr lang="en-US" altLang="x-none" b="1" baseline="370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o</a:t>
            </a:r>
            <a:r>
              <a:rPr lang="en-US" altLang="x-none" b="1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≤ </a:t>
            </a:r>
            <a:r>
              <a:rPr lang="en-US" altLang="x-none" sz="2200" b="1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∝</a:t>
            </a:r>
            <a:r>
              <a:rPr lang="en-US" altLang="x-none" b="1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≤ 360</a:t>
            </a:r>
            <a:r>
              <a:rPr lang="en-US" altLang="x-none" b="1" baseline="370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o</a:t>
            </a:r>
            <a:r>
              <a:rPr lang="en-US" altLang="x-none" b="1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) </a:t>
            </a:r>
            <a:endParaRPr lang="en-US" altLang="x-none" b="1" dirty="0" err="1">
              <a:solidFill>
                <a:srgbClr val="0000FF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É o ângulo medido sobre o</a:t>
            </a: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equador celeste</a:t>
            </a:r>
            <a:r>
              <a:rPr lang="en-US" altLang="x-none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, com </a:t>
            </a: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origem</a:t>
            </a:r>
            <a:r>
              <a:rPr lang="en-US" altLang="x-none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no meridiano que passa pelo P</a:t>
            </a: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onto Áries</a:t>
            </a:r>
            <a:r>
              <a:rPr lang="en-US" altLang="x-none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(Gama ou Vernal) e </a:t>
            </a: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extremidade no Meridiano do Astro</a:t>
            </a:r>
            <a:r>
              <a:rPr lang="en-US" altLang="x-none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(sentido anti-horário)</a:t>
            </a:r>
            <a:endParaRPr lang="en-US" altLang="x-none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7897" name="Text Box 37896"/>
          <p:cNvSpPr txBox="1"/>
          <p:nvPr/>
        </p:nvSpPr>
        <p:spPr>
          <a:xfrm>
            <a:off x="428625" y="6015038"/>
            <a:ext cx="10228263" cy="189706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342900" indent="-298450" defTabSz="449580" eaLnBrk="1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  <a:tab pos="9410700" algn="l"/>
                <a:tab pos="10134600" algn="l"/>
              </a:tabLst>
            </a:pPr>
            <a:endParaRPr lang="en-US" altLang="x-none" b="1" dirty="0" err="1">
              <a:solidFill>
                <a:srgbClr val="0000FF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marL="342900" indent="-298450" defTabSz="449580" eaLnBrk="1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  <a:tab pos="9410700" algn="l"/>
                <a:tab pos="10134600" algn="l"/>
              </a:tabLst>
            </a:pPr>
            <a:endParaRPr lang="en-US" altLang="x-none" b="1" dirty="0" err="1">
              <a:solidFill>
                <a:srgbClr val="0000FF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7898" name="Text Box 37897"/>
          <p:cNvSpPr txBox="1"/>
          <p:nvPr/>
        </p:nvSpPr>
        <p:spPr>
          <a:xfrm>
            <a:off x="428625" y="5435600"/>
            <a:ext cx="9217025" cy="211931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342900" indent="-298450" defTabSz="449580" eaLnBrk="1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b="1" u="sng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Declinação (𝜹)</a:t>
            </a: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</a:t>
            </a:r>
            <a:r>
              <a:rPr lang="en-US" altLang="x-none" b="1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(-90</a:t>
            </a:r>
            <a:r>
              <a:rPr lang="en-US" altLang="x-none" b="1" baseline="4700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</a:t>
            </a:r>
            <a:r>
              <a:rPr lang="en-US" altLang="x-none" b="1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≤  𝜹  ≤ +90</a:t>
            </a:r>
            <a:r>
              <a:rPr lang="en-US" altLang="x-none" b="1" baseline="4700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</a:t>
            </a:r>
            <a:r>
              <a:rPr lang="en-US" altLang="x-none" b="1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). Nos Pólos: PNC (positivo) e PSC (negativo)</a:t>
            </a:r>
            <a:endParaRPr lang="en-US" altLang="x-none" b="1" dirty="0" err="1">
              <a:solidFill>
                <a:srgbClr val="0000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42900" indent="-298450" defTabSz="449580" eaLnBrk="1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É ângulo medido sobre o meridiano do astro (perpendicular ao equador), com origem no equador e extremidade no astro.</a:t>
            </a: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</a:t>
            </a:r>
            <a:endParaRPr lang="en-US" altLang="x-none" b="1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42900" indent="-298450" defTabSz="449580" eaLnBrk="1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Complemento de 𝜹 é a distância polar</a:t>
            </a: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(∆) -  (𝜹 + ∆ = 90</a:t>
            </a:r>
            <a:r>
              <a:rPr lang="en-US" altLang="x-none" b="1" baseline="53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</a:t>
            </a: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), </a:t>
            </a: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sendo que os valores estão na faixa: </a:t>
            </a:r>
            <a:endParaRPr lang="en-US" altLang="x-none" dirty="0" err="1">
              <a:solidFill>
                <a:srgbClr val="0000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42900" indent="-298450" defTabSz="449580" eaLnBrk="1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b="1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(0</a:t>
            </a:r>
            <a:r>
              <a:rPr lang="en-US" altLang="x-none" b="1" baseline="44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</a:t>
            </a: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≤  Δ  ≤  180</a:t>
            </a:r>
            <a:r>
              <a:rPr lang="en-US" altLang="x-none" b="1" baseline="44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</a:t>
            </a: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) </a:t>
            </a:r>
            <a:endParaRPr lang="en-US" altLang="x-none" b="1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8913" name="Title 38912"/>
          <p:cNvSpPr>
            <a:spLocks noGrp="1"/>
          </p:cNvSpPr>
          <p:nvPr>
            <p:ph type="title"/>
          </p:nvPr>
        </p:nvSpPr>
        <p:spPr>
          <a:xfrm>
            <a:off x="755650" y="47625"/>
            <a:ext cx="8564563" cy="922338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u="sng" dirty="0" err="1">
                <a:solidFill>
                  <a:srgbClr val="0000FF"/>
                </a:solidFill>
                <a:latin typeface="PT Sans" pitchFamily="32" charset="0"/>
              </a:rPr>
              <a:t>3. </a:t>
            </a:r>
            <a:r>
              <a:rPr lang="en-US" altLang="x-none" sz="2200" b="1" u="sng" dirty="0" err="1">
                <a:solidFill>
                  <a:srgbClr val="0000FF"/>
                </a:solidFill>
                <a:latin typeface="PT Sans" pitchFamily="32" charset="0"/>
              </a:rPr>
              <a:t>S</a:t>
            </a:r>
            <a:r>
              <a:rPr lang="en-US" altLang="x-none" sz="2200" u="sng" dirty="0" err="1">
                <a:solidFill>
                  <a:srgbClr val="0000FF"/>
                </a:solidFill>
                <a:latin typeface="PT Sans" pitchFamily="32" charset="0"/>
              </a:rPr>
              <a:t>istema </a:t>
            </a:r>
            <a:r>
              <a:rPr lang="en-US" altLang="x-none" sz="2200" b="1" u="sng" dirty="0" err="1">
                <a:solidFill>
                  <a:srgbClr val="0000FF"/>
                </a:solidFill>
                <a:latin typeface="PT Sans" pitchFamily="32" charset="0"/>
              </a:rPr>
              <a:t>E</a:t>
            </a:r>
            <a:r>
              <a:rPr lang="en-US" altLang="x-none" sz="2200" u="sng" dirty="0" err="1">
                <a:solidFill>
                  <a:srgbClr val="0000FF"/>
                </a:solidFill>
                <a:latin typeface="PT Sans" pitchFamily="32" charset="0"/>
              </a:rPr>
              <a:t>quatorial </a:t>
            </a:r>
            <a:r>
              <a:rPr lang="en-US" altLang="x-none" sz="2200" b="1" u="sng" dirty="0" err="1">
                <a:solidFill>
                  <a:srgbClr val="0000FF"/>
                </a:solidFill>
                <a:latin typeface="PT Sans" pitchFamily="32" charset="0"/>
              </a:rPr>
              <a:t>H</a:t>
            </a:r>
            <a:r>
              <a:rPr lang="en-US" altLang="x-none" sz="2200" u="sng" dirty="0" err="1">
                <a:solidFill>
                  <a:srgbClr val="0000FF"/>
                </a:solidFill>
                <a:latin typeface="PT Sans" pitchFamily="32" charset="0"/>
              </a:rPr>
              <a:t>orário - SEH</a:t>
            </a:r>
            <a:endParaRPr lang="en-US" altLang="x-none" sz="2200" u="sng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pic>
        <p:nvPicPr>
          <p:cNvPr id="38914" name="Picture 389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5813" y="3509963"/>
            <a:ext cx="3843337" cy="3584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5" name="Text Box 38914"/>
          <p:cNvSpPr txBox="1"/>
          <p:nvPr/>
        </p:nvSpPr>
        <p:spPr>
          <a:xfrm>
            <a:off x="744538" y="1049338"/>
            <a:ext cx="8578850" cy="74453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Plano Fundamental: </a:t>
            </a:r>
            <a:r>
              <a:rPr lang="en-US" altLang="x-none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 o 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Equador Celeste</a:t>
            </a:r>
            <a:r>
              <a:rPr lang="en-US" altLang="x-none" b="1" dirty="0" err="1">
                <a:solidFill>
                  <a:srgbClr val="33CC66"/>
                </a:solidFill>
                <a:latin typeface="Times New Roman" panose="02020603050405020304" pitchFamily="16" charset="0"/>
                <a:cs typeface="Noteworthy" charset="0"/>
              </a:rPr>
              <a:t>     (cuidado!...é a linha verde)</a:t>
            </a:r>
            <a:endParaRPr lang="en-US" altLang="x-none" b="1" dirty="0" err="1">
              <a:solidFill>
                <a:srgbClr val="33CC66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C</a:t>
            </a: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oordenadas – 2 ângulos: </a:t>
            </a:r>
            <a:r>
              <a:rPr lang="en-US" altLang="x-none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Declinação (𝜹) e Ângulo Horário (H)</a:t>
            </a:r>
            <a:endParaRPr lang="en-US" altLang="x-none" b="1" dirty="0" err="1">
              <a:solidFill>
                <a:srgbClr val="FF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8916" name="Text Box 38915"/>
          <p:cNvSpPr txBox="1"/>
          <p:nvPr/>
        </p:nvSpPr>
        <p:spPr>
          <a:xfrm>
            <a:off x="84138" y="4156075"/>
            <a:ext cx="5584825" cy="324961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Ângulo Horário (H) ( -12h  ≤ H ≤ +12h )</a:t>
            </a:r>
            <a:endParaRPr lang="en-US" altLang="x-none" b="1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Ângulo medido sobre o equador (linha verde), com origem no 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meridiano local 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(</a:t>
            </a:r>
            <a:r>
              <a:rPr lang="en-US" altLang="x-none" sz="16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linha que passa p/ PCN, PCS e passa pelo Zênite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) e extremidade no meridiano do astro, contado a Oeste.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l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         - Sinal negativo (leste do meridiano)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l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         - Sinal positivo (oeste do meridiano)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l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8917" name="Text Box 38916"/>
          <p:cNvSpPr txBox="1"/>
          <p:nvPr/>
        </p:nvSpPr>
        <p:spPr>
          <a:xfrm>
            <a:off x="242888" y="6861175"/>
            <a:ext cx="9656762" cy="9096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400" dirty="0" err="1">
                <a:solidFill>
                  <a:srgbClr val="CCCCFF"/>
                </a:solidFill>
                <a:hlinkClick r:id="rId2"/>
              </a:rPr>
              <a:t>http://astro.unl.edu/classaction</a:t>
            </a:r>
            <a:endParaRPr lang="en-US" altLang="x-none" sz="2400" dirty="0" err="1">
              <a:solidFill>
                <a:srgbClr val="CCCCFF"/>
              </a:solidFill>
              <a:hlinkClick r:id="rId2"/>
            </a:endParaRPr>
          </a:p>
          <a:p>
            <a:pPr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400" dirty="0" err="1">
              <a:solidFill>
                <a:srgbClr val="CCCCFF"/>
              </a:solidFill>
            </a:endParaRPr>
          </a:p>
        </p:txBody>
      </p:sp>
      <p:sp>
        <p:nvSpPr>
          <p:cNvPr id="38918" name="Rounded Rectangle 38917"/>
          <p:cNvSpPr/>
          <p:nvPr/>
        </p:nvSpPr>
        <p:spPr>
          <a:xfrm flipV="1">
            <a:off x="715963" y="946150"/>
            <a:ext cx="8699500" cy="912813"/>
          </a:xfrm>
          <a:prstGeom prst="roundRect">
            <a:avLst>
              <a:gd name="adj" fmla="val 16667"/>
            </a:avLst>
          </a:prstGeom>
          <a:noFill/>
          <a:ln w="9000" cap="flat" cmpd="sng">
            <a:solidFill>
              <a:srgbClr val="993366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8919" name="Text Box 38918"/>
          <p:cNvSpPr txBox="1"/>
          <p:nvPr/>
        </p:nvSpPr>
        <p:spPr>
          <a:xfrm>
            <a:off x="149225" y="2322513"/>
            <a:ext cx="9948863" cy="179228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Declinação</a:t>
            </a:r>
            <a:r>
              <a:rPr lang="en-US" altLang="x-none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( 𝜹)  (-90</a:t>
            </a:r>
            <a:r>
              <a:rPr lang="en-US" altLang="x-none" b="1" baseline="33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</a:t>
            </a: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≤  𝜹  ≤ +90</a:t>
            </a:r>
            <a:r>
              <a:rPr lang="en-US" altLang="x-none" b="1" baseline="33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</a:t>
            </a: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) </a:t>
            </a:r>
            <a:endParaRPr lang="en-US" altLang="x-none" b="1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Â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ngulo medido sobre o Meridiano do Astro  (perpendicular ao equador), c/ origem no </a:t>
            </a:r>
            <a:r>
              <a:rPr lang="en-US" altLang="x-none" sz="1600" b="1" dirty="0" err="1">
                <a:solidFill>
                  <a:srgbClr val="33CC66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equador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 extremidade no astro. 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Complemento de 𝜹 é a distância polar (∆)  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(𝜹 + ∆ = 90</a:t>
            </a:r>
            <a:r>
              <a:rPr lang="en-US" altLang="x-none" sz="1600" b="1" baseline="31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)           (0</a:t>
            </a:r>
            <a:r>
              <a:rPr lang="en-US" altLang="x-none" sz="1600" b="1" baseline="24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≤  Δ  ≤  180</a:t>
            </a:r>
            <a:r>
              <a:rPr lang="en-US" altLang="x-none" sz="1600" b="1" baseline="24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)</a:t>
            </a:r>
            <a:endParaRPr lang="en-US" altLang="x-none" sz="1600" b="1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b="1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9937" name="Text Box 39936"/>
          <p:cNvSpPr txBox="1"/>
          <p:nvPr/>
        </p:nvSpPr>
        <p:spPr>
          <a:xfrm>
            <a:off x="755650" y="168275"/>
            <a:ext cx="8566150" cy="58896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0" u="sng" dirty="0" err="1">
                <a:solidFill>
                  <a:srgbClr val="0000FF"/>
                </a:solidFill>
                <a:latin typeface="PT Sans" pitchFamily="32" charset="0"/>
              </a:rPr>
              <a:t>4. </a:t>
            </a:r>
            <a:r>
              <a:rPr lang="pt-BR" altLang="x-none" sz="2200" b="1" u="sng" dirty="0" err="1">
                <a:solidFill>
                  <a:srgbClr val="0000FF"/>
                </a:solidFill>
                <a:latin typeface="PT Sans" pitchFamily="32" charset="0"/>
              </a:rPr>
              <a:t>S</a:t>
            </a:r>
            <a:r>
              <a:rPr lang="pt-BR" altLang="x-none" sz="2200" u="sng" dirty="0" err="1">
                <a:solidFill>
                  <a:srgbClr val="0000FF"/>
                </a:solidFill>
                <a:latin typeface="PT Sans" pitchFamily="32" charset="0"/>
              </a:rPr>
              <a:t>istema de</a:t>
            </a:r>
            <a:r>
              <a:rPr lang="pt-BR" altLang="x-none" sz="2200" b="1" u="sng" dirty="0" err="1">
                <a:solidFill>
                  <a:srgbClr val="0000FF"/>
                </a:solidFill>
                <a:latin typeface="PT Sans" pitchFamily="32" charset="0"/>
              </a:rPr>
              <a:t> C</a:t>
            </a:r>
            <a:r>
              <a:rPr lang="pt-BR" altLang="x-none" sz="2200" u="sng" dirty="0" err="1">
                <a:solidFill>
                  <a:srgbClr val="0000FF"/>
                </a:solidFill>
                <a:latin typeface="PT Sans" pitchFamily="32" charset="0"/>
              </a:rPr>
              <a:t>oordenadas </a:t>
            </a:r>
            <a:r>
              <a:rPr lang="pt-BR" altLang="x-none" sz="2200" b="1" u="sng" dirty="0" err="1">
                <a:solidFill>
                  <a:srgbClr val="0000FF"/>
                </a:solidFill>
                <a:latin typeface="PT Sans" pitchFamily="32" charset="0"/>
              </a:rPr>
              <a:t>G</a:t>
            </a:r>
            <a:r>
              <a:rPr lang="pt-BR" altLang="x-none" sz="2200" u="sng" dirty="0" err="1">
                <a:solidFill>
                  <a:srgbClr val="0000FF"/>
                </a:solidFill>
                <a:latin typeface="PT Sans" pitchFamily="32" charset="0"/>
              </a:rPr>
              <a:t>alácticas - </a:t>
            </a:r>
            <a:r>
              <a:rPr lang="pt-BR" altLang="x-none" sz="2200" b="1" u="sng" dirty="0" err="1">
                <a:solidFill>
                  <a:srgbClr val="0000FF"/>
                </a:solidFill>
                <a:latin typeface="PT Sans" pitchFamily="32" charset="0"/>
              </a:rPr>
              <a:t>SCG</a:t>
            </a:r>
            <a:endParaRPr lang="pt-BR" altLang="x-none" sz="2200" b="1" u="sng" dirty="0" err="1">
              <a:solidFill>
                <a:srgbClr val="0000FF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u="sng" dirty="0" err="1">
                <a:solidFill>
                  <a:srgbClr val="800000"/>
                </a:solidFill>
                <a:latin typeface="PT Sans" pitchFamily="32" charset="0"/>
              </a:rPr>
              <a:t>...</a:t>
            </a:r>
            <a:r>
              <a:rPr lang="pt-BR" altLang="x-none" sz="1600" u="sng" baseline="0" dirty="0" err="1">
                <a:solidFill>
                  <a:srgbClr val="800000"/>
                </a:solidFill>
                <a:latin typeface="PT Sans" pitchFamily="32" charset="0"/>
                <a:cs typeface="Noteworthy" charset="0"/>
              </a:rPr>
              <a:t>Utilizado apenas em astronomia extragaláctica.</a:t>
            </a:r>
            <a:endParaRPr lang="pt-BR" altLang="x-none" sz="1600" u="sng" baseline="0" dirty="0" err="1">
              <a:solidFill>
                <a:srgbClr val="800000"/>
              </a:solidFill>
              <a:latin typeface="PT Sans" pitchFamily="32" charset="0"/>
              <a:ea typeface="Noteworthy" charset="0"/>
            </a:endParaRPr>
          </a:p>
        </p:txBody>
      </p:sp>
      <p:pic>
        <p:nvPicPr>
          <p:cNvPr id="39938" name="Picture 399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0" y="2609850"/>
            <a:ext cx="4137025" cy="3141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39" name="Text Box 39938"/>
          <p:cNvSpPr txBox="1"/>
          <p:nvPr/>
        </p:nvSpPr>
        <p:spPr>
          <a:xfrm>
            <a:off x="623888" y="1095375"/>
            <a:ext cx="8783637" cy="8128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solidFill>
                  <a:srgbClr val="0000FF"/>
                </a:solidFill>
                <a:latin typeface="Noteworthy" charset="0"/>
                <a:cs typeface="Noteworthy" charset="0"/>
              </a:rPr>
              <a:t> </a:t>
            </a: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Plano Fundamental: </a:t>
            </a: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plano do disco da Via Láctea,</a:t>
            </a:r>
            <a:r>
              <a:rPr lang="en-US" altLang="x-none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 o 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Equador Galáctico.</a:t>
            </a:r>
            <a:endParaRPr lang="en-US" altLang="x-none" b="1" dirty="0" err="1">
              <a:solidFill>
                <a:srgbClr val="FF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="1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Coordenadas - 2 ângulos:</a:t>
            </a: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longitude – ( </a:t>
            </a: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l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 ) e </a:t>
            </a:r>
            <a:r>
              <a:rPr lang="en-US" altLang="x-none" b="1" i="1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latitude galáctica (</a:t>
            </a: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b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).</a:t>
            </a:r>
            <a:endParaRPr lang="en-US" altLang="x-none" b="1" dirty="0" err="1">
              <a:solidFill>
                <a:srgbClr val="FF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9940" name="Rounded Rectangle 39939"/>
          <p:cNvSpPr/>
          <p:nvPr/>
        </p:nvSpPr>
        <p:spPr>
          <a:xfrm flipV="1">
            <a:off x="649288" y="1098550"/>
            <a:ext cx="8716962" cy="771525"/>
          </a:xfrm>
          <a:prstGeom prst="roundRect">
            <a:avLst>
              <a:gd name="adj" fmla="val 16667"/>
            </a:avLst>
          </a:prstGeom>
          <a:noFill/>
          <a:ln w="9000" cap="flat" cmpd="sng">
            <a:solidFill>
              <a:srgbClr val="993366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9941" name="Text Box 39940"/>
          <p:cNvSpPr txBox="1"/>
          <p:nvPr/>
        </p:nvSpPr>
        <p:spPr>
          <a:xfrm>
            <a:off x="233363" y="6429375"/>
            <a:ext cx="9702800" cy="4032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313055" indent="-294005" defTabSz="449580" eaLnBrk="1">
              <a:lnSpc>
                <a:spcPct val="93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  <a:tab pos="9410700" algn="l"/>
              </a:tabLst>
            </a:pP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Origem do Sistema: </a:t>
            </a:r>
            <a:r>
              <a:rPr lang="en-US" altLang="x-none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centro da Galáxia</a:t>
            </a: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(medida no sentido oposto ao de rotação da Galáxia).</a:t>
            </a:r>
            <a:endParaRPr lang="en-US" altLang="x-none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39942" name="Picture 399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600" y="2886075"/>
            <a:ext cx="4741863" cy="28336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61" name="Text Box 40960"/>
          <p:cNvSpPr txBox="1"/>
          <p:nvPr/>
        </p:nvSpPr>
        <p:spPr>
          <a:xfrm>
            <a:off x="755650" y="168275"/>
            <a:ext cx="8566150" cy="58896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0" u="sng" dirty="0" err="1">
                <a:solidFill>
                  <a:srgbClr val="0000FF"/>
                </a:solidFill>
                <a:latin typeface="PT Sans" pitchFamily="32" charset="0"/>
              </a:rPr>
              <a:t>4. Sistema de Coordenadas Galácticas - SCG</a:t>
            </a:r>
            <a:endParaRPr lang="pt-BR" altLang="x-none" sz="2200" u="sng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pic>
        <p:nvPicPr>
          <p:cNvPr id="40962" name="Picture 40961"/>
          <p:cNvPicPr>
            <a:picLocks noChangeAspect="1"/>
          </p:cNvPicPr>
          <p:nvPr/>
        </p:nvPicPr>
        <p:blipFill>
          <a:blip r:embed="rId1"/>
          <a:srcRect l="15047" t="13582" r="12170" b="3513"/>
          <a:stretch>
            <a:fillRect/>
          </a:stretch>
        </p:blipFill>
        <p:spPr>
          <a:xfrm>
            <a:off x="2603500" y="1300163"/>
            <a:ext cx="5308600" cy="3665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3" name="Picture 409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4463"/>
            <a:ext cx="10075863" cy="828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4" name="Text Box 40963"/>
          <p:cNvSpPr txBox="1"/>
          <p:nvPr/>
        </p:nvSpPr>
        <p:spPr>
          <a:xfrm>
            <a:off x="230188" y="6770688"/>
            <a:ext cx="1244600" cy="288925"/>
          </a:xfrm>
          <a:prstGeom prst="rect">
            <a:avLst/>
          </a:prstGeom>
          <a:noFill/>
          <a:ln w="9525">
            <a:noFill/>
          </a:ln>
        </p:spPr>
        <p:txBody>
          <a:bodyPr wrap="none" lIns="90360" tIns="45360" rIns="90360" bIns="45360" anchor="t" anchorCtr="0">
            <a:spAutoFit/>
          </a:bodyPr>
          <a:p>
            <a:pPr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400" dirty="0" err="1">
                <a:solidFill>
                  <a:srgbClr val="DAED45"/>
                </a:solidFill>
              </a:rPr>
              <a:t>vista da Terra</a:t>
            </a:r>
            <a:endParaRPr lang="fr-FR" altLang="x-none" sz="1400" dirty="0" err="1">
              <a:solidFill>
                <a:srgbClr val="DAED45"/>
              </a:solidFill>
            </a:endParaRPr>
          </a:p>
        </p:txBody>
      </p:sp>
      <p:sp>
        <p:nvSpPr>
          <p:cNvPr id="40965" name="Text Box 40964"/>
          <p:cNvSpPr txBox="1"/>
          <p:nvPr/>
        </p:nvSpPr>
        <p:spPr>
          <a:xfrm>
            <a:off x="230188" y="6770688"/>
            <a:ext cx="1244600" cy="288925"/>
          </a:xfrm>
          <a:prstGeom prst="rect">
            <a:avLst/>
          </a:prstGeom>
          <a:noFill/>
          <a:ln w="9525">
            <a:noFill/>
          </a:ln>
        </p:spPr>
        <p:txBody>
          <a:bodyPr wrap="none" lIns="90360" tIns="45360" rIns="90360" bIns="45360" anchor="t" anchorCtr="0">
            <a:spAutoFit/>
          </a:bodyPr>
          <a:p>
            <a:pPr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400" dirty="0" err="1">
                <a:solidFill>
                  <a:srgbClr val="DAED45"/>
                </a:solidFill>
              </a:rPr>
              <a:t>vista da Terra</a:t>
            </a:r>
            <a:endParaRPr lang="fr-FR" altLang="x-none" sz="1400" dirty="0" err="1">
              <a:solidFill>
                <a:srgbClr val="DAED45"/>
              </a:solidFill>
            </a:endParaRPr>
          </a:p>
        </p:txBody>
      </p:sp>
      <p:pic>
        <p:nvPicPr>
          <p:cNvPr id="40966" name="Picture 40965"/>
          <p:cNvPicPr>
            <a:picLocks noChangeAspect="1"/>
          </p:cNvPicPr>
          <p:nvPr/>
        </p:nvPicPr>
        <p:blipFill>
          <a:blip r:embed="rId1"/>
          <a:srcRect l="10999" r="9552" b="86464"/>
          <a:stretch>
            <a:fillRect/>
          </a:stretch>
        </p:blipFill>
        <p:spPr>
          <a:xfrm>
            <a:off x="3625850" y="5348288"/>
            <a:ext cx="3181350" cy="406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Text Box 3072"/>
          <p:cNvSpPr txBox="1"/>
          <p:nvPr/>
        </p:nvSpPr>
        <p:spPr>
          <a:xfrm>
            <a:off x="671745" y="800555"/>
            <a:ext cx="8564753" cy="1259523"/>
          </a:xfrm>
          <a:prstGeom prst="rect">
            <a:avLst/>
          </a:prstGeom>
          <a:noFill/>
          <a:ln w="9525">
            <a:noFill/>
          </a:ln>
        </p:spPr>
        <p:txBody>
          <a:bodyPr wrap="square" lIns="100761" tIns="50380" rIns="100761" bIns="5038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3085" u="sng" dirty="0" err="1">
                <a:solidFill>
                  <a:srgbClr val="000000"/>
                </a:solidFill>
                <a:latin typeface="PT Sans" pitchFamily="32" charset="0"/>
              </a:rPr>
              <a:t>Forma e Movimentos da Terra</a:t>
            </a:r>
            <a:r>
              <a:rPr lang="pt-BR" altLang="x-none" sz="3525" dirty="0" err="1">
                <a:solidFill>
                  <a:srgbClr val="000000"/>
                </a:solidFill>
                <a:latin typeface="PT Sans" pitchFamily="32" charset="0"/>
              </a:rPr>
              <a:t> </a:t>
            </a:r>
            <a:endParaRPr lang="pt-BR" altLang="x-none" sz="3525" dirty="0" err="1">
              <a:solidFill>
                <a:srgbClr val="000000"/>
              </a:solidFill>
              <a:latin typeface="PT Sans" pitchFamily="32" charset="0"/>
            </a:endParaRPr>
          </a:p>
        </p:txBody>
      </p:sp>
      <p:sp>
        <p:nvSpPr>
          <p:cNvPr id="3075" name="Text Box 3074"/>
          <p:cNvSpPr txBox="1"/>
          <p:nvPr/>
        </p:nvSpPr>
        <p:spPr>
          <a:xfrm>
            <a:off x="1814063" y="2630361"/>
            <a:ext cx="6852152" cy="1971675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51571" rIns="99175" bIns="51571" anchor="t" anchorCtr="0">
            <a:spAutoFit/>
          </a:bodyPr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425" dirty="0" err="1">
                <a:solidFill>
                  <a:srgbClr val="0000FF"/>
                </a:solidFill>
                <a:latin typeface="Times New Roman" panose="02020603050405020304" pitchFamily="16" charset="0"/>
                <a:cs typeface="New York" charset="0"/>
              </a:rPr>
              <a:t>Forma da Terra</a:t>
            </a:r>
            <a:endParaRPr lang="pt-BR" altLang="x-none" sz="2425" dirty="0" err="1">
              <a:solidFill>
                <a:srgbClr val="0000FF"/>
              </a:solidFill>
              <a:latin typeface="Times New Roman" panose="02020603050405020304" pitchFamily="16" charset="0"/>
              <a:cs typeface="New York" charset="0"/>
            </a:endParaRPr>
          </a:p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425" dirty="0" err="1">
                <a:solidFill>
                  <a:srgbClr val="0000FF"/>
                </a:solidFill>
                <a:latin typeface="Times New Roman" panose="02020603050405020304" pitchFamily="16" charset="0"/>
                <a:cs typeface="New York" charset="0"/>
              </a:rPr>
              <a:t>Modelos de Mundo: geocêntrico e heliocêntrico </a:t>
            </a:r>
            <a:endParaRPr lang="pt-BR" altLang="x-none" sz="2425" dirty="0" err="1">
              <a:solidFill>
                <a:srgbClr val="0000FF"/>
              </a:solidFill>
              <a:latin typeface="Times New Roman" panose="02020603050405020304" pitchFamily="16" charset="0"/>
              <a:cs typeface="New York" charset="0"/>
            </a:endParaRPr>
          </a:p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425" dirty="0" err="1">
                <a:solidFill>
                  <a:srgbClr val="0000FF"/>
                </a:solidFill>
                <a:latin typeface="Times New Roman" panose="02020603050405020304" pitchFamily="16" charset="0"/>
                <a:cs typeface="New York" charset="0"/>
              </a:rPr>
              <a:t>Rotação e Translação da Terra</a:t>
            </a:r>
            <a:endParaRPr lang="pt-BR" altLang="x-none" sz="2425" dirty="0" err="1">
              <a:solidFill>
                <a:srgbClr val="0000FF"/>
              </a:solidFill>
              <a:latin typeface="Times New Roman" panose="02020603050405020304" pitchFamily="16" charset="0"/>
              <a:cs typeface="New York" charset="0"/>
            </a:endParaRPr>
          </a:p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425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ew York" charset="0"/>
              </a:rPr>
              <a:t>Precessão e Nutação</a:t>
            </a:r>
            <a:endParaRPr lang="pt-BR" altLang="x-none" sz="2425" baseline="0" dirty="0" err="1">
              <a:solidFill>
                <a:srgbClr val="0000FF"/>
              </a:solidFill>
              <a:latin typeface="Times New Roman" panose="02020603050405020304" pitchFamily="16" charset="0"/>
              <a:cs typeface="New York" charset="0"/>
            </a:endParaRPr>
          </a:p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425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ew York" charset="0"/>
              </a:rPr>
              <a:t>Estações do Ano</a:t>
            </a:r>
            <a:endParaRPr lang="pt-BR" altLang="x-none" sz="2425" baseline="0" dirty="0" err="1">
              <a:solidFill>
                <a:srgbClr val="0000FF"/>
              </a:solidFill>
              <a:latin typeface="Times New Roman" panose="02020603050405020304" pitchFamily="16" charset="0"/>
              <a:ea typeface="New Yor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Text Box 4096"/>
          <p:cNvSpPr txBox="1"/>
          <p:nvPr/>
        </p:nvSpPr>
        <p:spPr>
          <a:xfrm>
            <a:off x="281644" y="277504"/>
            <a:ext cx="9511144" cy="837932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algn="ctr" defTabSz="44958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5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Vimos que os astros se movimentam na Esfera Celeste e realizam o chamado </a:t>
            </a:r>
            <a:r>
              <a:rPr lang="en-US" altLang="x-none" sz="2205" b="1" baseline="0" dirty="0" err="1">
                <a:solidFill>
                  <a:srgbClr val="000000"/>
                </a:solidFill>
                <a:latin typeface="PT Sans" pitchFamily="32" charset="0"/>
                <a:cs typeface="Noteworthy" charset="0"/>
              </a:rPr>
              <a:t>Movimento Diurno dos Astros</a:t>
            </a:r>
            <a:r>
              <a:rPr lang="en-US" altLang="x-none" sz="2205" baseline="0" dirty="0" err="1">
                <a:solidFill>
                  <a:srgbClr val="000000"/>
                </a:solidFill>
                <a:latin typeface="PT Sans" pitchFamily="32" charset="0"/>
                <a:cs typeface="Noteworthy" charset="0"/>
              </a:rPr>
              <a:t>.</a:t>
            </a:r>
            <a:r>
              <a:rPr lang="en-US" altLang="x-none" sz="2205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 </a:t>
            </a:r>
            <a:endParaRPr lang="en-US" altLang="x-none" sz="2205" baseline="0" dirty="0" err="1">
              <a:solidFill>
                <a:srgbClr val="0000FF"/>
              </a:solidFill>
              <a:latin typeface="PT Sans" pitchFamily="32" charset="0"/>
              <a:ea typeface="Noteworthy" charset="0"/>
            </a:endParaRPr>
          </a:p>
        </p:txBody>
      </p:sp>
      <p:pic>
        <p:nvPicPr>
          <p:cNvPr id="4098" name="Picture 40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9288" y="1558018"/>
            <a:ext cx="7445177" cy="527250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Text Box 5120"/>
          <p:cNvSpPr txBox="1"/>
          <p:nvPr/>
        </p:nvSpPr>
        <p:spPr>
          <a:xfrm>
            <a:off x="503809" y="916011"/>
            <a:ext cx="9068562" cy="1350488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algn="just" defTabSz="44958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Este movimento aparente deu suporte ao desenvolvimento de um modelo de Universo denominado </a:t>
            </a: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“Modelo Geocêntrico”</a:t>
            </a: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 que sabemos estar incorreto.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5122" name="Text Box 5121"/>
          <p:cNvSpPr txBox="1"/>
          <p:nvPr/>
        </p:nvSpPr>
        <p:spPr>
          <a:xfrm>
            <a:off x="503809" y="2297987"/>
            <a:ext cx="9068562" cy="837933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algn="just" defTabSz="44958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Sabemos que este movimento é aparente e, que, na verdade é a Terra quem realiza este movimento.</a:t>
            </a: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  <a:cs typeface="Times New Roman" panose="02020603050405020304" pitchFamily="16" charset="0"/>
            </a:endParaRPr>
          </a:p>
        </p:txBody>
      </p:sp>
      <p:sp>
        <p:nvSpPr>
          <p:cNvPr id="5123" name="Text Box 5122"/>
          <p:cNvSpPr txBox="1"/>
          <p:nvPr/>
        </p:nvSpPr>
        <p:spPr>
          <a:xfrm>
            <a:off x="503809" y="3219888"/>
            <a:ext cx="9068562" cy="3563399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algn="just" defTabSz="44958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Como se concluiu que, de fato, é a Terra que se movimenta?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Quais são os argumentos e evidências que mostram este fato?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 que impulsionou os “pensadores da época” a buscar outras alternativas para explicar o movimento dos astros?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Quais as consequências da solução encontrada (Modelo Heliocêntrico) para explicar o que observamos ? 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Text Box 6144"/>
          <p:cNvSpPr txBox="1"/>
          <p:nvPr/>
        </p:nvSpPr>
        <p:spPr>
          <a:xfrm>
            <a:off x="1444952" y="5291103"/>
            <a:ext cx="6908132" cy="646430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51571" rIns="99175" bIns="51571" anchor="t" anchorCtr="0">
            <a:spAutoFit/>
          </a:bodyPr>
          <a:p>
            <a:pPr algn="just" defTabSz="449580">
              <a:lnSpc>
                <a:spcPct val="100000"/>
              </a:lnSpc>
              <a:spcBef>
                <a:spcPts val="137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765" dirty="0" err="1">
                <a:solidFill>
                  <a:srgbClr val="003366"/>
                </a:solidFill>
                <a:latin typeface="Times New Roman" panose="02020603050405020304" pitchFamily="16" charset="0"/>
              </a:rPr>
              <a:t>Gravura do livro de Camille Flammarion (1888) mostrando um homem da </a:t>
            </a:r>
            <a:endParaRPr lang="en-US" altLang="x-none" sz="1765" dirty="0" err="1">
              <a:solidFill>
                <a:srgbClr val="003366"/>
              </a:solidFill>
              <a:latin typeface="Times New Roman" panose="02020603050405020304" pitchFamily="16" charset="0"/>
            </a:endParaRPr>
          </a:p>
          <a:p>
            <a:pPr algn="just" defTabSz="4495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765" dirty="0" err="1">
                <a:solidFill>
                  <a:srgbClr val="003366"/>
                </a:solidFill>
                <a:latin typeface="Times New Roman" panose="02020603050405020304" pitchFamily="16" charset="0"/>
              </a:rPr>
              <a:t>Idade Média  procurando entender como funciona o universo.</a:t>
            </a:r>
            <a:endParaRPr lang="en-US" altLang="x-none" sz="1765" dirty="0" err="1">
              <a:solidFill>
                <a:srgbClr val="003366"/>
              </a:solidFill>
              <a:latin typeface="Times New Roman" panose="02020603050405020304" pitchFamily="16" charset="0"/>
            </a:endParaRPr>
          </a:p>
        </p:txBody>
      </p:sp>
      <p:sp>
        <p:nvSpPr>
          <p:cNvPr id="6146" name="Text Box 6145"/>
          <p:cNvSpPr txBox="1"/>
          <p:nvPr/>
        </p:nvSpPr>
        <p:spPr>
          <a:xfrm>
            <a:off x="437334" y="6193761"/>
            <a:ext cx="9285480" cy="714375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51571" rIns="99175" bIns="51571" anchor="t" anchorCtr="0">
            <a:spAutoFit/>
          </a:bodyPr>
          <a:p>
            <a:pPr algn="just" defTabSz="449580">
              <a:lnSpc>
                <a:spcPct val="100000"/>
              </a:lnSpc>
              <a:spcBef>
                <a:spcPts val="137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985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Só depois se começou a supor que havia mais mundos e que as estrelas estavam a diferentes distâncias de nós</a:t>
            </a:r>
            <a:endParaRPr lang="pt-BR" altLang="x-none" sz="1985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6147" name="Picture 61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4373" y="1920131"/>
            <a:ext cx="5289995" cy="33744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Text Box 6147"/>
          <p:cNvSpPr txBox="1"/>
          <p:nvPr/>
        </p:nvSpPr>
        <p:spPr>
          <a:xfrm>
            <a:off x="3505671" y="-18135"/>
            <a:ext cx="3136561" cy="640257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51571" rIns="99175" bIns="51571" anchor="ctr" anchorCtr="0"/>
          <a:p>
            <a:pPr algn="ctr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25" baseline="0" dirty="0" err="1">
                <a:solidFill>
                  <a:srgbClr val="000000"/>
                </a:solidFill>
                <a:latin typeface="PT Sans" pitchFamily="32" charset="0"/>
                <a:cs typeface="Noteworthy" charset="0"/>
              </a:rPr>
              <a:t>Visão do Cosmos</a:t>
            </a:r>
            <a:endParaRPr lang="en-US" altLang="x-none" sz="2425" baseline="0" dirty="0" err="1">
              <a:solidFill>
                <a:srgbClr val="000000"/>
              </a:solidFill>
              <a:latin typeface="PT Sans" pitchFamily="32" charset="0"/>
              <a:ea typeface="Noteworthy" charset="0"/>
            </a:endParaRPr>
          </a:p>
        </p:txBody>
      </p:sp>
      <p:sp>
        <p:nvSpPr>
          <p:cNvPr id="6149" name="Text Box 6148"/>
          <p:cNvSpPr txBox="1"/>
          <p:nvPr/>
        </p:nvSpPr>
        <p:spPr>
          <a:xfrm>
            <a:off x="503809" y="669355"/>
            <a:ext cx="9068562" cy="1005868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algn="just" defTabSz="449580">
              <a:lnSpc>
                <a:spcPct val="100000"/>
              </a:lnSpc>
              <a:spcBef>
                <a:spcPts val="137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98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Até o século XVII pensava-se que o Cosmos, o Universo, era finito e que as estrelas estavam todas fixas, imóveis, na superfície de uma esfera  cristalina denominada</a:t>
            </a:r>
            <a:r>
              <a:rPr lang="en-US" altLang="x-none" sz="1985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1985" baseline="0" dirty="0" err="1">
                <a:solidFill>
                  <a:srgbClr val="990000"/>
                </a:solidFill>
                <a:latin typeface="Times New Roman" panose="02020603050405020304" pitchFamily="16" charset="0"/>
                <a:cs typeface="Noteworthy" charset="0"/>
              </a:rPr>
              <a:t>“Esfera Celeste”.</a:t>
            </a:r>
            <a:endParaRPr lang="en-US" altLang="x-none" sz="1985" baseline="0" dirty="0" err="1">
              <a:solidFill>
                <a:srgbClr val="99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1265" name="Picture 112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075863" cy="7562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6" name="Title 11265"/>
          <p:cNvSpPr>
            <a:spLocks noGrp="1"/>
          </p:cNvSpPr>
          <p:nvPr>
            <p:ph type="title"/>
          </p:nvPr>
        </p:nvSpPr>
        <p:spPr>
          <a:xfrm>
            <a:off x="762000" y="-7937"/>
            <a:ext cx="8564563" cy="922337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br>
              <a:rPr lang="en-US" altLang="x-none" sz="2400" baseline="0" dirty="0" err="1">
                <a:solidFill>
                  <a:srgbClr val="FFFFFF"/>
                </a:solidFill>
                <a:latin typeface="PT Sans" pitchFamily="32" charset="0"/>
                <a:cs typeface="New York" charset="0"/>
              </a:rPr>
            </a:br>
            <a:r>
              <a:rPr lang="en-US" altLang="x-none" sz="2400" baseline="0" dirty="0" err="1">
                <a:solidFill>
                  <a:srgbClr val="FFFFFF"/>
                </a:solidFill>
                <a:latin typeface="PT Sans" pitchFamily="32" charset="0"/>
                <a:cs typeface="New York" charset="0"/>
              </a:rPr>
              <a:t>Céu Noturno e o Movimento dos Astros a Olho Nú</a:t>
            </a:r>
            <a:endParaRPr lang="en-US" altLang="x-none" sz="2400" baseline="0" dirty="0" err="1">
              <a:solidFill>
                <a:srgbClr val="FFFFFF"/>
              </a:solidFill>
              <a:latin typeface="PT Sans" pitchFamily="32" charset="0"/>
              <a:ea typeface="New York" charset="0"/>
            </a:endParaRPr>
          </a:p>
        </p:txBody>
      </p:sp>
      <p:sp>
        <p:nvSpPr>
          <p:cNvPr id="11267" name="Text Box 11266"/>
          <p:cNvSpPr txBox="1"/>
          <p:nvPr/>
        </p:nvSpPr>
        <p:spPr>
          <a:xfrm>
            <a:off x="365125" y="5303838"/>
            <a:ext cx="9601200" cy="73183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Astros “parecem" pertencer a uma esfera imaginária definida pelos antigos gregos como </a:t>
            </a:r>
            <a:r>
              <a:rPr lang="en-US" altLang="x-none" sz="2000" b="1" u="sng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Esfera Celeste</a:t>
            </a: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1268" name="Text Box 11267"/>
          <p:cNvSpPr txBox="1"/>
          <p:nvPr/>
        </p:nvSpPr>
        <p:spPr>
          <a:xfrm>
            <a:off x="166688" y="6100763"/>
            <a:ext cx="9906000" cy="10318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Sabemos hoje que estes astros que parecem estar fixos  na </a:t>
            </a:r>
            <a:r>
              <a:rPr lang="en-US" altLang="x-none" sz="2200" b="1" baseline="0" dirty="0" err="1">
                <a:solidFill>
                  <a:srgbClr val="FFFF66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Esfera Celeste</a:t>
            </a: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é equivocada, já que estimativas da distância de milhares de objetos que medimos mostra que eles estão a diferentes distâncias da Terra.</a:t>
            </a:r>
            <a:endParaRPr lang="en-US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11269" name="Picture 112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900" y="2555875"/>
            <a:ext cx="2987675" cy="2627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charRg st="0" end="2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11268">
                                            <p:txEl>
                                              <p:charRg st="0" end="2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Title 7168"/>
          <p:cNvSpPr>
            <a:spLocks noGrp="1"/>
          </p:cNvSpPr>
          <p:nvPr>
            <p:ph type="title"/>
          </p:nvPr>
        </p:nvSpPr>
        <p:spPr>
          <a:xfrm>
            <a:off x="755714" y="186538"/>
            <a:ext cx="8564753" cy="1212290"/>
          </a:xfrm>
        </p:spPr>
        <p:txBody>
          <a:bodyPr wrap="square" lIns="99175" tIns="51571" rIns="99175" bIns="51571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25" b="1" u="sng" dirty="0" err="1">
                <a:latin typeface="PT Sans" pitchFamily="32" charset="0"/>
              </a:rPr>
              <a:t>Terra: a forma</a:t>
            </a:r>
            <a:br>
              <a:rPr lang="en-US" altLang="x-none" sz="2425" b="1" u="sng" dirty="0" err="1">
                <a:latin typeface="PT Sans" pitchFamily="32" charset="0"/>
              </a:rPr>
            </a:br>
            <a:r>
              <a:rPr lang="en-US" altLang="x-none" sz="2425" dirty="0" err="1">
                <a:latin typeface="PT Sans" pitchFamily="32" charset="0"/>
              </a:rPr>
              <a:t>Argumentos em favor da Terra Redonda são irrefutáveis e variam em sofisticação para apreende-los....  </a:t>
            </a:r>
            <a:endParaRPr lang="en-US" altLang="x-none" sz="2425" dirty="0" err="1">
              <a:latin typeface="PT Sans" pitchFamily="32" charset="0"/>
            </a:endParaRPr>
          </a:p>
        </p:txBody>
      </p:sp>
      <p:sp>
        <p:nvSpPr>
          <p:cNvPr id="7170" name="Text Placeholder 7169"/>
          <p:cNvSpPr>
            <a:spLocks noGrp="1"/>
          </p:cNvSpPr>
          <p:nvPr>
            <p:ph type="body" idx="1"/>
          </p:nvPr>
        </p:nvSpPr>
        <p:spPr>
          <a:xfrm>
            <a:off x="239660" y="1419820"/>
            <a:ext cx="4347101" cy="1721347"/>
          </a:xfrm>
        </p:spPr>
        <p:txBody>
          <a:bodyPr wrap="square" lIns="99175" tIns="51571" rIns="99175" bIns="51571" anchor="t" anchorCtr="0"/>
          <a:p>
            <a:pPr marL="341630" indent="-309880" defTabSz="449580">
              <a:buClrTx/>
              <a:buSzPct val="100000"/>
              <a:buFontTx/>
              <a:buNone/>
              <a:tabLst>
                <a:tab pos="341630" algn="l"/>
                <a:tab pos="446405" algn="l"/>
                <a:tab pos="895350" algn="l"/>
                <a:tab pos="1344930" algn="l"/>
                <a:tab pos="1793875" algn="l"/>
                <a:tab pos="2243455" algn="l"/>
                <a:tab pos="2692400" algn="l"/>
                <a:tab pos="3141980" algn="l"/>
                <a:tab pos="3590925" algn="l"/>
                <a:tab pos="4040505" algn="l"/>
                <a:tab pos="4489450" algn="l"/>
                <a:tab pos="4939030" algn="l"/>
                <a:tab pos="5387975" algn="l"/>
                <a:tab pos="5837555" algn="l"/>
                <a:tab pos="6286500" algn="l"/>
                <a:tab pos="6736080" algn="l"/>
                <a:tab pos="7185025" algn="l"/>
                <a:tab pos="7634605" algn="l"/>
                <a:tab pos="8083550" algn="l"/>
                <a:tab pos="8533130" algn="l"/>
                <a:tab pos="8982075" algn="l"/>
              </a:tabLst>
            </a:pPr>
            <a:endParaRPr lang="en-US" altLang="x-none" sz="2425" dirty="0" err="1">
              <a:latin typeface="Times New Roman" panose="02020603050405020304" pitchFamily="16" charset="0"/>
            </a:endParaRPr>
          </a:p>
          <a:p>
            <a:pPr marL="341630" indent="-309880" algn="just" defTabSz="449580">
              <a:buClrTx/>
              <a:buSzPct val="100000"/>
              <a:buFontTx/>
              <a:buNone/>
              <a:tabLst>
                <a:tab pos="341630" algn="l"/>
                <a:tab pos="446405" algn="l"/>
                <a:tab pos="895350" algn="l"/>
                <a:tab pos="1344930" algn="l"/>
                <a:tab pos="1793875" algn="l"/>
                <a:tab pos="2243455" algn="l"/>
                <a:tab pos="2692400" algn="l"/>
                <a:tab pos="3141980" algn="l"/>
                <a:tab pos="3590925" algn="l"/>
                <a:tab pos="4040505" algn="l"/>
                <a:tab pos="4489450" algn="l"/>
                <a:tab pos="4939030" algn="l"/>
                <a:tab pos="5387975" algn="l"/>
                <a:tab pos="5837555" algn="l"/>
                <a:tab pos="6286500" algn="l"/>
                <a:tab pos="6736080" algn="l"/>
                <a:tab pos="7185025" algn="l"/>
                <a:tab pos="7634605" algn="l"/>
                <a:tab pos="8083550" algn="l"/>
                <a:tab pos="8533130" algn="l"/>
                <a:tab pos="8982075" algn="l"/>
              </a:tabLst>
            </a:pPr>
            <a:r>
              <a:rPr lang="en-US" altLang="x-none" sz="2425" dirty="0" err="1">
                <a:latin typeface="Times New Roman" panose="02020603050405020304" pitchFamily="16" charset="0"/>
              </a:rPr>
              <a:t>Representação Terra Plana do Séc.VI d.C</a:t>
            </a:r>
            <a:endParaRPr lang="en-US" altLang="x-none" sz="2425" dirty="0" err="1">
              <a:latin typeface="Times New Roman" panose="02020603050405020304" pitchFamily="16" charset="0"/>
            </a:endParaRPr>
          </a:p>
          <a:p>
            <a:pPr marL="341630" indent="-309880" algn="just" defTabSz="449580">
              <a:buClrTx/>
              <a:buSzPct val="100000"/>
              <a:buFontTx/>
              <a:buNone/>
              <a:tabLst>
                <a:tab pos="341630" algn="l"/>
                <a:tab pos="446405" algn="l"/>
                <a:tab pos="895350" algn="l"/>
                <a:tab pos="1344930" algn="l"/>
                <a:tab pos="1793875" algn="l"/>
                <a:tab pos="2243455" algn="l"/>
                <a:tab pos="2692400" algn="l"/>
                <a:tab pos="3141980" algn="l"/>
                <a:tab pos="3590925" algn="l"/>
                <a:tab pos="4040505" algn="l"/>
                <a:tab pos="4489450" algn="l"/>
                <a:tab pos="4939030" algn="l"/>
                <a:tab pos="5387975" algn="l"/>
                <a:tab pos="5837555" algn="l"/>
                <a:tab pos="6286500" algn="l"/>
                <a:tab pos="6736080" algn="l"/>
                <a:tab pos="7185025" algn="l"/>
                <a:tab pos="7634605" algn="l"/>
                <a:tab pos="8083550" algn="l"/>
                <a:tab pos="8533130" algn="l"/>
                <a:tab pos="8982075" algn="l"/>
              </a:tabLst>
            </a:pPr>
            <a:endParaRPr lang="en-US" altLang="x-none" sz="2425" dirty="0" err="1">
              <a:latin typeface="Times New Roman" panose="02020603050405020304" pitchFamily="16" charset="0"/>
            </a:endParaRPr>
          </a:p>
        </p:txBody>
      </p:sp>
      <p:pic>
        <p:nvPicPr>
          <p:cNvPr id="7171" name="Picture 71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84" y="2878767"/>
            <a:ext cx="5055583" cy="33569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71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567" y="2877018"/>
            <a:ext cx="4880650" cy="3360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3" name="Text Box 7172"/>
          <p:cNvSpPr txBox="1"/>
          <p:nvPr/>
        </p:nvSpPr>
        <p:spPr>
          <a:xfrm>
            <a:off x="5256758" y="1643735"/>
            <a:ext cx="4315613" cy="1434456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51571" rIns="99175" bIns="51571" anchor="t" anchorCtr="0"/>
          <a:p>
            <a:pPr algn="just" defTabSz="44958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25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Sentido intuitivo</a:t>
            </a:r>
            <a:r>
              <a:rPr lang="en-US" altLang="x-none" sz="242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humano nos induz a imaginar que a Terra é plana</a:t>
            </a:r>
            <a:endParaRPr lang="en-US" altLang="x-none" sz="2425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7174" name="Text Box 7173"/>
          <p:cNvSpPr txBox="1"/>
          <p:nvPr/>
        </p:nvSpPr>
        <p:spPr>
          <a:xfrm>
            <a:off x="260652" y="6464908"/>
            <a:ext cx="4961119" cy="837933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51571" rIns="99175" bIns="51571" anchor="t" anchorCtr="0"/>
          <a:p>
            <a:pPr defTabSz="44958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2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Redesenho do mundo de Cosmas Indicopleustes (século VI)</a:t>
            </a:r>
            <a:endParaRPr lang="en-US" altLang="x-none" sz="2425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Title 8192"/>
          <p:cNvSpPr>
            <a:spLocks noGrp="1"/>
          </p:cNvSpPr>
          <p:nvPr>
            <p:ph type="title"/>
          </p:nvPr>
        </p:nvSpPr>
        <p:spPr>
          <a:xfrm>
            <a:off x="755714" y="111316"/>
            <a:ext cx="8564753" cy="1044355"/>
          </a:xfrm>
        </p:spPr>
        <p:txBody>
          <a:bodyPr wrap="square" lIns="99175" tIns="51571" rIns="99175" bIns="51571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25" dirty="0" err="1">
                <a:latin typeface="PT Sans" pitchFamily="32" charset="0"/>
              </a:rPr>
              <a:t>Barco se afastando....  </a:t>
            </a:r>
            <a:endParaRPr lang="en-US" altLang="x-none" sz="2425" dirty="0" err="1">
              <a:latin typeface="PT Sans" pitchFamily="32" charset="0"/>
            </a:endParaRPr>
          </a:p>
        </p:txBody>
      </p:sp>
      <p:sp>
        <p:nvSpPr>
          <p:cNvPr id="8194" name="Text Placeholder 8193"/>
          <p:cNvSpPr>
            <a:spLocks noGrp="1"/>
          </p:cNvSpPr>
          <p:nvPr>
            <p:ph type="body" idx="1"/>
          </p:nvPr>
        </p:nvSpPr>
        <p:spPr>
          <a:xfrm>
            <a:off x="531798" y="975489"/>
            <a:ext cx="8965352" cy="1651374"/>
          </a:xfrm>
        </p:spPr>
        <p:txBody>
          <a:bodyPr wrap="square" lIns="99175" tIns="51571" rIns="99175" bIns="51571" anchor="t" anchorCtr="0"/>
          <a:p>
            <a:pPr marL="0" indent="0"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425" dirty="0" err="1">
                <a:latin typeface="Times New Roman" panose="02020603050405020304" pitchFamily="16" charset="0"/>
              </a:rPr>
              <a:t>Se fosse plana ele diminuiria de tamanho conforme fosse se afastando, mas mostraria todas as partes diminuindo igualmente.  </a:t>
            </a:r>
            <a:endParaRPr lang="en-US" altLang="x-none" sz="2425" dirty="0" err="1">
              <a:latin typeface="Times New Roman" panose="02020603050405020304" pitchFamily="16" charset="0"/>
            </a:endParaRPr>
          </a:p>
          <a:p>
            <a:pPr marL="0" indent="0"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425" dirty="0" err="1">
                <a:latin typeface="Times New Roman" panose="02020603050405020304" pitchFamily="16" charset="0"/>
              </a:rPr>
              <a:t>Como se observa, o mastro é o último a desaparecer quando o navio se afasta do continente </a:t>
            </a:r>
            <a:endParaRPr lang="en-US" altLang="x-none" sz="2425" dirty="0" err="1">
              <a:latin typeface="Times New Roman" panose="02020603050405020304" pitchFamily="16" charset="0"/>
            </a:endParaRPr>
          </a:p>
        </p:txBody>
      </p:sp>
      <p:sp>
        <p:nvSpPr>
          <p:cNvPr id="8195" name="Text Box 8194"/>
          <p:cNvSpPr txBox="1"/>
          <p:nvPr/>
        </p:nvSpPr>
        <p:spPr>
          <a:xfrm>
            <a:off x="5743073" y="1446061"/>
            <a:ext cx="3829298" cy="1590147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 sz="100"/>
          </a:p>
        </p:txBody>
      </p:sp>
      <p:pic>
        <p:nvPicPr>
          <p:cNvPr id="8196" name="Picture 81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915504"/>
            <a:ext cx="5300491" cy="3395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Picture 8196"/>
          <p:cNvPicPr>
            <a:picLocks noChangeAspect="1"/>
          </p:cNvPicPr>
          <p:nvPr/>
        </p:nvPicPr>
        <p:blipFill>
          <a:blip r:embed="rId2"/>
          <a:srcRect l="3368" t="3549" r="4494" b="4611"/>
          <a:stretch>
            <a:fillRect/>
          </a:stretch>
        </p:blipFill>
        <p:spPr>
          <a:xfrm>
            <a:off x="5300491" y="2953989"/>
            <a:ext cx="4775689" cy="335522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Title 9216"/>
          <p:cNvSpPr>
            <a:spLocks noGrp="1"/>
          </p:cNvSpPr>
          <p:nvPr>
            <p:ph type="title"/>
          </p:nvPr>
        </p:nvSpPr>
        <p:spPr>
          <a:xfrm>
            <a:off x="755714" y="118314"/>
            <a:ext cx="8564753" cy="1345241"/>
          </a:xfrm>
        </p:spPr>
        <p:txBody>
          <a:bodyPr wrap="square" lIns="99175" tIns="51571" rIns="99175" bIns="51571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25" dirty="0" err="1">
                <a:solidFill>
                  <a:srgbClr val="0000FF"/>
                </a:solidFill>
                <a:latin typeface="PT Sans" pitchFamily="32" charset="0"/>
              </a:rPr>
              <a:t>Evidências da Esfericidade da Terra</a:t>
            </a:r>
            <a:br>
              <a:rPr lang="en-US" altLang="x-none" sz="2425" dirty="0" err="1">
                <a:solidFill>
                  <a:srgbClr val="0000FF"/>
                </a:solidFill>
                <a:latin typeface="PT Sans" pitchFamily="32" charset="0"/>
              </a:rPr>
            </a:br>
            <a:r>
              <a:rPr lang="en-US" altLang="x-none" sz="1765" dirty="0" err="1">
                <a:solidFill>
                  <a:srgbClr val="99284C"/>
                </a:solidFill>
                <a:latin typeface="PT Sans" pitchFamily="32" charset="0"/>
              </a:rPr>
              <a:t>...fato conhecido desde os gregos, 300 anos antes da Era Cristã </a:t>
            </a:r>
            <a:endParaRPr lang="en-US" altLang="x-none" sz="1765" dirty="0" err="1">
              <a:solidFill>
                <a:srgbClr val="99284C"/>
              </a:solidFill>
              <a:latin typeface="PT Sans" pitchFamily="32" charset="0"/>
            </a:endParaRPr>
          </a:p>
        </p:txBody>
      </p:sp>
      <p:pic>
        <p:nvPicPr>
          <p:cNvPr id="9218" name="Picture 92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4955" y="2145796"/>
            <a:ext cx="3094577" cy="1983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Text Box 9218"/>
          <p:cNvSpPr txBox="1"/>
          <p:nvPr/>
        </p:nvSpPr>
        <p:spPr>
          <a:xfrm>
            <a:off x="274646" y="1615746"/>
            <a:ext cx="4745950" cy="1861294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51571" rIns="99175" bIns="51571" anchor="t" anchorCtr="0"/>
          <a:p>
            <a:pPr algn="just" defTabSz="44958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205" b="1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205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205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Percebeu que longas hastes (gnomon) colocados em cidades distantes </a:t>
            </a:r>
            <a:r>
              <a:rPr lang="en-US" altLang="x-none" sz="2205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projetavam sombras diferentes </a:t>
            </a:r>
            <a:r>
              <a:rPr lang="en-US" altLang="x-none" sz="220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ao meio-dia. </a:t>
            </a:r>
            <a:endParaRPr lang="en-US" altLang="x-none" sz="2205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205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Isso só podia acontecer no mesmo horário se um lugar estivesse mais inclinado em relação ao Sol do que outro.</a:t>
            </a:r>
            <a:endParaRPr lang="en-US" altLang="x-none" sz="2205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9220" name="Text Box 9219"/>
          <p:cNvSpPr txBox="1"/>
          <p:nvPr/>
        </p:nvSpPr>
        <p:spPr>
          <a:xfrm>
            <a:off x="159190" y="6223499"/>
            <a:ext cx="9679080" cy="1005869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algn="ctr"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985" dirty="0" err="1">
                <a:solidFill>
                  <a:srgbClr val="000000"/>
                </a:solidFill>
              </a:rPr>
              <a:t>Confiram o vídeo do Carl Sagan que mostra claramente o raciocínio, caso fosse plana e inclinada! </a:t>
            </a:r>
            <a:endParaRPr lang="en-US" altLang="x-none" sz="1985" dirty="0" err="1">
              <a:solidFill>
                <a:srgbClr val="000000"/>
              </a:solidFill>
            </a:endParaRPr>
          </a:p>
          <a:p>
            <a:pPr algn="ctr"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985" dirty="0" err="1">
                <a:solidFill>
                  <a:srgbClr val="0000FF"/>
                </a:solidFill>
              </a:rPr>
              <a:t>https://www.youtube.com/watch?v=fu9Z7YuXLVE</a:t>
            </a:r>
            <a:endParaRPr lang="en-US" altLang="x-none" sz="1985" dirty="0" err="1">
              <a:solidFill>
                <a:srgbClr val="0000FF"/>
              </a:solidFill>
            </a:endParaRPr>
          </a:p>
        </p:txBody>
      </p:sp>
      <p:sp>
        <p:nvSpPr>
          <p:cNvPr id="9221" name="Text Box 9220"/>
          <p:cNvSpPr txBox="1"/>
          <p:nvPr/>
        </p:nvSpPr>
        <p:spPr>
          <a:xfrm>
            <a:off x="456577" y="1570263"/>
            <a:ext cx="9236498" cy="902658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defTabSz="44958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5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Eratóstenes</a:t>
            </a:r>
            <a:r>
              <a:rPr lang="en-US" altLang="x-none" sz="220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idealiza um experimento baseado em um raciocínio simples, para verificar a esfericidade da Terra:</a:t>
            </a:r>
            <a:endParaRPr lang="en-US" altLang="x-none" sz="2205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9222" name="Picture 92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883" y="4208263"/>
            <a:ext cx="1871790" cy="190327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Title 10240"/>
          <p:cNvSpPr>
            <a:spLocks noGrp="1"/>
          </p:cNvSpPr>
          <p:nvPr>
            <p:ph type="title"/>
          </p:nvPr>
        </p:nvSpPr>
        <p:spPr>
          <a:xfrm>
            <a:off x="755714" y="389461"/>
            <a:ext cx="8564753" cy="841430"/>
          </a:xfrm>
        </p:spPr>
        <p:txBody>
          <a:bodyPr wrap="square" lIns="99175" tIns="51571" rIns="99175" bIns="51571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25" dirty="0" err="1">
                <a:solidFill>
                  <a:srgbClr val="0000FF"/>
                </a:solidFill>
                <a:latin typeface="PT Sans" pitchFamily="32" charset="0"/>
              </a:rPr>
              <a:t>O Experimento: medida do raio da Terra</a:t>
            </a:r>
            <a:br>
              <a:rPr lang="en-US" altLang="x-none" sz="2425" dirty="0" err="1">
                <a:solidFill>
                  <a:srgbClr val="0000FF"/>
                </a:solidFill>
                <a:latin typeface="PT Sans" pitchFamily="32" charset="0"/>
              </a:rPr>
            </a:br>
            <a:endParaRPr lang="en-US" altLang="x-none" sz="2425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pic>
        <p:nvPicPr>
          <p:cNvPr id="10242" name="Picture 102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7308" y="2960987"/>
            <a:ext cx="3173297" cy="2466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102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171" y="2861274"/>
            <a:ext cx="2408836" cy="26922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4" name="Text Box 10243"/>
          <p:cNvSpPr txBox="1"/>
          <p:nvPr/>
        </p:nvSpPr>
        <p:spPr>
          <a:xfrm>
            <a:off x="3173297" y="6973965"/>
            <a:ext cx="4467806" cy="586027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51571" rIns="99175" bIns="51571" anchor="ctr" anchorCtr="0"/>
          <a:p>
            <a:pPr algn="ctr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545" baseline="0" dirty="0" err="1">
                <a:solidFill>
                  <a:srgbClr val="99284C"/>
                </a:solidFill>
                <a:latin typeface="Noteworthy" charset="0"/>
                <a:cs typeface="Noteworthy" charset="0"/>
              </a:rPr>
              <a:t>R (E) = 6369 km</a:t>
            </a:r>
            <a:r>
              <a:rPr lang="en-US" altLang="x-none" sz="1765" baseline="0" dirty="0" err="1">
                <a:solidFill>
                  <a:srgbClr val="99284C"/>
                </a:solidFill>
                <a:latin typeface="Noteworthy" charset="0"/>
                <a:cs typeface="Noteworthy" charset="0"/>
              </a:rPr>
              <a:t>  --&gt; R</a:t>
            </a:r>
            <a:r>
              <a:rPr lang="en-US" altLang="x-none" sz="1765" baseline="-33000" dirty="0" err="1">
                <a:solidFill>
                  <a:srgbClr val="99284C"/>
                </a:solidFill>
                <a:latin typeface="Noteworthy" charset="0"/>
                <a:cs typeface="Noteworthy" charset="0"/>
              </a:rPr>
              <a:t>atual-médio</a:t>
            </a:r>
            <a:r>
              <a:rPr lang="en-US" altLang="x-none" sz="1765" baseline="0" dirty="0" err="1">
                <a:solidFill>
                  <a:srgbClr val="99284C"/>
                </a:solidFill>
                <a:latin typeface="Noteworthy" charset="0"/>
                <a:cs typeface="Noteworthy" charset="0"/>
              </a:rPr>
              <a:t> = </a:t>
            </a:r>
            <a:r>
              <a:rPr lang="en-US" altLang="x-none" sz="1765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6371 Km</a:t>
            </a:r>
            <a:r>
              <a:rPr lang="en-US" altLang="x-none" sz="1765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  </a:t>
            </a:r>
            <a:endParaRPr lang="en-US" altLang="x-none" sz="1765" baseline="0" dirty="0" err="1">
              <a:solidFill>
                <a:srgbClr val="FF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10245" name="Text Box 10244"/>
          <p:cNvSpPr txBox="1"/>
          <p:nvPr/>
        </p:nvSpPr>
        <p:spPr>
          <a:xfrm>
            <a:off x="503809" y="1944621"/>
            <a:ext cx="5050336" cy="1016365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985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>
              <a:lnSpc>
                <a:spcPct val="100000"/>
              </a:lnSpc>
              <a:spcBef>
                <a:spcPts val="7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98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Utiliza a técnica trigonométrica (triangulação)</a:t>
            </a:r>
            <a:endParaRPr lang="en-US" altLang="x-none" sz="1985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0246" name="Text Box 10245"/>
          <p:cNvSpPr txBox="1"/>
          <p:nvPr/>
        </p:nvSpPr>
        <p:spPr>
          <a:xfrm>
            <a:off x="503809" y="1230892"/>
            <a:ext cx="9068562" cy="1451950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defTabSz="4495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98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Eratóstenes realiza medidas para determinar a esfericidade e o raio da Terra (R) </a:t>
            </a:r>
            <a:endParaRPr lang="en-US" altLang="x-none" sz="1985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>
              <a:lnSpc>
                <a:spcPct val="100000"/>
              </a:lnSpc>
              <a:spcBef>
                <a:spcPts val="7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98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Percebe a existência de </a:t>
            </a:r>
            <a:r>
              <a:rPr lang="en-US" altLang="x-none" sz="1985" dirty="0" err="1">
                <a:solidFill>
                  <a:srgbClr val="99284C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sombra </a:t>
            </a:r>
            <a:r>
              <a:rPr lang="en-US" altLang="x-none" sz="198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 uma "vara” em Alexandria no mesmo dia em que os raios de Sol estavam  </a:t>
            </a:r>
            <a:r>
              <a:rPr lang="en-US" altLang="x-none" sz="1985" dirty="0" err="1">
                <a:solidFill>
                  <a:srgbClr val="99284C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verticais</a:t>
            </a:r>
            <a:r>
              <a:rPr lang="en-US" altLang="x-none" sz="198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na cidade de Siena (Sol a pino...).</a:t>
            </a:r>
            <a:endParaRPr lang="en-US" altLang="x-none" sz="1985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10247" name="Picture 10246"/>
          <p:cNvPicPr>
            <a:picLocks noChangeAspect="1"/>
          </p:cNvPicPr>
          <p:nvPr/>
        </p:nvPicPr>
        <p:blipFill>
          <a:blip r:embed="rId3"/>
          <a:srcRect l="45920" t="72881" b="3485"/>
          <a:stretch>
            <a:fillRect/>
          </a:stretch>
        </p:blipFill>
        <p:spPr>
          <a:xfrm>
            <a:off x="5713334" y="5574496"/>
            <a:ext cx="4271880" cy="1331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8" name="Rectangles 10247"/>
          <p:cNvSpPr/>
          <p:nvPr/>
        </p:nvSpPr>
        <p:spPr>
          <a:xfrm>
            <a:off x="3449692" y="6905741"/>
            <a:ext cx="3929010" cy="586028"/>
          </a:xfrm>
          <a:prstGeom prst="rect">
            <a:avLst/>
          </a:prstGeom>
          <a:noFill/>
          <a:ln w="9360" cap="flat" cmpd="sng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 sz="100"/>
          </a:p>
        </p:txBody>
      </p:sp>
      <p:sp>
        <p:nvSpPr>
          <p:cNvPr id="10249" name="Text Box 10248"/>
          <p:cNvSpPr txBox="1"/>
          <p:nvPr/>
        </p:nvSpPr>
        <p:spPr>
          <a:xfrm>
            <a:off x="2419333" y="6043318"/>
            <a:ext cx="4032221" cy="624513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51571" rIns="99175" bIns="51571" anchor="ctr" anchorCtr="0"/>
          <a:p>
            <a:pPr algn="ctr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545" baseline="0" dirty="0" err="1">
                <a:solidFill>
                  <a:srgbClr val="333333"/>
                </a:solidFill>
                <a:latin typeface="Times New Roman" panose="02020603050405020304" pitchFamily="16" charset="0"/>
                <a:cs typeface="Noteworthy" charset="0"/>
              </a:rPr>
              <a:t>PS: </a:t>
            </a:r>
            <a:r>
              <a:rPr lang="en-US" altLang="x-none" sz="1545" i="1" baseline="0" dirty="0" err="1">
                <a:solidFill>
                  <a:srgbClr val="333333"/>
                </a:solidFill>
                <a:latin typeface="Times New Roman" panose="02020603050405020304" pitchFamily="16" charset="0"/>
                <a:cs typeface="Noteworthy" charset="0"/>
              </a:rPr>
              <a:t>stadias = estádios</a:t>
            </a:r>
            <a:endParaRPr lang="en-US" altLang="x-none" sz="1545" i="1" baseline="0" dirty="0" err="1">
              <a:solidFill>
                <a:srgbClr val="333333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ctr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545" baseline="0" dirty="0" err="1">
                <a:solidFill>
                  <a:srgbClr val="333333"/>
                </a:solidFill>
                <a:latin typeface="Times New Roman" panose="02020603050405020304" pitchFamily="16" charset="0"/>
                <a:cs typeface="Noteworthy" charset="0"/>
              </a:rPr>
              <a:t>Unidade de Medida da época</a:t>
            </a:r>
            <a:endParaRPr lang="en-US" altLang="x-none" sz="1545" baseline="0" dirty="0" err="1">
              <a:solidFill>
                <a:srgbClr val="333333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10250" name="Text Box 10249"/>
          <p:cNvSpPr txBox="1"/>
          <p:nvPr/>
        </p:nvSpPr>
        <p:spPr>
          <a:xfrm>
            <a:off x="7219514" y="6538380"/>
            <a:ext cx="1264770" cy="367361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algn="ctr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320" b="1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= 7361 Km</a:t>
            </a:r>
            <a:endParaRPr lang="en-US" altLang="x-none" sz="1320" b="1" baseline="0" dirty="0" err="1">
              <a:solidFill>
                <a:srgbClr val="00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10251" name="Rectangles 10250"/>
          <p:cNvSpPr/>
          <p:nvPr/>
        </p:nvSpPr>
        <p:spPr>
          <a:xfrm>
            <a:off x="7378703" y="6508642"/>
            <a:ext cx="955138" cy="323627"/>
          </a:xfrm>
          <a:prstGeom prst="rect">
            <a:avLst/>
          </a:prstGeom>
          <a:noFill/>
          <a:ln w="9360" cap="flat" cmpd="sng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 sz="100"/>
          </a:p>
        </p:txBody>
      </p:sp>
      <p:pic>
        <p:nvPicPr>
          <p:cNvPr id="10252" name="Picture 102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118" y="3025712"/>
            <a:ext cx="2998363" cy="22531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53" name="Rectangles 10252"/>
          <p:cNvSpPr/>
          <p:nvPr/>
        </p:nvSpPr>
        <p:spPr>
          <a:xfrm>
            <a:off x="1032109" y="4049074"/>
            <a:ext cx="2142938" cy="1749"/>
          </a:xfrm>
          <a:prstGeom prst="rect">
            <a:avLst/>
          </a:prstGeom>
          <a:noFill/>
          <a:ln w="9360" cap="flat" cmpd="sng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 sz="1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Title 11264"/>
          <p:cNvSpPr>
            <a:spLocks noGrp="1"/>
          </p:cNvSpPr>
          <p:nvPr>
            <p:ph type="title"/>
          </p:nvPr>
        </p:nvSpPr>
        <p:spPr>
          <a:xfrm>
            <a:off x="402347" y="204032"/>
            <a:ext cx="8918119" cy="1109080"/>
          </a:xfrm>
        </p:spPr>
        <p:txBody>
          <a:bodyPr wrap="square" lIns="99175" tIns="51571" rIns="99175" bIns="51571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25" u="sng" baseline="0" dirty="0" err="1">
                <a:solidFill>
                  <a:schemeClr val="tx1"/>
                </a:solidFill>
                <a:latin typeface="PT Sans" pitchFamily="32" charset="0"/>
                <a:cs typeface="Noteworthy" charset="0"/>
              </a:rPr>
              <a:t>Esfericidade da Terra</a:t>
            </a:r>
            <a:br>
              <a:rPr lang="en-US" altLang="x-none" sz="2425" u="sng" baseline="0" dirty="0" err="1">
                <a:solidFill>
                  <a:schemeClr val="tx1"/>
                </a:solidFill>
                <a:latin typeface="PT Sans" pitchFamily="32" charset="0"/>
                <a:cs typeface="Noteworthy" charset="0"/>
              </a:rPr>
            </a:br>
            <a:r>
              <a:rPr lang="en-US" altLang="x-none" sz="2425" baseline="0" dirty="0" err="1">
                <a:solidFill>
                  <a:schemeClr val="tx1"/>
                </a:solidFill>
                <a:latin typeface="PT Sans" pitchFamily="32" charset="0"/>
                <a:cs typeface="Noteworthy" charset="0"/>
              </a:rPr>
              <a:t>...Eclipses...desde a antiguidade!</a:t>
            </a:r>
            <a:endParaRPr lang="en-US" altLang="x-none" sz="2425" baseline="0" dirty="0" err="1">
              <a:solidFill>
                <a:schemeClr val="tx1"/>
              </a:solidFill>
              <a:latin typeface="PT Sans" pitchFamily="32" charset="0"/>
              <a:ea typeface="Noteworthy" charset="0"/>
              <a:cs typeface="Noteworthy" charset="0"/>
            </a:endParaRPr>
          </a:p>
        </p:txBody>
      </p:sp>
      <p:pic>
        <p:nvPicPr>
          <p:cNvPr id="11266" name="Picture 112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65" y="1195705"/>
            <a:ext cx="9902190" cy="60153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Title 12288"/>
          <p:cNvSpPr>
            <a:spLocks noGrp="1"/>
          </p:cNvSpPr>
          <p:nvPr>
            <p:ph type="title"/>
          </p:nvPr>
        </p:nvSpPr>
        <p:spPr>
          <a:xfrm>
            <a:off x="755714" y="170794"/>
            <a:ext cx="8564753" cy="923650"/>
          </a:xfrm>
        </p:spPr>
        <p:txBody>
          <a:bodyPr wrap="square" lIns="99175" tIns="51571" rIns="99175" bIns="51571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865" u="sng" dirty="0" err="1">
                <a:solidFill>
                  <a:schemeClr val="tx1"/>
                </a:solidFill>
                <a:latin typeface="Times New Roman" panose="02020603050405020304" pitchFamily="16" charset="0"/>
              </a:rPr>
              <a:t>Terra vista da Apollo 8</a:t>
            </a:r>
            <a:endParaRPr lang="en-US" altLang="x-none" sz="2865" u="sng" dirty="0" err="1">
              <a:solidFill>
                <a:schemeClr val="tx1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12290" name="Picture 1228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30" y="1485900"/>
            <a:ext cx="9905365" cy="40436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3" name="Picture 133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519" y="692096"/>
            <a:ext cx="8855143" cy="618040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Text Placeholder 14336"/>
          <p:cNvSpPr>
            <a:spLocks noGrp="1"/>
          </p:cNvSpPr>
          <p:nvPr>
            <p:ph type="body" idx="4294967295"/>
          </p:nvPr>
        </p:nvSpPr>
        <p:spPr>
          <a:xfrm>
            <a:off x="503809" y="569643"/>
            <a:ext cx="9068562" cy="6824163"/>
          </a:xfrm>
        </p:spPr>
        <p:txBody>
          <a:bodyPr wrap="square" lIns="99175" tIns="51571" rIns="99175" bIns="51571" anchor="t" anchorCtr="0"/>
          <a:p>
            <a:pPr marL="0" indent="0" defTabSz="449580">
              <a:spcBef>
                <a:spcPct val="0"/>
              </a:spcBef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Muito difícil aceitar as evidências e mudar a concepção da 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forma da Terra,</a:t>
            </a:r>
            <a:r>
              <a:rPr lang="en-US" altLang="x-none" sz="1800" dirty="0" err="1">
                <a:latin typeface="Times New Roman" panose="02020603050405020304" pitchFamily="16" charset="0"/>
              </a:rPr>
              <a:t> pois é </a:t>
            </a:r>
            <a:r>
              <a:rPr lang="en-US" altLang="x-none" sz="1800" dirty="0" err="1">
                <a:solidFill>
                  <a:srgbClr val="800000"/>
                </a:solidFill>
                <a:latin typeface="Times New Roman" panose="02020603050405020304" pitchFamily="16" charset="0"/>
              </a:rPr>
              <a:t>pouco intuitiva... </a:t>
            </a:r>
            <a:endParaRPr lang="en-US" altLang="x-none" sz="1800" dirty="0" err="1">
              <a:solidFill>
                <a:srgbClr val="800000"/>
              </a:solidFill>
              <a:latin typeface="Times New Roman" panose="02020603050405020304" pitchFamily="16" charset="0"/>
            </a:endParaRPr>
          </a:p>
          <a:p>
            <a:pPr marL="0" indent="0" defTabSz="449580">
              <a:spcBef>
                <a:spcPct val="0"/>
              </a:spcBef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1800" dirty="0" err="1">
              <a:latin typeface="Times New Roman" panose="02020603050405020304" pitchFamily="16" charset="0"/>
            </a:endParaRPr>
          </a:p>
          <a:p>
            <a:pPr marL="0" indent="0" algn="just" defTabSz="449580">
              <a:spcBef>
                <a:spcPct val="0"/>
              </a:spcBef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Do mesmo modo, a observação do 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movimento geral dos astros</a:t>
            </a:r>
            <a:r>
              <a:rPr lang="en-US" altLang="x-none" sz="1800" dirty="0" err="1">
                <a:latin typeface="Times New Roman" panose="02020603050405020304" pitchFamily="16" charset="0"/>
              </a:rPr>
              <a:t>, o 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Movimento Diurno</a:t>
            </a:r>
            <a:r>
              <a:rPr lang="en-US" altLang="x-none" sz="1800" dirty="0" err="1">
                <a:latin typeface="Times New Roman" panose="02020603050405020304" pitchFamily="16" charset="0"/>
              </a:rPr>
              <a:t>, nos induz a acreditar, erroneamente, que a 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Terrra está fixa e que são os astros que se movimentam...</a:t>
            </a:r>
            <a:endParaRPr lang="en-US" altLang="x-none" sz="1800" b="1" dirty="0" err="1">
              <a:latin typeface="Times New Roman" panose="02020603050405020304" pitchFamily="16" charset="0"/>
            </a:endParaRPr>
          </a:p>
          <a:p>
            <a:pPr marL="0" indent="0" defTabSz="449580">
              <a:spcBef>
                <a:spcPct val="0"/>
              </a:spcBef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1800" dirty="0" err="1">
              <a:latin typeface="Times New Roman" panose="02020603050405020304" pitchFamily="16" charset="0"/>
            </a:endParaRPr>
          </a:p>
          <a:p>
            <a:pPr marL="0" indent="0" algn="just" defTabSz="449580">
              <a:spcBef>
                <a:spcPct val="0"/>
              </a:spcBef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Vamos perceber que as dificuldades enfrentadas para a concepção da forma da Terra, bem como seus movimentos, estão intimamente vinculadas a dificuldade em perceber que a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 localização do observador em um Sistema de Referência particular, local,  induz a conclusões equivocadas.</a:t>
            </a:r>
            <a:r>
              <a:rPr lang="en-US" altLang="x-none" sz="1800" b="1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</a:t>
            </a:r>
            <a:endParaRPr lang="en-US" altLang="x-none" sz="1800" b="1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marL="0" indent="0" algn="just" defTabSz="449580">
              <a:spcBef>
                <a:spcPct val="0"/>
              </a:spcBef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1800" dirty="0" err="1">
              <a:latin typeface="Times New Roman" panose="02020603050405020304" pitchFamily="16" charset="0"/>
            </a:endParaRPr>
          </a:p>
          <a:p>
            <a:pPr marL="0" indent="0" algn="just" defTabSz="449580">
              <a:spcBef>
                <a:spcPct val="0"/>
              </a:spcBef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1800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6" charset="0"/>
              </a:rPr>
              <a:t>A </a:t>
            </a:r>
            <a:r>
              <a:rPr lang="en-US" altLang="x-none" sz="1800" b="1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6" charset="0"/>
              </a:rPr>
              <a:t>mudança de referenciais</a:t>
            </a:r>
            <a:r>
              <a:rPr lang="en-US" altLang="x-none" sz="1800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6" charset="0"/>
              </a:rPr>
              <a:t> foi o ponto de inflexão para um dos maiores avanços no desenvolvimento do pensamento humano.  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marL="0" indent="0" algn="just" defTabSz="449580">
              <a:spcBef>
                <a:spcPct val="0"/>
              </a:spcBef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1800" b="1" dirty="0" err="1">
              <a:latin typeface="Times New Roman" panose="02020603050405020304" pitchFamily="16" charset="0"/>
            </a:endParaRPr>
          </a:p>
          <a:p>
            <a:pPr marL="0" indent="0" algn="just" defTabSz="449580">
              <a:spcBef>
                <a:spcPct val="0"/>
              </a:spcBef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Vamos ver quais foram os motivos que impulsionaram os “pensadores” da época a abandonar a forma intuitiva de pensar.  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marL="0" indent="0" algn="just" defTabSz="449580">
              <a:spcBef>
                <a:spcPct val="0"/>
              </a:spcBef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1800" dirty="0" err="1">
              <a:latin typeface="Times New Roman" panose="02020603050405020304" pitchFamily="16" charset="0"/>
            </a:endParaRPr>
          </a:p>
          <a:p>
            <a:pPr marL="0" indent="0" algn="just" defTabSz="449580">
              <a:spcBef>
                <a:spcPct val="0"/>
              </a:spcBef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Antes porém, vamos deixar claro as premissas fundamentais da visão geocêntrica.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   </a:t>
            </a:r>
            <a:endParaRPr lang="en-US" altLang="x-none" sz="1800" b="1" dirty="0" err="1"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Text Box 15360"/>
          <p:cNvSpPr txBox="1"/>
          <p:nvPr/>
        </p:nvSpPr>
        <p:spPr>
          <a:xfrm>
            <a:off x="755714" y="170794"/>
            <a:ext cx="8564753" cy="923650"/>
          </a:xfrm>
          <a:prstGeom prst="rect">
            <a:avLst/>
          </a:prstGeom>
          <a:noFill/>
          <a:ln w="9525">
            <a:noFill/>
          </a:ln>
        </p:spPr>
        <p:txBody>
          <a:bodyPr wrap="square" lIns="100761" tIns="50380" rIns="100761" bIns="5038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3085" dirty="0" err="1">
                <a:solidFill>
                  <a:srgbClr val="0000FF"/>
                </a:solidFill>
                <a:latin typeface="PT Sans" pitchFamily="32" charset="0"/>
              </a:rPr>
              <a:t>Modelo Geocêntrico</a:t>
            </a:r>
            <a:endParaRPr lang="pt-BR" altLang="x-none" sz="3085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15362" name="Text Box 15361"/>
          <p:cNvSpPr txBox="1"/>
          <p:nvPr/>
        </p:nvSpPr>
        <p:spPr>
          <a:xfrm>
            <a:off x="872920" y="1073452"/>
            <a:ext cx="8568252" cy="635010"/>
          </a:xfrm>
          <a:prstGeom prst="rect">
            <a:avLst/>
          </a:prstGeom>
          <a:noFill/>
          <a:ln w="9525">
            <a:noFill/>
          </a:ln>
        </p:spPr>
        <p:txBody>
          <a:bodyPr wrap="square" lIns="100761" tIns="50380" rIns="100761" bIns="50380" anchor="t" anchorCtr="0"/>
          <a:p>
            <a:pPr marL="330200" indent="-309245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pt-BR" altLang="x-none" sz="2205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Anaximandro de Mileto (Turquia ~545 a.C)</a:t>
            </a:r>
            <a:endParaRPr lang="pt-BR" altLang="x-none" sz="2205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30200" indent="-309245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pt-BR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Geógrafo, matemático, astrônomo, político e filósofo pré-socrático; discípulo de Tales</a:t>
            </a:r>
            <a:endParaRPr lang="pt-BR" altLang="x-none" sz="2205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15363" name="Rectangles 15362"/>
          <p:cNvSpPr/>
          <p:nvPr/>
        </p:nvSpPr>
        <p:spPr>
          <a:xfrm>
            <a:off x="248406" y="6216502"/>
            <a:ext cx="9138535" cy="474071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51571" rIns="99175" bIns="51571" anchor="t" anchorCtr="0"/>
          <a:p>
            <a:pPr marL="730250" lvl="1" indent="-252095" defTabSz="44958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30250" algn="l"/>
                <a:tab pos="1177925" algn="l"/>
                <a:tab pos="1627505" algn="l"/>
                <a:tab pos="2076450" algn="l"/>
                <a:tab pos="2526030" algn="l"/>
                <a:tab pos="2974975" algn="l"/>
                <a:tab pos="3424555" algn="l"/>
                <a:tab pos="3873500" algn="l"/>
                <a:tab pos="4323080" algn="l"/>
                <a:tab pos="4772025" algn="l"/>
                <a:tab pos="5221605" algn="l"/>
                <a:tab pos="5670550" algn="l"/>
                <a:tab pos="6120130" algn="l"/>
                <a:tab pos="6569075" algn="l"/>
                <a:tab pos="7018655" algn="l"/>
                <a:tab pos="7467600" algn="l"/>
                <a:tab pos="7917180" algn="l"/>
                <a:tab pos="8366125" algn="l"/>
                <a:tab pos="8815705" algn="l"/>
                <a:tab pos="9264650" algn="l"/>
                <a:tab pos="9714230" algn="l"/>
              </a:tabLst>
            </a:pPr>
            <a:r>
              <a:rPr lang="pt-BR" altLang="x-none" sz="220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Terra seria um cilindro,  imóvel, no centro do universo</a:t>
            </a:r>
            <a:endParaRPr lang="pt-BR" altLang="x-none" sz="2205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730250" lvl="1" indent="-252095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30250" algn="l"/>
                <a:tab pos="1177925" algn="l"/>
                <a:tab pos="1627505" algn="l"/>
                <a:tab pos="2076450" algn="l"/>
                <a:tab pos="2526030" algn="l"/>
                <a:tab pos="2974975" algn="l"/>
                <a:tab pos="3424555" algn="l"/>
                <a:tab pos="3873500" algn="l"/>
                <a:tab pos="4323080" algn="l"/>
                <a:tab pos="4772025" algn="l"/>
                <a:tab pos="5221605" algn="l"/>
                <a:tab pos="5670550" algn="l"/>
                <a:tab pos="6120130" algn="l"/>
                <a:tab pos="6569075" algn="l"/>
                <a:tab pos="7018655" algn="l"/>
                <a:tab pos="7467600" algn="l"/>
                <a:tab pos="7917180" algn="l"/>
                <a:tab pos="8366125" algn="l"/>
                <a:tab pos="8815705" algn="l"/>
                <a:tab pos="9264650" algn="l"/>
                <a:tab pos="9714230" algn="l"/>
              </a:tabLst>
            </a:pPr>
            <a:r>
              <a:rPr lang="pt-BR" altLang="x-none" sz="220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O Sol, a Lua e os astros se movem em círculos ao redor da Terra      </a:t>
            </a:r>
            <a:endParaRPr lang="pt-BR" altLang="x-none" sz="2205" baseline="0" dirty="0" err="1">
              <a:solidFill>
                <a:srgbClr val="000000"/>
              </a:solidFill>
              <a:latin typeface="Times New Roman" panose="02020603050405020304" pitchFamily="16" charset="0"/>
              <a:ea typeface="ヒラギノ角ゴ Pro W3" charset="0"/>
            </a:endParaRPr>
          </a:p>
        </p:txBody>
      </p:sp>
      <p:pic>
        <p:nvPicPr>
          <p:cNvPr id="15364" name="Picture 153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0821" y="2857775"/>
            <a:ext cx="5312735" cy="27814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5" name="Text Box 15364"/>
          <p:cNvSpPr txBox="1"/>
          <p:nvPr/>
        </p:nvSpPr>
        <p:spPr>
          <a:xfrm>
            <a:off x="781954" y="5786165"/>
            <a:ext cx="9136786" cy="442595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51571" rIns="99175" bIns="51571" anchor="t" anchorCtr="0">
            <a:spAutoFit/>
          </a:bodyPr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 Sol estaria na esfera mais distante e as estrelas na mais próxima.</a:t>
            </a:r>
            <a:endParaRPr lang="pt-BR" altLang="x-none" sz="2205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15366" name="Text Box 15365"/>
          <p:cNvSpPr txBox="1"/>
          <p:nvPr/>
        </p:nvSpPr>
        <p:spPr>
          <a:xfrm>
            <a:off x="1366233" y="2448430"/>
            <a:ext cx="7523897" cy="435585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 céu seria esférico formado por camadas a diferentes distâncias.</a:t>
            </a:r>
            <a:endParaRPr lang="en-US" altLang="x-none" sz="2205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Text Box 16384"/>
          <p:cNvSpPr txBox="1"/>
          <p:nvPr/>
        </p:nvSpPr>
        <p:spPr>
          <a:xfrm>
            <a:off x="222166" y="170794"/>
            <a:ext cx="7537892" cy="923650"/>
          </a:xfrm>
          <a:prstGeom prst="rect">
            <a:avLst/>
          </a:prstGeom>
          <a:noFill/>
          <a:ln w="9525">
            <a:noFill/>
          </a:ln>
        </p:spPr>
        <p:txBody>
          <a:bodyPr wrap="square" lIns="100761" tIns="50380" rIns="100761" bIns="5038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5" u="sng" dirty="0" err="1">
                <a:solidFill>
                  <a:srgbClr val="0000FF"/>
                </a:solidFill>
                <a:latin typeface="PT Sans" pitchFamily="32" charset="0"/>
              </a:rPr>
              <a:t>Modelo Geocêntrico</a:t>
            </a:r>
            <a:br>
              <a:rPr lang="pt-BR" altLang="x-none" sz="2205" u="sng" dirty="0" err="1">
                <a:solidFill>
                  <a:srgbClr val="0000FF"/>
                </a:solidFill>
                <a:latin typeface="PT Sans" pitchFamily="32" charset="0"/>
              </a:rPr>
            </a:br>
            <a:r>
              <a:rPr lang="pt-BR" altLang="x-none" sz="1985" dirty="0" err="1">
                <a:solidFill>
                  <a:srgbClr val="99284C"/>
                </a:solidFill>
                <a:latin typeface="PT Sans" pitchFamily="32" charset="0"/>
              </a:rPr>
              <a:t>...dominou o pensamento científico até o final da idade média.</a:t>
            </a:r>
            <a:endParaRPr lang="pt-BR" altLang="x-none" sz="1985" dirty="0" err="1">
              <a:solidFill>
                <a:srgbClr val="99284C"/>
              </a:solidFill>
              <a:latin typeface="PT Sans" pitchFamily="32" charset="0"/>
            </a:endParaRPr>
          </a:p>
        </p:txBody>
      </p:sp>
      <p:sp>
        <p:nvSpPr>
          <p:cNvPr id="16386" name="Text Box 16385"/>
          <p:cNvSpPr txBox="1"/>
          <p:nvPr/>
        </p:nvSpPr>
        <p:spPr>
          <a:xfrm>
            <a:off x="717228" y="1059457"/>
            <a:ext cx="8480785" cy="503809"/>
          </a:xfrm>
          <a:prstGeom prst="rect">
            <a:avLst/>
          </a:prstGeom>
          <a:noFill/>
          <a:ln w="9525">
            <a:noFill/>
          </a:ln>
        </p:spPr>
        <p:txBody>
          <a:bodyPr wrap="square" lIns="100761" tIns="50380" rIns="100761" bIns="50380" anchor="t" anchorCtr="0"/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5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Aristóteles (384-322 a.C, Macedônia; </a:t>
            </a:r>
            <a:endParaRPr lang="pt-BR" altLang="x-none" sz="2205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5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Grécia – filósofo...escola de Platão)</a:t>
            </a:r>
            <a:endParaRPr lang="pt-BR" altLang="x-none" sz="2205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16387" name="Rectangles 16386"/>
          <p:cNvSpPr/>
          <p:nvPr/>
        </p:nvSpPr>
        <p:spPr>
          <a:xfrm>
            <a:off x="419841" y="5964597"/>
            <a:ext cx="9488403" cy="1427459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51571" rIns="99175" bIns="51571" anchor="t" anchorCtr="0"/>
          <a:p>
            <a:pPr marL="730250" lvl="1" indent="-252095" algn="just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30250" algn="l"/>
                <a:tab pos="1177925" algn="l"/>
                <a:tab pos="1627505" algn="l"/>
                <a:tab pos="2076450" algn="l"/>
                <a:tab pos="2526030" algn="l"/>
                <a:tab pos="2974975" algn="l"/>
                <a:tab pos="3424555" algn="l"/>
                <a:tab pos="3873500" algn="l"/>
                <a:tab pos="4323080" algn="l"/>
                <a:tab pos="4772025" algn="l"/>
                <a:tab pos="5221605" algn="l"/>
                <a:tab pos="5670550" algn="l"/>
                <a:tab pos="6120130" algn="l"/>
                <a:tab pos="6569075" algn="l"/>
                <a:tab pos="7018655" algn="l"/>
                <a:tab pos="7467600" algn="l"/>
                <a:tab pos="7917180" algn="l"/>
                <a:tab pos="8366125" algn="l"/>
                <a:tab pos="8815705" algn="l"/>
                <a:tab pos="9264650" algn="l"/>
                <a:tab pos="9714230" algn="l"/>
              </a:tabLst>
            </a:pPr>
            <a:r>
              <a:rPr lang="fr-FR" altLang="x-none" sz="220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Terra imóvel, no centro do universo.</a:t>
            </a:r>
            <a:endParaRPr lang="fr-FR" altLang="x-none" sz="2205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730250" lvl="1" indent="-252095" algn="just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30250" algn="l"/>
                <a:tab pos="1177925" algn="l"/>
                <a:tab pos="1627505" algn="l"/>
                <a:tab pos="2076450" algn="l"/>
                <a:tab pos="2526030" algn="l"/>
                <a:tab pos="2974975" algn="l"/>
                <a:tab pos="3424555" algn="l"/>
                <a:tab pos="3873500" algn="l"/>
                <a:tab pos="4323080" algn="l"/>
                <a:tab pos="4772025" algn="l"/>
                <a:tab pos="5221605" algn="l"/>
                <a:tab pos="5670550" algn="l"/>
                <a:tab pos="6120130" algn="l"/>
                <a:tab pos="6569075" algn="l"/>
                <a:tab pos="7018655" algn="l"/>
                <a:tab pos="7467600" algn="l"/>
                <a:tab pos="7917180" algn="l"/>
                <a:tab pos="8366125" algn="l"/>
                <a:tab pos="8815705" algn="l"/>
                <a:tab pos="9264650" algn="l"/>
                <a:tab pos="9714230" algn="l"/>
              </a:tabLst>
            </a:pPr>
            <a:r>
              <a:rPr lang="fr-FR" altLang="x-none" sz="220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O Sol e os astros se movem em círculos ao redor da Terra.</a:t>
            </a:r>
            <a:endParaRPr lang="fr-FR" altLang="x-none" sz="2205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730250" lvl="1" indent="-252095" algn="just"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30250" algn="l"/>
                <a:tab pos="1177925" algn="l"/>
                <a:tab pos="1627505" algn="l"/>
                <a:tab pos="2076450" algn="l"/>
                <a:tab pos="2526030" algn="l"/>
                <a:tab pos="2974975" algn="l"/>
                <a:tab pos="3424555" algn="l"/>
                <a:tab pos="3873500" algn="l"/>
                <a:tab pos="4323080" algn="l"/>
                <a:tab pos="4772025" algn="l"/>
                <a:tab pos="5221605" algn="l"/>
                <a:tab pos="5670550" algn="l"/>
                <a:tab pos="6120130" algn="l"/>
                <a:tab pos="6569075" algn="l"/>
                <a:tab pos="7018655" algn="l"/>
                <a:tab pos="7467600" algn="l"/>
                <a:tab pos="7917180" algn="l"/>
                <a:tab pos="8366125" algn="l"/>
                <a:tab pos="8815705" algn="l"/>
                <a:tab pos="9264650" algn="l"/>
                <a:tab pos="9714230" algn="l"/>
              </a:tabLst>
            </a:pPr>
            <a:r>
              <a:rPr lang="fr-FR" altLang="x-none" sz="220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Quanto maior o movimento aparente, mais próximo da Terra.</a:t>
            </a:r>
            <a:endParaRPr lang="fr-FR" altLang="x-none" sz="2205" baseline="0" dirty="0" err="1">
              <a:solidFill>
                <a:srgbClr val="000000"/>
              </a:solidFill>
              <a:latin typeface="Times New Roman" panose="02020603050405020304" pitchFamily="16" charset="0"/>
              <a:ea typeface="ヒラギノ角ゴ Pro W3" charset="0"/>
            </a:endParaRPr>
          </a:p>
        </p:txBody>
      </p:sp>
      <p:pic>
        <p:nvPicPr>
          <p:cNvPr id="16388" name="Picture 1638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01755" y="170794"/>
            <a:ext cx="2174425" cy="26572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9" name="Text Box 16388"/>
          <p:cNvSpPr txBox="1"/>
          <p:nvPr/>
        </p:nvSpPr>
        <p:spPr>
          <a:xfrm>
            <a:off x="7532644" y="2833284"/>
            <a:ext cx="2699227" cy="646430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51571" rIns="99175" bIns="51571" anchor="t" anchorCtr="0">
            <a:spAutoFit/>
          </a:bodyPr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765" dirty="0" err="1">
                <a:solidFill>
                  <a:srgbClr val="000099"/>
                </a:solidFill>
                <a:latin typeface="Times New Roman" panose="02020603050405020304" pitchFamily="16" charset="0"/>
              </a:rPr>
              <a:t>Busto de Aristóteles no museu do Louvre em Paris.</a:t>
            </a:r>
            <a:endParaRPr lang="en-US" altLang="x-none" sz="1765" dirty="0" err="1">
              <a:solidFill>
                <a:srgbClr val="000099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16390" name="Picture 163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524" y="2878767"/>
            <a:ext cx="2636250" cy="25785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1" name="Picture 163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68" y="2810544"/>
            <a:ext cx="3509170" cy="265724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289" name="Title 12288"/>
          <p:cNvSpPr>
            <a:spLocks noGrp="1"/>
          </p:cNvSpPr>
          <p:nvPr>
            <p:ph type="title"/>
          </p:nvPr>
        </p:nvSpPr>
        <p:spPr>
          <a:xfrm>
            <a:off x="755650" y="660400"/>
            <a:ext cx="8564563" cy="2646363"/>
          </a:xfrm>
        </p:spPr>
        <p:txBody>
          <a:bodyPr wrap="square" lIns="0" tIns="0" rIns="0" bIns="0" anchor="ctr" anchorCtr="0"/>
          <a:p/>
        </p:txBody>
      </p:sp>
      <p:pic>
        <p:nvPicPr>
          <p:cNvPr id="12290" name="Picture 1228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075863" cy="7562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Text Box 12290"/>
          <p:cNvSpPr txBox="1"/>
          <p:nvPr/>
        </p:nvSpPr>
        <p:spPr>
          <a:xfrm>
            <a:off x="212725" y="4743450"/>
            <a:ext cx="8175625" cy="14811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="1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</a:t>
            </a:r>
            <a:r>
              <a:rPr lang="en-US" altLang="x-none" sz="2000" b="1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 olho nú</a:t>
            </a: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observamos </a:t>
            </a:r>
            <a:r>
              <a:rPr lang="en-US" altLang="x-none" sz="2000" b="1" u="sng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:</a:t>
            </a:r>
            <a:endParaRPr lang="en-US" altLang="x-none" sz="2000" b="1" u="sng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O Sol, a Lua e 5 planetas (Mercúrio, Vênus, Marte, Júpiter e Saturno);</a:t>
            </a:r>
            <a:endParaRPr lang="en-US" altLang="x-none" sz="20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Cometas mais brilhantes; meteoros que queimam na atmosfera;</a:t>
            </a:r>
            <a:endParaRPr lang="en-US" altLang="x-none" sz="20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Cerca de 5000 estrelas;</a:t>
            </a:r>
            <a:endParaRPr lang="en-US" altLang="x-none" sz="20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12292" name="Picture 122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75" y="3425825"/>
            <a:ext cx="3222625" cy="1463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Picture 122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382963"/>
            <a:ext cx="3475038" cy="1554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4" name="Text Box 12293"/>
          <p:cNvSpPr txBox="1"/>
          <p:nvPr/>
        </p:nvSpPr>
        <p:spPr>
          <a:xfrm>
            <a:off x="1460500" y="3486150"/>
            <a:ext cx="3513138" cy="3952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="1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Nuvens de Magalhães</a:t>
            </a:r>
            <a:endParaRPr lang="en-US" altLang="x-none" sz="2000" b="1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2295" name="Text Box 12294"/>
          <p:cNvSpPr txBox="1"/>
          <p:nvPr/>
        </p:nvSpPr>
        <p:spPr>
          <a:xfrm>
            <a:off x="6380163" y="3427413"/>
            <a:ext cx="2324100" cy="39528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="1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Andrômeda</a:t>
            </a:r>
            <a:endParaRPr lang="en-US" altLang="x-none" sz="2000" b="1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200"/>
                                        <p:tgtEl>
                                          <p:spTgt spid="12291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charRg st="25" end="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2" dur="200"/>
                                        <p:tgtEl>
                                          <p:spTgt spid="12291">
                                            <p:txEl>
                                              <p:charRg st="25" end="9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charRg st="98" end="1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7" dur="200"/>
                                        <p:tgtEl>
                                          <p:spTgt spid="12291">
                                            <p:txEl>
                                              <p:charRg st="98" end="16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charRg st="160" end="18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22" dur="200"/>
                                        <p:tgtEl>
                                          <p:spTgt spid="12291">
                                            <p:txEl>
                                              <p:charRg st="160" end="18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2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2" dur="500"/>
                                        <p:tgtEl>
                                          <p:spTgt spid="12294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3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2" dur="500"/>
                                        <p:tgtEl>
                                          <p:spTgt spid="12295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09" name="Picture 174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3750" y="865281"/>
            <a:ext cx="3650866" cy="44240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0" name="Text Placeholder 17409"/>
          <p:cNvSpPr>
            <a:spLocks noGrp="1"/>
          </p:cNvSpPr>
          <p:nvPr>
            <p:ph type="body" idx="4294967295"/>
          </p:nvPr>
        </p:nvSpPr>
        <p:spPr>
          <a:xfrm>
            <a:off x="180182" y="240767"/>
            <a:ext cx="5415947" cy="5980983"/>
          </a:xfrm>
        </p:spPr>
        <p:txBody>
          <a:bodyPr wrap="square" lIns="99175" tIns="51571" rIns="99175" bIns="51571" anchor="t" anchorCtr="0"/>
          <a:p>
            <a:pPr indent="-311150" algn="just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Segundo   Aristóteles , </a:t>
            </a:r>
            <a:r>
              <a:rPr lang="en-US" altLang="x-none" sz="1800" b="1" u="sng" dirty="0" err="1">
                <a:latin typeface="Times New Roman" panose="02020603050405020304" pitchFamily="16" charset="0"/>
              </a:rPr>
              <a:t>Aristarco   de  Samos</a:t>
            </a:r>
            <a:endParaRPr lang="en-US" altLang="x-none" sz="1800" b="1" u="sng" dirty="0" err="1">
              <a:latin typeface="Times New Roman" panose="02020603050405020304" pitchFamily="16" charset="0"/>
            </a:endParaRPr>
          </a:p>
          <a:p>
            <a:pPr indent="-311150" algn="just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u="sng" dirty="0" err="1">
                <a:latin typeface="Times New Roman" panose="02020603050405020304" pitchFamily="16" charset="0"/>
              </a:rPr>
              <a:t> (310-230 a.C)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  </a:t>
            </a:r>
            <a:r>
              <a:rPr lang="en-US" altLang="x-none" sz="1800" dirty="0" err="1">
                <a:latin typeface="Times New Roman" panose="02020603050405020304" pitchFamily="16" charset="0"/>
              </a:rPr>
              <a:t>apresentou   uma   alternativa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11150" algn="just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a este Modelo Geocêntrico no qual o Sol seria 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11150" algn="just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o astro dominante (Modelo Heliocêntrico !!).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11150" algn="just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11150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Mas esta  sugestão  não teve  praticamente qualquer impacto no pensamento científico  da época.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11150" algn="just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11150" algn="just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Outra  contribuição importante  de Samos foi 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11150" algn="just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classificar as estrelas em ”Classes de Brilho” 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11150" algn="just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(veremos este tema mais adiante).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11150" algn="just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11150" algn="just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Determinou também tamanhos e distâncias do </a:t>
            </a: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311150" algn="just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Sol e da Lua  utilizando trigonometria. </a:t>
            </a:r>
            <a:endParaRPr lang="en-US" altLang="x-none" sz="1800" dirty="0" err="1">
              <a:latin typeface="Times New Roman" panose="02020603050405020304" pitchFamily="16" charset="0"/>
            </a:endParaRPr>
          </a:p>
        </p:txBody>
      </p:sp>
      <p:pic>
        <p:nvPicPr>
          <p:cNvPr id="17411" name="Picture 174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910" y="5749429"/>
            <a:ext cx="4196660" cy="14624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2" name="Picture 174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734" y="6119256"/>
            <a:ext cx="2830427" cy="129800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Text Placeholder 18432"/>
          <p:cNvSpPr>
            <a:spLocks noGrp="1"/>
          </p:cNvSpPr>
          <p:nvPr>
            <p:ph type="body" idx="4294967295"/>
          </p:nvPr>
        </p:nvSpPr>
        <p:spPr>
          <a:xfrm>
            <a:off x="444332" y="6057313"/>
            <a:ext cx="9077309" cy="1284013"/>
          </a:xfrm>
        </p:spPr>
        <p:txBody>
          <a:bodyPr wrap="square" lIns="99175" tIns="51571" rIns="99175" bIns="51571" anchor="t" anchorCtr="0"/>
          <a:p>
            <a:pPr marL="0" indent="0"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Os astros mais próximos teriam ainda um movimento adicional de 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epiciclo</a:t>
            </a:r>
            <a:r>
              <a:rPr lang="en-US" altLang="x-none" sz="1800" dirty="0" err="1">
                <a:latin typeface="Times New Roman" panose="02020603050405020304" pitchFamily="16" charset="0"/>
              </a:rPr>
              <a:t> (pequeno círculo descrito por um astro em torno de um ponto imaginário, que por sua vez, descreve outro círculo). (pq ?!). </a:t>
            </a:r>
            <a:endParaRPr lang="en-US" altLang="x-none" sz="1800" dirty="0" err="1">
              <a:latin typeface="Times New Roman" panose="02020603050405020304" pitchFamily="16" charset="0"/>
            </a:endParaRPr>
          </a:p>
        </p:txBody>
      </p:sp>
      <p:pic>
        <p:nvPicPr>
          <p:cNvPr id="18434" name="Picture 184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2981" y="128810"/>
            <a:ext cx="1980249" cy="22251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18434"/>
          <p:cNvSpPr txBox="1"/>
          <p:nvPr/>
        </p:nvSpPr>
        <p:spPr>
          <a:xfrm>
            <a:off x="197676" y="1379586"/>
            <a:ext cx="7569380" cy="1542915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Levou o modelo geocêntrico ao seu ápice tornando  possível realizar previsões  razoavelmente  precisas. O  principal movimento circular se daria ao longo do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deferente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 mas a Terra ocuparia uma posição um pouco afastada do centro deste círculo.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18436" name="Picture 184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153" y="3037957"/>
            <a:ext cx="4779188" cy="30141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7" name="Text Box 18436"/>
          <p:cNvSpPr txBox="1"/>
          <p:nvPr/>
        </p:nvSpPr>
        <p:spPr>
          <a:xfrm>
            <a:off x="227414" y="375467"/>
            <a:ext cx="7499407" cy="766210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marL="342900" indent="-311150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sz="2425" b="1" u="sng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Cláudio Ptolomeu (85-165 d.C; </a:t>
            </a:r>
            <a:r>
              <a:rPr lang="en-US" altLang="x-none" sz="2425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cientista greco-egipcio)</a:t>
            </a:r>
            <a:r>
              <a:rPr lang="en-US" altLang="x-none" sz="2425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2425" baseline="0" dirty="0" err="1">
              <a:solidFill>
                <a:srgbClr val="0000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Text Placeholder 19456"/>
          <p:cNvSpPr>
            <a:spLocks noGrp="1"/>
          </p:cNvSpPr>
          <p:nvPr>
            <p:ph type="body" idx="4294967295"/>
          </p:nvPr>
        </p:nvSpPr>
        <p:spPr>
          <a:xfrm>
            <a:off x="760962" y="357973"/>
            <a:ext cx="8659217" cy="1588398"/>
          </a:xfrm>
        </p:spPr>
        <p:txBody>
          <a:bodyPr wrap="square" lIns="99175" tIns="51571" rIns="99175" bIns="51571" anchor="t" anchorCtr="0"/>
          <a:p>
            <a:pPr indent="-311150" algn="just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25" b="1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Cláudio Ptolomeu (85-165 d.C)</a:t>
            </a:r>
            <a:endParaRPr lang="en-US" altLang="x-none" sz="2425" b="1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indent="-311150" algn="just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985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indent="-311150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985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indent="-311150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985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19458" name="Picture 194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1116" y="2763311"/>
            <a:ext cx="4000733" cy="34147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Text Box 19458"/>
          <p:cNvSpPr txBox="1"/>
          <p:nvPr/>
        </p:nvSpPr>
        <p:spPr>
          <a:xfrm>
            <a:off x="607020" y="1040215"/>
            <a:ext cx="8862140" cy="2246148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Para  completar  o modelo  era  preciso  supor ainda que o movimento seria uniforme, não em relação ao centro do  deferente,  mas sim,  em </a:t>
            </a:r>
            <a:r>
              <a:rPr lang="en-US" altLang="x-none" sz="2205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relação a um terceiro ponto denominado </a:t>
            </a: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Equante: o ponto ao lado do centro do deferente oposto à posição da Terra, em relação ao qual o centro do epiciclo se move a uma taxa uniforme.</a:t>
            </a:r>
            <a:endParaRPr lang="en-US" altLang="x-none" sz="2205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9460" name="Text Box 19459"/>
          <p:cNvSpPr txBox="1"/>
          <p:nvPr/>
        </p:nvSpPr>
        <p:spPr>
          <a:xfrm>
            <a:off x="489814" y="6377441"/>
            <a:ext cx="9096551" cy="774957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Este modelo bastante complexo era capaz de prever as efemérides com precisão da ordem de 1 grau e passou a ser amplamente utilizado.</a:t>
            </a:r>
            <a:endParaRPr lang="en-US" altLang="x-none" sz="2205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19461" name="Picture 194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40" y="2913754"/>
            <a:ext cx="4362846" cy="327825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1" name="Text Placeholder 20480"/>
          <p:cNvSpPr>
            <a:spLocks noGrp="1"/>
          </p:cNvSpPr>
          <p:nvPr>
            <p:ph type="body" idx="4294967295"/>
          </p:nvPr>
        </p:nvSpPr>
        <p:spPr>
          <a:xfrm>
            <a:off x="313132" y="2831536"/>
            <a:ext cx="9451666" cy="4242141"/>
          </a:xfrm>
        </p:spPr>
        <p:txBody>
          <a:bodyPr wrap="square" lIns="99175" tIns="51571" rIns="99175" bIns="51571" anchor="t" anchorCtr="0"/>
          <a:p>
            <a:pPr marL="0" indent="0"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000" dirty="0" err="1">
                <a:latin typeface="Times New Roman" panose="02020603050405020304" pitchFamily="16" charset="0"/>
              </a:rPr>
              <a:t>Ptolomeu deixa um “monumento” intelectual → </a:t>
            </a:r>
            <a:r>
              <a:rPr lang="en-US" altLang="x-none" sz="2000" b="1" dirty="0" err="1">
                <a:latin typeface="Times New Roman" panose="02020603050405020304" pitchFamily="16" charset="0"/>
              </a:rPr>
              <a:t>Almagesto:</a:t>
            </a:r>
            <a:r>
              <a:rPr lang="en-US" altLang="x-none" sz="2000" dirty="0" err="1">
                <a:latin typeface="Times New Roman" panose="02020603050405020304" pitchFamily="16" charset="0"/>
              </a:rPr>
              <a:t> 13 livros que descrevem matematicamente o movimento planetário (geocêntrico). Apesar de o Modelo Geocêntrico ser equivocado, a </a:t>
            </a:r>
            <a:r>
              <a:rPr lang="en-US" altLang="x-none" sz="2000" b="1" dirty="0" err="1">
                <a:latin typeface="Times New Roman" panose="02020603050405020304" pitchFamily="16" charset="0"/>
              </a:rPr>
              <a:t>descrição Matemática</a:t>
            </a:r>
            <a:r>
              <a:rPr lang="en-US" altLang="x-none" sz="2000" dirty="0" err="1">
                <a:latin typeface="Times New Roman" panose="02020603050405020304" pitchFamily="16" charset="0"/>
              </a:rPr>
              <a:t> é considerada um monumento intelectual, já que pela primeira vez na história da Humanidade são utilizadas equações matemáticas para descrever a natureza, o movimento planetário! </a:t>
            </a:r>
            <a: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 </a:t>
            </a:r>
            <a:endParaRPr lang="en-US" altLang="x-none" sz="20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marL="0" indent="0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2000" dirty="0" err="1">
              <a:solidFill>
                <a:srgbClr val="0000FF"/>
              </a:solidFill>
              <a:latin typeface="Noteworthy" charset="0"/>
            </a:endParaRPr>
          </a:p>
          <a:p>
            <a:pPr marL="0" indent="0"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000" b="1" dirty="0" err="1">
                <a:latin typeface="Times New Roman" panose="02020603050405020304" pitchFamily="16" charset="0"/>
              </a:rPr>
              <a:t>Almagesto</a:t>
            </a:r>
            <a:r>
              <a:rPr lang="en-US" altLang="x-none" sz="2000" dirty="0" err="1">
                <a:latin typeface="Times New Roman" panose="02020603050405020304" pitchFamily="16" charset="0"/>
              </a:rPr>
              <a:t> (também conhecido como Grande Síntese) -&gt; treze livros sobre Astronomia, Geometria e Trigonometria. Nesta grande obra, Ptolomeu fez estudos sobre o movimento do Sol e da Lua, trigonometria esférica, descrição do Astrolábio, eclipses da Lua e do Sol, conjunções de planetas e catalogação de estrelas.</a:t>
            </a:r>
            <a:endParaRPr lang="en-US" altLang="x-none" sz="2000" dirty="0" err="1">
              <a:latin typeface="Times New Roman" panose="02020603050405020304" pitchFamily="16" charset="0"/>
            </a:endParaRPr>
          </a:p>
        </p:txBody>
      </p:sp>
      <p:pic>
        <p:nvPicPr>
          <p:cNvPr id="20482" name="Picture 204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4156" y="312491"/>
            <a:ext cx="2924891" cy="24508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Text Box 21504"/>
          <p:cNvSpPr txBox="1"/>
          <p:nvPr/>
        </p:nvSpPr>
        <p:spPr>
          <a:xfrm>
            <a:off x="335873" y="170794"/>
            <a:ext cx="9320467" cy="923650"/>
          </a:xfrm>
          <a:prstGeom prst="rect">
            <a:avLst/>
          </a:prstGeom>
          <a:noFill/>
          <a:ln w="9525">
            <a:noFill/>
          </a:ln>
        </p:spPr>
        <p:txBody>
          <a:bodyPr wrap="square" lIns="100761" tIns="50380" rIns="100761" bIns="5038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Evolução do Modelo Geocêntrico –  Epiciclos</a:t>
            </a:r>
            <a:endParaRPr lang="pt-BR" altLang="x-none" sz="1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21506" name="Text Box 21505"/>
          <p:cNvSpPr txBox="1"/>
          <p:nvPr/>
        </p:nvSpPr>
        <p:spPr>
          <a:xfrm>
            <a:off x="419841" y="1178412"/>
            <a:ext cx="9152530" cy="503809"/>
          </a:xfrm>
          <a:prstGeom prst="rect">
            <a:avLst/>
          </a:prstGeom>
          <a:noFill/>
          <a:ln w="9525">
            <a:noFill/>
          </a:ln>
        </p:spPr>
        <p:txBody>
          <a:bodyPr wrap="square" lIns="100761" tIns="50380" rIns="100761" bIns="50380" anchor="t" anchorCtr="0"/>
          <a:p>
            <a:pPr marL="309880" indent="-30988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•"/>
              <a:tabLst>
                <a:tab pos="309880" algn="l"/>
                <a:tab pos="757555" algn="l"/>
                <a:tab pos="1206500" algn="l"/>
                <a:tab pos="1656080" algn="l"/>
                <a:tab pos="2105025" algn="l"/>
                <a:tab pos="2554605" algn="l"/>
                <a:tab pos="3003550" algn="l"/>
                <a:tab pos="3453130" algn="l"/>
                <a:tab pos="3902075" algn="l"/>
                <a:tab pos="4351655" algn="l"/>
                <a:tab pos="4800600" algn="l"/>
                <a:tab pos="5250180" algn="l"/>
                <a:tab pos="5699125" algn="l"/>
                <a:tab pos="6148705" algn="l"/>
                <a:tab pos="6597650" algn="l"/>
                <a:tab pos="7047230" algn="l"/>
                <a:tab pos="7496175" algn="l"/>
                <a:tab pos="7945755" algn="l"/>
                <a:tab pos="8394700" algn="l"/>
                <a:tab pos="8844280" algn="l"/>
                <a:tab pos="9293225" algn="l"/>
              </a:tabLst>
            </a:pPr>
            <a:r>
              <a:rPr lang="pt-BR" altLang="x-none" sz="2205" dirty="0" err="1">
                <a:solidFill>
                  <a:srgbClr val="000000"/>
                </a:solidFill>
                <a:latin typeface="New York" charset="0"/>
              </a:rPr>
              <a:t>Apolônio (~230 a.C.);  Hiparco (~140 a.C.);  Ptolomeu (~130 d.C.)</a:t>
            </a:r>
            <a:endParaRPr lang="pt-BR" altLang="x-none" sz="2205" dirty="0" err="1">
              <a:solidFill>
                <a:srgbClr val="000000"/>
              </a:solidFill>
              <a:latin typeface="New York" charset="0"/>
            </a:endParaRPr>
          </a:p>
        </p:txBody>
      </p:sp>
      <p:sp>
        <p:nvSpPr>
          <p:cNvPr id="21507" name="Rectangles 21506"/>
          <p:cNvSpPr/>
          <p:nvPr/>
        </p:nvSpPr>
        <p:spPr>
          <a:xfrm>
            <a:off x="335873" y="5469536"/>
            <a:ext cx="2938886" cy="1931268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51571" rIns="99175" bIns="51571" anchor="t" anchorCtr="0"/>
          <a:p>
            <a:pPr marL="228600" indent="-194945"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228600" algn="l"/>
                <a:tab pos="676275" algn="l"/>
                <a:tab pos="1125855" algn="l"/>
                <a:tab pos="1574800" algn="l"/>
                <a:tab pos="2024380" algn="l"/>
                <a:tab pos="2473325" algn="l"/>
                <a:tab pos="2922905" algn="l"/>
                <a:tab pos="3371850" algn="l"/>
                <a:tab pos="3821430" algn="l"/>
                <a:tab pos="4270375" algn="l"/>
                <a:tab pos="4719955" algn="l"/>
                <a:tab pos="5168900" algn="l"/>
                <a:tab pos="5618480" algn="l"/>
                <a:tab pos="6067425" algn="l"/>
                <a:tab pos="6517005" algn="l"/>
                <a:tab pos="6965950" algn="l"/>
                <a:tab pos="7415530" algn="l"/>
                <a:tab pos="7864475" algn="l"/>
                <a:tab pos="8314055" algn="l"/>
                <a:tab pos="8763000" algn="l"/>
                <a:tab pos="9212580" algn="l"/>
              </a:tabLst>
            </a:pPr>
            <a:r>
              <a:rPr lang="pt-BR" altLang="x-none" sz="1985" dirty="0" err="1">
                <a:solidFill>
                  <a:srgbClr val="000000"/>
                </a:solidFill>
                <a:latin typeface="Noteworthy" charset="0"/>
              </a:rPr>
              <a:t>  </a:t>
            </a:r>
            <a:r>
              <a:rPr lang="pt-BR" altLang="x-none" sz="1985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 Terra se encontra no  centro do círculo (deferente) onde o epiciclo orbita.</a:t>
            </a:r>
            <a:endParaRPr lang="pt-BR" altLang="x-none" sz="1985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228600" indent="-194945"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228600" algn="l"/>
                <a:tab pos="676275" algn="l"/>
                <a:tab pos="1125855" algn="l"/>
                <a:tab pos="1574800" algn="l"/>
                <a:tab pos="2024380" algn="l"/>
                <a:tab pos="2473325" algn="l"/>
                <a:tab pos="2922905" algn="l"/>
                <a:tab pos="3371850" algn="l"/>
                <a:tab pos="3821430" algn="l"/>
                <a:tab pos="4270375" algn="l"/>
                <a:tab pos="4719955" algn="l"/>
                <a:tab pos="5168900" algn="l"/>
                <a:tab pos="5618480" algn="l"/>
                <a:tab pos="6067425" algn="l"/>
                <a:tab pos="6517005" algn="l"/>
                <a:tab pos="6965950" algn="l"/>
                <a:tab pos="7415530" algn="l"/>
                <a:tab pos="7864475" algn="l"/>
                <a:tab pos="8314055" algn="l"/>
                <a:tab pos="8763000" algn="l"/>
                <a:tab pos="9212580" algn="l"/>
              </a:tabLst>
            </a:pPr>
            <a:r>
              <a:rPr lang="pt-BR" altLang="x-none" sz="1985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O planeta gira em torno do ponto C.</a:t>
            </a:r>
            <a:endParaRPr lang="pt-BR" altLang="x-none" sz="1985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21508" name="Picture 215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809" y="1862403"/>
            <a:ext cx="9404435" cy="3682353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1509" name="Straight Arrow Connector 21508"/>
          <p:cNvCxnSpPr/>
          <p:nvPr/>
        </p:nvCxnSpPr>
        <p:spPr>
          <a:xfrm>
            <a:off x="1077591" y="1600003"/>
            <a:ext cx="755714" cy="337621"/>
          </a:xfrm>
          <a:prstGeom prst="straightConnector1">
            <a:avLst/>
          </a:prstGeom>
          <a:ln w="28440" cap="flat" cmpd="sng">
            <a:solidFill>
              <a:srgbClr val="80000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21510" name="Straight Arrow Connector 21509"/>
          <p:cNvCxnSpPr/>
          <p:nvPr/>
        </p:nvCxnSpPr>
        <p:spPr>
          <a:xfrm>
            <a:off x="3776819" y="1600003"/>
            <a:ext cx="755714" cy="337621"/>
          </a:xfrm>
          <a:prstGeom prst="straightConnector1">
            <a:avLst/>
          </a:prstGeom>
          <a:ln w="28440" cap="flat" cmpd="sng">
            <a:solidFill>
              <a:srgbClr val="800000"/>
            </a:solidFill>
            <a:prstDash val="solid"/>
            <a:miter/>
            <a:headEnd type="none" w="med" len="med"/>
            <a:tailEnd type="triangle" w="med" len="med"/>
          </a:ln>
        </p:spPr>
      </p:cxnSp>
      <p:cxnSp>
        <p:nvCxnSpPr>
          <p:cNvPr id="21511" name="Straight Arrow Connector 21510"/>
          <p:cNvCxnSpPr/>
          <p:nvPr/>
        </p:nvCxnSpPr>
        <p:spPr>
          <a:xfrm>
            <a:off x="6633485" y="1600003"/>
            <a:ext cx="755714" cy="337621"/>
          </a:xfrm>
          <a:prstGeom prst="straightConnector1">
            <a:avLst/>
          </a:prstGeom>
          <a:ln w="28440" cap="flat" cmpd="sng">
            <a:solidFill>
              <a:srgbClr val="800000"/>
            </a:solidFill>
            <a:prstDash val="solid"/>
            <a:miter/>
            <a:headEnd type="none" w="med" len="med"/>
            <a:tailEnd type="triangle" w="med" len="med"/>
          </a:ln>
        </p:spPr>
      </p:cxnSp>
      <p:sp>
        <p:nvSpPr>
          <p:cNvPr id="21512" name="Rectangles 21511"/>
          <p:cNvSpPr/>
          <p:nvPr/>
        </p:nvSpPr>
        <p:spPr>
          <a:xfrm>
            <a:off x="3491676" y="5628725"/>
            <a:ext cx="3190790" cy="1595395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51571" rIns="99175" bIns="51571" anchor="t" anchorCtr="0"/>
          <a:p>
            <a:pPr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985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Para considerar a velocidade variável no movimento anual do Sol a Terra foi deslocada do centro E.</a:t>
            </a:r>
            <a:endParaRPr lang="pt-BR" altLang="x-none" sz="1985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21513" name="Rectangles 21512"/>
          <p:cNvSpPr/>
          <p:nvPr/>
        </p:nvSpPr>
        <p:spPr>
          <a:xfrm>
            <a:off x="6885390" y="5623477"/>
            <a:ext cx="3190790" cy="2015236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51571" rIns="99175" bIns="51571" anchor="t" anchorCtr="0"/>
          <a:p>
            <a:pPr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985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Para poder explicar todas as irregularidades das órbitas dos planetas, Ptolomeu introduziu epiciclos que giram em torno de epiciclos. </a:t>
            </a:r>
            <a:endParaRPr lang="pt-BR" altLang="x-none" sz="1985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Subtitle 22528"/>
          <p:cNvSpPr>
            <a:spLocks noGrp="1"/>
          </p:cNvSpPr>
          <p:nvPr>
            <p:ph type="subTitle" idx="4294967295"/>
          </p:nvPr>
        </p:nvSpPr>
        <p:spPr>
          <a:xfrm>
            <a:off x="467073" y="420950"/>
            <a:ext cx="9068562" cy="6741944"/>
          </a:xfrm>
        </p:spPr>
        <p:txBody>
          <a:bodyPr wrap="square" lIns="0" tIns="0" rIns="0" bIns="0" anchor="ctr" anchorCtr="0"/>
          <a:lstStyle>
            <a:lvl1pPr marL="342900" lvl="0" indent="-342900" algn="ctr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2000" b="0" i="0" u="none">
                <a:solidFill>
                  <a:srgbClr val="000000"/>
                </a:solidFill>
                <a:latin typeface="New York" charset="0"/>
              </a:defRPr>
            </a:lvl1pPr>
            <a:lvl2pPr marL="742950" lvl="1" indent="-285750" algn="ctr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2000" b="0" i="0" u="none">
                <a:solidFill>
                  <a:srgbClr val="000000"/>
                </a:solidFill>
                <a:latin typeface="New York" charset="0"/>
              </a:defRPr>
            </a:lvl2pPr>
            <a:lvl3pPr marL="1143000" lvl="2" indent="-228600" algn="ctr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2000" b="0" i="0" u="none">
                <a:solidFill>
                  <a:srgbClr val="000000"/>
                </a:solidFill>
                <a:latin typeface="New York" charset="0"/>
              </a:defRPr>
            </a:lvl3pPr>
            <a:lvl4pPr marL="1600200" lvl="3" indent="-228600" algn="ctr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2000" b="0" i="0" u="none">
                <a:solidFill>
                  <a:srgbClr val="000000"/>
                </a:solidFill>
                <a:latin typeface="New York" charset="0"/>
              </a:defRPr>
            </a:lvl4pPr>
            <a:lvl5pPr marL="2057400" lvl="4" indent="-228600" algn="ctr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2000" b="0" i="0" u="none">
                <a:solidFill>
                  <a:srgbClr val="000000"/>
                </a:solidFill>
                <a:latin typeface="New York" charset="0"/>
              </a:defRPr>
            </a:lvl5pPr>
          </a:lstStyle>
          <a:p>
            <a:pPr marL="0" lvl="0" indent="0" algn="just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 idade média que se seguiu foi caracterizada por um enorme respeito e admiração pelos clássicos, entre os quais se destacava </a:t>
            </a:r>
            <a:r>
              <a:rPr lang="en-US" altLang="x-none" sz="2205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Aristóteles</a:t>
            </a: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. Portanto, nada mais importante do que </a:t>
            </a:r>
            <a:r>
              <a:rPr lang="en-US" altLang="x-none" sz="2205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compilar toda a sua obra e organizar</a:t>
            </a: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assim, uma </a:t>
            </a:r>
            <a:r>
              <a:rPr lang="en-US" altLang="x-none" sz="2205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ordem escolástica</a:t>
            </a: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definitiva. Um método de pensamento crítico.... </a:t>
            </a:r>
            <a:endParaRPr lang="en-US" altLang="x-none" sz="2205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0" lvl="0" indent="0" algn="just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2205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0" lvl="0" indent="0" algn="just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Já no final deste período, </a:t>
            </a:r>
            <a:r>
              <a:rPr lang="en-US" altLang="x-none" sz="2205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São Tomás de Aquino</a:t>
            </a: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(1225 - 1274) acreditava que a </a:t>
            </a:r>
            <a:r>
              <a:rPr lang="en-US" altLang="x-none" sz="2205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ordem que vemos na natureza é uma prova irrefutável da existência de Deus.</a:t>
            </a: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Afinal, a</a:t>
            </a:r>
            <a:r>
              <a:rPr lang="en-US" altLang="x-none" sz="2205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matéria deixada por si só não poderia se organizar</a:t>
            </a: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, a não ser que fosse guiada por uma </a:t>
            </a:r>
            <a:r>
              <a:rPr lang="en-US" altLang="x-none" sz="2205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inteligência suprema.</a:t>
            </a:r>
            <a:endParaRPr lang="en-US" altLang="x-none" sz="2205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0" lvl="0" indent="0" algn="ctr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2205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0" lvl="0" indent="0" algn="just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Gradualmente, a doutrina cristã passou a receber no texto bíblico elementos que reforçavam a idéia do geocentrismo. Esta </a:t>
            </a:r>
            <a:r>
              <a:rPr lang="en-US" altLang="x-none" sz="2205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mesclagem da fé cristã com as informações astronômicas</a:t>
            </a: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que começavam a surgir seria motivo de uma tensão entre o pensamento científico e a igreja.</a:t>
            </a:r>
            <a:endParaRPr lang="en-US" altLang="x-none" sz="2205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3" name="Subtitle 23552"/>
          <p:cNvSpPr>
            <a:spLocks noGrp="1"/>
          </p:cNvSpPr>
          <p:nvPr>
            <p:ph type="subTitle" idx="4294967295"/>
          </p:nvPr>
        </p:nvSpPr>
        <p:spPr>
          <a:xfrm>
            <a:off x="755714" y="1551021"/>
            <a:ext cx="8564753" cy="4534281"/>
          </a:xfrm>
        </p:spPr>
        <p:txBody>
          <a:bodyPr wrap="square" lIns="0" tIns="0" rIns="0" bIns="0" anchor="ctr" anchorCtr="0"/>
          <a:lstStyle>
            <a:lvl1pPr marL="342900" lvl="0" indent="-342900" algn="ctr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2000" b="0" i="0" u="none">
                <a:solidFill>
                  <a:srgbClr val="000000"/>
                </a:solidFill>
                <a:latin typeface="New York" charset="0"/>
              </a:defRPr>
            </a:lvl1pPr>
            <a:lvl2pPr marL="742950" lvl="1" indent="-285750" algn="ctr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2000" b="0" i="0" u="none">
                <a:solidFill>
                  <a:srgbClr val="000000"/>
                </a:solidFill>
                <a:latin typeface="New York" charset="0"/>
              </a:defRPr>
            </a:lvl2pPr>
            <a:lvl3pPr marL="1143000" lvl="2" indent="-228600" algn="ctr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2000" b="0" i="0" u="none">
                <a:solidFill>
                  <a:srgbClr val="000000"/>
                </a:solidFill>
                <a:latin typeface="New York" charset="0"/>
              </a:defRPr>
            </a:lvl3pPr>
            <a:lvl4pPr marL="1600200" lvl="3" indent="-228600" algn="ctr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2000" b="0" i="0" u="none">
                <a:solidFill>
                  <a:srgbClr val="000000"/>
                </a:solidFill>
                <a:latin typeface="New York" charset="0"/>
              </a:defRPr>
            </a:lvl4pPr>
            <a:lvl5pPr marL="2057400" lvl="4" indent="-228600" algn="ctr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2000" b="0" i="0" u="none">
                <a:solidFill>
                  <a:srgbClr val="000000"/>
                </a:solidFill>
                <a:latin typeface="New York" charset="0"/>
              </a:defRPr>
            </a:lvl5pPr>
          </a:lstStyle>
          <a:p>
            <a:pPr marL="0" lvl="0" indent="0" algn="just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645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A integração do</a:t>
            </a:r>
            <a:r>
              <a:rPr lang="en-US" altLang="x-none" sz="2645" b="1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pensamento científico</a:t>
            </a:r>
            <a:r>
              <a:rPr lang="en-US" altLang="x-none" sz="2645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com o </a:t>
            </a:r>
            <a:r>
              <a:rPr lang="en-US" altLang="x-none" sz="2645" b="1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pensamento religioso</a:t>
            </a:r>
            <a:r>
              <a:rPr lang="en-US" altLang="x-none" sz="2645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foi responsável pela incorporação de conceitos de</a:t>
            </a:r>
            <a:r>
              <a:rPr lang="en-US" altLang="x-none" sz="2645" dirty="0" err="1">
                <a:latin typeface="Times New Roman" panose="02020603050405020304" pitchFamily="16" charset="0"/>
              </a:rPr>
              <a:t> perfeição </a:t>
            </a:r>
            <a:r>
              <a:rPr lang="en-US" altLang="x-none" sz="2645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que seriam mais compatíveis com a </a:t>
            </a:r>
            <a:r>
              <a:rPr lang="en-US" altLang="x-none" sz="2645" dirty="0" err="1">
                <a:latin typeface="Times New Roman" panose="02020603050405020304" pitchFamily="16" charset="0"/>
              </a:rPr>
              <a:t>origem divina das estrelas e planetas. </a:t>
            </a:r>
            <a:endParaRPr lang="en-US" altLang="x-none" sz="2645" dirty="0" err="1">
              <a:latin typeface="Times New Roman" panose="02020603050405020304" pitchFamily="16" charset="0"/>
            </a:endParaRPr>
          </a:p>
          <a:p>
            <a:pPr marL="0" lvl="0" indent="0" algn="just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2645" dirty="0" err="1">
              <a:latin typeface="Times New Roman" panose="02020603050405020304" pitchFamily="16" charset="0"/>
            </a:endParaRPr>
          </a:p>
          <a:p>
            <a:pPr marL="0" lvl="0" indent="0" algn="just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645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Consolidava-se assim a noção de que os</a:t>
            </a:r>
            <a:r>
              <a:rPr lang="en-US" altLang="x-none" sz="2645" dirty="0" err="1">
                <a:latin typeface="Times New Roman" panose="02020603050405020304" pitchFamily="16" charset="0"/>
              </a:rPr>
              <a:t> objetos celestes eram perfeitos, </a:t>
            </a:r>
            <a:r>
              <a:rPr lang="en-US" altLang="x-none" sz="2645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e, com algumas pequenas correções, orbitavam em torno da Terra</a:t>
            </a:r>
            <a:r>
              <a:rPr lang="en-US" altLang="x-none" sz="2645" dirty="0" err="1">
                <a:latin typeface="Times New Roman" panose="02020603050405020304" pitchFamily="16" charset="0"/>
              </a:rPr>
              <a:t> em órbitas circulares.</a:t>
            </a:r>
            <a:endParaRPr lang="en-US" altLang="x-none" sz="2645" dirty="0" err="1"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1" name="Picture 256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65572" y="81578"/>
            <a:ext cx="2697477" cy="26659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2" name="Text Box 25601"/>
          <p:cNvSpPr txBox="1"/>
          <p:nvPr/>
        </p:nvSpPr>
        <p:spPr>
          <a:xfrm>
            <a:off x="234411" y="616875"/>
            <a:ext cx="7604368" cy="907905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marL="342900" indent="-311150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sz="2425" b="1" u="sng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Nicolau Copérnico (1473-1543)</a:t>
            </a:r>
            <a:r>
              <a:rPr lang="en-US" altLang="x-none" sz="2425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2425" dirty="0" err="1">
              <a:solidFill>
                <a:srgbClr val="0000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42900" indent="-311150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sz="2425" dirty="0" err="1">
                <a:solidFill>
                  <a:srgbClr val="99284C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...astrônomo, matemático, médico e religioso polonês </a:t>
            </a:r>
            <a:endParaRPr lang="en-US" altLang="x-none" sz="2425" dirty="0" err="1">
              <a:solidFill>
                <a:srgbClr val="99284C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5603" name="Text Box 25602"/>
          <p:cNvSpPr txBox="1"/>
          <p:nvPr/>
        </p:nvSpPr>
        <p:spPr>
          <a:xfrm>
            <a:off x="447830" y="1855406"/>
            <a:ext cx="5933750" cy="124902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just" defTabSz="4495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 conceito do Equante, feito por Ptolomeu,  </a:t>
            </a:r>
            <a:endParaRPr lang="en-US" altLang="x-none" sz="2205" baseline="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representava  para  Copérnico  uma</a:t>
            </a:r>
            <a:r>
              <a:rPr lang="en-US" altLang="x-none" sz="2205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ruptura </a:t>
            </a:r>
            <a:endParaRPr lang="en-US" altLang="x-none" sz="2205" baseline="0" dirty="0" err="1">
              <a:solidFill>
                <a:srgbClr val="0000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5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insuportável  ao  ideal de órbitas circulares perfeitas</a:t>
            </a:r>
            <a:r>
              <a:rPr lang="en-US" altLang="x-none" sz="220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</a:t>
            </a:r>
            <a:r>
              <a:rPr lang="en-US" altLang="x-none" sz="198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1985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5604" name="Text Box 25603"/>
          <p:cNvSpPr txBox="1"/>
          <p:nvPr/>
        </p:nvSpPr>
        <p:spPr>
          <a:xfrm>
            <a:off x="418092" y="4724318"/>
            <a:ext cx="9068562" cy="1847300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Desta forma, ele propõem um modelo onde desloca a Terra do centro do Universo e coloca o Sol, divino, no centro do universo. Assim, a Terra, e os outros planetas, é quem orbitavam em torno do Sol em </a:t>
            </a:r>
            <a:r>
              <a:rPr lang="en-US" altLang="x-none" sz="2205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órbitas circulares</a:t>
            </a: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</a:t>
            </a:r>
            <a:r>
              <a:rPr lang="en-US" altLang="x-none" sz="2205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205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introduzindo o heliocentrismo</a:t>
            </a:r>
            <a:r>
              <a:rPr lang="en-US" altLang="x-none" sz="2205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na discussão científica da época. </a:t>
            </a:r>
            <a:endParaRPr lang="en-US" altLang="x-none" sz="2205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205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5605" name="Text Box 25604"/>
          <p:cNvSpPr txBox="1"/>
          <p:nvPr/>
        </p:nvSpPr>
        <p:spPr>
          <a:xfrm>
            <a:off x="418092" y="3258374"/>
            <a:ext cx="9068562" cy="1443202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 Teoria de Copérnico também fazia uso dos epiciclos. Entretanto, a diferença é que, para ele, o Sol, fonte de luz e energia, era o “local" mais provável para encontrarmos Deus. Portanto, ele, e não nós, é quem deveria estar no centro do Universo.</a:t>
            </a:r>
            <a:endParaRPr lang="en-US" altLang="x-none" sz="2205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5606" name="Text Box 25605"/>
          <p:cNvSpPr txBox="1"/>
          <p:nvPr/>
        </p:nvSpPr>
        <p:spPr>
          <a:xfrm>
            <a:off x="418092" y="6230497"/>
            <a:ext cx="9068562" cy="1007618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98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Nesta concepção, o movimento aparente de “laço”, já amplamente observado para o planeta Marte, é explicado pelo fato de estarmos numa órbita interna não sincronizada com a órbita daquele astro. (vejam a seguir uma simulação do fenômeno)</a:t>
            </a:r>
            <a:endParaRPr lang="en-US" altLang="x-none" sz="1985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Title 26624"/>
          <p:cNvSpPr>
            <a:spLocks noGrp="1"/>
          </p:cNvSpPr>
          <p:nvPr>
            <p:ph type="title"/>
          </p:nvPr>
        </p:nvSpPr>
        <p:spPr>
          <a:xfrm>
            <a:off x="708482" y="190037"/>
            <a:ext cx="8564753" cy="976130"/>
          </a:xfrm>
        </p:spPr>
        <p:txBody>
          <a:bodyPr wrap="square" lIns="99175" tIns="51571" rIns="99175" bIns="51571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645" dirty="0" err="1">
                <a:solidFill>
                  <a:srgbClr val="0000FF"/>
                </a:solidFill>
                <a:latin typeface="PT Sans" pitchFamily="32" charset="0"/>
              </a:rPr>
              <a:t>Vamos recordar o movimento em “laço" de Marte...</a:t>
            </a:r>
            <a:br>
              <a:rPr lang="en-US" altLang="x-none" sz="3085" dirty="0" err="1">
                <a:solidFill>
                  <a:srgbClr val="0000FF"/>
                </a:solidFill>
                <a:latin typeface="PT Sans" pitchFamily="32" charset="0"/>
              </a:rPr>
            </a:br>
            <a:r>
              <a:rPr lang="en-US" altLang="x-none" sz="2645" dirty="0" err="1">
                <a:solidFill>
                  <a:srgbClr val="0000FF"/>
                </a:solidFill>
                <a:latin typeface="PT Sans" pitchFamily="32" charset="0"/>
              </a:rPr>
              <a:t>ver</a:t>
            </a:r>
            <a:r>
              <a:rPr lang="en-US" altLang="x-none" sz="3085" dirty="0" err="1">
                <a:solidFill>
                  <a:srgbClr val="0000FF"/>
                </a:solidFill>
                <a:latin typeface="PT Sans" pitchFamily="32" charset="0"/>
              </a:rPr>
              <a:t> </a:t>
            </a:r>
            <a:r>
              <a:rPr lang="en-US" altLang="x-none" sz="1985" baseline="0" dirty="0" err="1">
                <a:solidFill>
                  <a:srgbClr val="CCCCFF"/>
                </a:solidFill>
                <a:latin typeface="PT Sans" pitchFamily="32" charset="0"/>
                <a:cs typeface="Noteworthy" charset="0"/>
                <a:hlinkClick r:id="rId1"/>
              </a:rPr>
              <a:t>https://www.youtube.com/watch?v=I2THXDdoCpY</a:t>
            </a:r>
            <a:endParaRPr lang="en-US" altLang="x-none" sz="1985" baseline="0" dirty="0" err="1">
              <a:solidFill>
                <a:srgbClr val="CCCCFF"/>
              </a:solidFill>
              <a:latin typeface="PT Sans" pitchFamily="32" charset="0"/>
              <a:ea typeface="Noteworthy" charset="0"/>
              <a:hlinkClick r:id="rId1"/>
            </a:endParaRPr>
          </a:p>
        </p:txBody>
      </p:sp>
      <p:pic>
        <p:nvPicPr>
          <p:cNvPr id="26626" name="Picture 266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597" y="1232642"/>
            <a:ext cx="8060944" cy="45342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26626"/>
          <p:cNvSpPr txBox="1"/>
          <p:nvPr/>
        </p:nvSpPr>
        <p:spPr>
          <a:xfrm>
            <a:off x="528300" y="6225249"/>
            <a:ext cx="8993341" cy="1093335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algn="just" defTabSz="44958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98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Os planetas apresentam movimento </a:t>
            </a:r>
            <a:r>
              <a:rPr lang="en-US" altLang="x-none" sz="1985" b="1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direto</a:t>
            </a:r>
            <a:r>
              <a:rPr lang="en-US" altLang="x-none" sz="1985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 em relação às estrelas </a:t>
            </a:r>
            <a:r>
              <a:rPr lang="en-US" altLang="x-none" sz="198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(de </a:t>
            </a:r>
            <a:r>
              <a:rPr lang="en-US" altLang="x-none" sz="1985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oeste para leste</a:t>
            </a:r>
            <a:r>
              <a:rPr lang="en-US" altLang="x-none" sz="198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) na maior parte do tempo, mas também apresentam movimento </a:t>
            </a:r>
            <a:r>
              <a:rPr lang="en-US" altLang="x-none" sz="1985" b="1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retrógrado </a:t>
            </a:r>
            <a:r>
              <a:rPr lang="en-US" altLang="x-none" sz="198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(de </a:t>
            </a:r>
            <a:r>
              <a:rPr lang="en-US" altLang="x-none" sz="1985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leste para oeste</a:t>
            </a:r>
            <a:r>
              <a:rPr lang="en-US" altLang="x-none" sz="198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).</a:t>
            </a:r>
            <a:endParaRPr lang="en-US" altLang="x-none" sz="1985" baseline="0" dirty="0" err="1">
              <a:solidFill>
                <a:srgbClr val="000000"/>
              </a:solidFill>
              <a:latin typeface="Times New Roman" panose="02020603050405020304" pitchFamily="16" charset="0"/>
              <a:ea typeface="New York" charset="0"/>
            </a:endParaRPr>
          </a:p>
        </p:txBody>
      </p:sp>
      <p:sp>
        <p:nvSpPr>
          <p:cNvPr id="26628" name="Text Box 26627"/>
          <p:cNvSpPr txBox="1"/>
          <p:nvPr/>
        </p:nvSpPr>
        <p:spPr>
          <a:xfrm>
            <a:off x="6302861" y="5838645"/>
            <a:ext cx="2725467" cy="334124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545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Créditos: Tunç Tezel (TWAN)</a:t>
            </a:r>
            <a:endParaRPr lang="en-US" altLang="x-none" sz="1545" baseline="0" dirty="0" err="1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6629" name="Picture 266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042" y="1446061"/>
            <a:ext cx="3880029" cy="14152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49" name="Picture 276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671" y="4126045"/>
            <a:ext cx="7781050" cy="32747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0" name="Text Box 27649"/>
          <p:cNvSpPr txBox="1"/>
          <p:nvPr/>
        </p:nvSpPr>
        <p:spPr>
          <a:xfrm>
            <a:off x="720727" y="193536"/>
            <a:ext cx="8564753" cy="9236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 sz="100"/>
          </a:p>
        </p:txBody>
      </p:sp>
      <p:sp>
        <p:nvSpPr>
          <p:cNvPr id="27651" name="Text Box 27650"/>
          <p:cNvSpPr txBox="1"/>
          <p:nvPr/>
        </p:nvSpPr>
        <p:spPr>
          <a:xfrm>
            <a:off x="2214660" y="258261"/>
            <a:ext cx="5793804" cy="1763332"/>
          </a:xfrm>
          <a:prstGeom prst="rect">
            <a:avLst/>
          </a:prstGeom>
          <a:noFill/>
          <a:ln w="9525">
            <a:noFill/>
          </a:ln>
        </p:spPr>
        <p:txBody>
          <a:bodyPr wrap="square" lIns="100761" tIns="50380" rIns="100761" bIns="50380" anchor="t" anchorCtr="0"/>
          <a:p>
            <a:pPr marL="341630" indent="-309880" defTabSz="449580" eaLnBrk="1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1630" algn="l"/>
                <a:tab pos="789305" algn="l"/>
                <a:tab pos="1238250" algn="l"/>
                <a:tab pos="1687830" algn="l"/>
                <a:tab pos="2136775" algn="l"/>
                <a:tab pos="2586355" algn="l"/>
                <a:tab pos="3035300" algn="l"/>
                <a:tab pos="3484880" algn="l"/>
                <a:tab pos="3933825" algn="l"/>
                <a:tab pos="4383405" algn="l"/>
                <a:tab pos="4832350" algn="l"/>
                <a:tab pos="5281930" algn="l"/>
                <a:tab pos="5730875" algn="l"/>
                <a:tab pos="6180455" algn="l"/>
                <a:tab pos="6629400" algn="l"/>
                <a:tab pos="7078980" algn="l"/>
                <a:tab pos="7527925" algn="l"/>
                <a:tab pos="7977505" algn="l"/>
                <a:tab pos="8426450" algn="l"/>
                <a:tab pos="8876030" algn="l"/>
                <a:tab pos="9324975" algn="l"/>
              </a:tabLst>
            </a:pPr>
            <a:r>
              <a:rPr lang="pt-BR" altLang="x-none" sz="100" dirty="0" err="1">
                <a:solidFill>
                  <a:srgbClr val="0000FF"/>
                </a:solidFill>
                <a:latin typeface="PT Sans" pitchFamily="32" charset="0"/>
              </a:rPr>
              <a:t>Movimento Retrógrado dos Planetas</a:t>
            </a:r>
            <a:endParaRPr lang="pt-BR" altLang="x-none" sz="100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pic>
        <p:nvPicPr>
          <p:cNvPr id="27652" name="Picture 276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48" y="1117186"/>
            <a:ext cx="3173297" cy="31488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3" name="Text Box 27652"/>
          <p:cNvSpPr txBox="1"/>
          <p:nvPr/>
        </p:nvSpPr>
        <p:spPr>
          <a:xfrm>
            <a:off x="3433949" y="1690968"/>
            <a:ext cx="6390327" cy="2207663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985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Ver animação em:</a:t>
            </a:r>
            <a:endParaRPr lang="en-US" altLang="x-none" sz="1985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985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985" dirty="0" err="1">
                <a:solidFill>
                  <a:srgbClr val="CCCCFF"/>
                </a:solidFill>
                <a:latin typeface="Times New Roman" panose="02020603050405020304" pitchFamily="16" charset="0"/>
                <a:hlinkClick r:id="rId3"/>
              </a:rPr>
              <a:t>http://www.astro.iag.usp.br/~gastao/Retrogrado/retrogrado.html</a:t>
            </a:r>
            <a:endParaRPr lang="en-US" altLang="x-none" sz="1985" dirty="0" err="1">
              <a:solidFill>
                <a:srgbClr val="CCCCFF"/>
              </a:solidFill>
              <a:latin typeface="Times New Roman" panose="02020603050405020304" pitchFamily="16" charset="0"/>
              <a:hlinkClick r:id="rId3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3313" name="Title 13312"/>
          <p:cNvSpPr>
            <a:spLocks noGrp="1"/>
          </p:cNvSpPr>
          <p:nvPr>
            <p:ph type="title"/>
          </p:nvPr>
        </p:nvSpPr>
        <p:spPr>
          <a:xfrm>
            <a:off x="307975" y="9525"/>
            <a:ext cx="9626600" cy="1903413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200" dirty="0" err="1">
                <a:solidFill>
                  <a:srgbClr val="FFD320"/>
                </a:solidFill>
                <a:latin typeface="Times New Roman" panose="02020603050405020304" pitchFamily="16" charset="0"/>
              </a:rPr>
              <a:t>Observando o Céu Noturno a Olho Nú, percebemos 3 fenômenos:</a:t>
            </a:r>
            <a:br>
              <a:rPr lang="en-US" altLang="x-none" sz="2000" b="1" dirty="0" err="1">
                <a:solidFill>
                  <a:srgbClr val="FFD320"/>
                </a:solidFill>
                <a:latin typeface="Times New Roman" panose="02020603050405020304" pitchFamily="16" charset="0"/>
              </a:rPr>
            </a:br>
            <a:br>
              <a:rPr lang="en-US" altLang="x-none" sz="2000" b="1" dirty="0" err="1">
                <a:solidFill>
                  <a:srgbClr val="FFD320"/>
                </a:solidFill>
                <a:latin typeface="Times New Roman" panose="02020603050405020304" pitchFamily="16" charset="0"/>
              </a:rPr>
            </a:br>
            <a:r>
              <a:rPr lang="en-US" altLang="x-none" sz="2200" u="sng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1</a:t>
            </a:r>
            <a:r>
              <a:rPr lang="en-US" altLang="x-none" sz="2200" u="sng" baseline="600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</a:t>
            </a:r>
            <a:r>
              <a:rPr lang="en-US" altLang="x-none" sz="2200" u="sng" baseline="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-</a:t>
            </a:r>
            <a:r>
              <a:rPr lang="en-US" altLang="x-none" sz="2200" b="1" u="sng" baseline="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</a:t>
            </a:r>
            <a:r>
              <a:rPr lang="en-US" altLang="x-none" sz="2200" u="sng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Grupos de estrelas “fixas”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, padrões, que na antiguidade foram associados a figuras da mitologia, denominados </a:t>
            </a:r>
            <a:r>
              <a:rPr lang="en-US" altLang="x-none" sz="2200" b="1" dirty="0" err="1">
                <a:solidFill>
                  <a:srgbClr val="00FFFF"/>
                </a:solidFill>
                <a:latin typeface="Times New Roman" panose="02020603050405020304" pitchFamily="16" charset="0"/>
              </a:rPr>
              <a:t>Constelações</a:t>
            </a:r>
            <a:r>
              <a:rPr lang="en-US" altLang="x-none" sz="22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 </a:t>
            </a:r>
            <a:endParaRPr lang="en-US" altLang="x-none" sz="22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13314" name="Picture 133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3938" y="2052638"/>
            <a:ext cx="8089900" cy="54594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Subtitle 28672"/>
          <p:cNvSpPr>
            <a:spLocks noGrp="1"/>
          </p:cNvSpPr>
          <p:nvPr>
            <p:ph type="subTitle" idx="4294967295"/>
          </p:nvPr>
        </p:nvSpPr>
        <p:spPr>
          <a:xfrm>
            <a:off x="484567" y="406955"/>
            <a:ext cx="9280231" cy="568534"/>
          </a:xfrm>
        </p:spPr>
        <p:txBody>
          <a:bodyPr wrap="square" lIns="0" tIns="0" rIns="0" bIns="0" anchor="ctr" anchorCtr="0"/>
          <a:lstStyle>
            <a:lvl1pPr marL="342900" lvl="0" indent="-342900" algn="ctr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2000" b="0" i="0" u="none">
                <a:solidFill>
                  <a:srgbClr val="000000"/>
                </a:solidFill>
                <a:latin typeface="New York" charset="0"/>
              </a:defRPr>
            </a:lvl1pPr>
            <a:lvl2pPr marL="742950" lvl="1" indent="-285750" algn="ctr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2000" b="0" i="0" u="none">
                <a:solidFill>
                  <a:srgbClr val="000000"/>
                </a:solidFill>
                <a:latin typeface="New York" charset="0"/>
              </a:defRPr>
            </a:lvl2pPr>
            <a:lvl3pPr marL="1143000" lvl="2" indent="-228600" algn="ctr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2000" b="0" i="0" u="none">
                <a:solidFill>
                  <a:srgbClr val="000000"/>
                </a:solidFill>
                <a:latin typeface="New York" charset="0"/>
              </a:defRPr>
            </a:lvl3pPr>
            <a:lvl4pPr marL="1600200" lvl="3" indent="-228600" algn="ctr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2000" b="0" i="0" u="none">
                <a:solidFill>
                  <a:srgbClr val="000000"/>
                </a:solidFill>
                <a:latin typeface="New York" charset="0"/>
              </a:defRPr>
            </a:lvl4pPr>
            <a:lvl5pPr marL="2057400" lvl="4" indent="-228600" algn="ctr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2000" b="0" i="0" u="none">
                <a:solidFill>
                  <a:srgbClr val="000000"/>
                </a:solidFill>
                <a:latin typeface="New York" charset="0"/>
              </a:defRPr>
            </a:lvl5pPr>
          </a:lstStyle>
          <a:p>
            <a:pPr marL="342900" lvl="0" indent="-311150" algn="just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25" b="1" u="sng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Tycho Brahe (1546-1601)</a:t>
            </a:r>
            <a:endParaRPr lang="en-US" altLang="x-none" sz="2425" b="1" u="sng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28674" name="Picture 286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4292" y="406955"/>
            <a:ext cx="2681734" cy="28216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28674"/>
          <p:cNvSpPr txBox="1"/>
          <p:nvPr/>
        </p:nvSpPr>
        <p:spPr>
          <a:xfrm>
            <a:off x="503809" y="3951111"/>
            <a:ext cx="9068562" cy="1752835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2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Conseguiu desta forma realizar </a:t>
            </a:r>
            <a:r>
              <a:rPr lang="en-US" altLang="x-none" sz="2425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observações visuais</a:t>
            </a:r>
            <a:r>
              <a:rPr lang="en-US" altLang="x-none" sz="242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de alta precisão para a época, cerca de 8 minutos de arco, utilizando um instrumento conhecido como quadrante de parede. </a:t>
            </a:r>
            <a:endParaRPr lang="en-US" altLang="x-none" sz="2425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25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8676" name="Text Box 28675"/>
          <p:cNvSpPr txBox="1"/>
          <p:nvPr/>
        </p:nvSpPr>
        <p:spPr>
          <a:xfrm>
            <a:off x="503809" y="5756427"/>
            <a:ext cx="9068562" cy="906156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2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Cerca de 1000 estrelas foram observadas por ele. Estas observações foram interpretadas somente após sua morte por J. Kepler. </a:t>
            </a:r>
            <a:endParaRPr lang="en-US" altLang="x-none" sz="2425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8677" name="Text Box 28676"/>
          <p:cNvSpPr txBox="1"/>
          <p:nvPr/>
        </p:nvSpPr>
        <p:spPr>
          <a:xfrm>
            <a:off x="439084" y="1881645"/>
            <a:ext cx="6528525" cy="1261272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marL="342900" indent="-311150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sz="242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Astrônomo bastante respeitado e por este motivo</a:t>
            </a:r>
            <a:endParaRPr lang="en-US" altLang="x-none" sz="2425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42900" indent="-311150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sz="242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foi capaz de arrecadar fundos para construir um </a:t>
            </a:r>
            <a:endParaRPr lang="en-US" altLang="x-none" sz="2425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42900" indent="-311150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sz="242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grande observatório.</a:t>
            </a:r>
            <a:endParaRPr lang="en-US" altLang="x-none" sz="2425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7" name="Picture 296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2116" y="60586"/>
            <a:ext cx="5466677" cy="29616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8" name="Text Box 29697"/>
          <p:cNvSpPr txBox="1"/>
          <p:nvPr/>
        </p:nvSpPr>
        <p:spPr>
          <a:xfrm>
            <a:off x="503809" y="3102682"/>
            <a:ext cx="9068562" cy="1779076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algn="just" defTabSz="44958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Dá continuidade aos trabalhos de Tycho, calcula a órbita de Marte e tenta ajusta-la a um círculo,...em vão! Conclui que não é circular, e que a órbita deveria ser eliptica. Publica artigos (1609-1619) destes resultados.  Assim, o ajuste representa as orbitas observadas sem a necessidade dos epiciclos.</a:t>
            </a:r>
            <a:endParaRPr lang="en-US" altLang="x-none" sz="2205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9699" name="Text Box 29698"/>
          <p:cNvSpPr txBox="1"/>
          <p:nvPr/>
        </p:nvSpPr>
        <p:spPr>
          <a:xfrm>
            <a:off x="171435" y="562645"/>
            <a:ext cx="3811805" cy="1630382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5" b="1" u="sng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Johannes Kepler (1571-1630),</a:t>
            </a:r>
            <a:r>
              <a:rPr lang="en-US" altLang="x-none" sz="1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42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alemão, matemático e astronomo,</a:t>
            </a:r>
            <a:r>
              <a:rPr lang="en-US" altLang="x-none" sz="2425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42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foi assistente do Tycho Brahe.</a:t>
            </a:r>
            <a:endParaRPr lang="en-US" altLang="x-none" sz="2425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29700" name="Picture 296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228" y="4967475"/>
            <a:ext cx="3365724" cy="239484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Text Box 31744"/>
          <p:cNvSpPr txBox="1"/>
          <p:nvPr/>
        </p:nvSpPr>
        <p:spPr>
          <a:xfrm>
            <a:off x="755714" y="162048"/>
            <a:ext cx="8564753" cy="923650"/>
          </a:xfrm>
          <a:prstGeom prst="rect">
            <a:avLst/>
          </a:prstGeom>
          <a:noFill/>
          <a:ln w="9525">
            <a:noFill/>
          </a:ln>
        </p:spPr>
        <p:txBody>
          <a:bodyPr wrap="square" lIns="100761" tIns="50380" rIns="100761" bIns="5038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5" dirty="0" err="1">
                <a:solidFill>
                  <a:srgbClr val="000000"/>
                </a:solidFill>
                <a:latin typeface="PT Sans" pitchFamily="32" charset="0"/>
              </a:rPr>
              <a:t>Enuncia então</a:t>
            </a:r>
            <a:r>
              <a:rPr lang="pt-BR" altLang="x-none" sz="2205" dirty="0" err="1">
                <a:solidFill>
                  <a:srgbClr val="0000FF"/>
                </a:solidFill>
                <a:latin typeface="PT Sans" pitchFamily="32" charset="0"/>
              </a:rPr>
              <a:t>...</a:t>
            </a:r>
            <a:r>
              <a:rPr lang="pt-BR" altLang="x-none" sz="2205" dirty="0" err="1">
                <a:solidFill>
                  <a:srgbClr val="000000"/>
                </a:solidFill>
                <a:latin typeface="PT Sans" pitchFamily="32" charset="0"/>
              </a:rPr>
              <a:t>...as </a:t>
            </a:r>
            <a:r>
              <a:rPr lang="pt-BR" altLang="x-none" sz="2205" baseline="0" dirty="0" err="1">
                <a:solidFill>
                  <a:srgbClr val="000000"/>
                </a:solidFill>
                <a:latin typeface="PT Sans" pitchFamily="32" charset="0"/>
                <a:cs typeface="New York" charset="0"/>
              </a:rPr>
              <a:t>3 </a:t>
            </a:r>
            <a:r>
              <a:rPr lang="pt-BR" altLang="x-none" sz="2205" b="1" baseline="0" dirty="0" err="1">
                <a:solidFill>
                  <a:srgbClr val="000000"/>
                </a:solidFill>
                <a:latin typeface="PT Sans" pitchFamily="32" charset="0"/>
                <a:cs typeface="New York" charset="0"/>
              </a:rPr>
              <a:t>leis empíricas</a:t>
            </a:r>
            <a:r>
              <a:rPr lang="pt-BR" altLang="x-none" sz="2205" baseline="0" dirty="0" err="1">
                <a:solidFill>
                  <a:srgbClr val="000000"/>
                </a:solidFill>
                <a:latin typeface="PT Sans" pitchFamily="32" charset="0"/>
                <a:cs typeface="New York" charset="0"/>
              </a:rPr>
              <a:t> do Movimento P</a:t>
            </a:r>
            <a:r>
              <a:rPr lang="pt-BR" altLang="x-none" sz="2205" baseline="0" dirty="0" err="1">
                <a:solidFill>
                  <a:srgbClr val="000000"/>
                </a:solidFill>
                <a:latin typeface="PT Sans" pitchFamily="32" charset="0"/>
                <a:cs typeface="ヒラギノ角ゴ Pro W3" charset="0"/>
              </a:rPr>
              <a:t>lanetário</a:t>
            </a:r>
            <a:endParaRPr lang="pt-BR" altLang="x-none" sz="2205" baseline="0" dirty="0" err="1">
              <a:solidFill>
                <a:srgbClr val="000000"/>
              </a:solidFill>
              <a:latin typeface="PT Sans" pitchFamily="32" charset="0"/>
              <a:ea typeface="ヒラギノ角ゴ Pro W3" charset="0"/>
            </a:endParaRPr>
          </a:p>
        </p:txBody>
      </p:sp>
      <p:sp>
        <p:nvSpPr>
          <p:cNvPr id="31746" name="Text Box 31745"/>
          <p:cNvSpPr txBox="1"/>
          <p:nvPr/>
        </p:nvSpPr>
        <p:spPr>
          <a:xfrm>
            <a:off x="767959" y="919510"/>
            <a:ext cx="8540262" cy="935896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marL="341630" indent="-309880" defTabSz="44958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1630" algn="l"/>
                <a:tab pos="789305" algn="l"/>
                <a:tab pos="1238250" algn="l"/>
                <a:tab pos="1687830" algn="l"/>
                <a:tab pos="2136775" algn="l"/>
                <a:tab pos="2586355" algn="l"/>
                <a:tab pos="3035300" algn="l"/>
                <a:tab pos="3484880" algn="l"/>
                <a:tab pos="3933825" algn="l"/>
                <a:tab pos="4383405" algn="l"/>
                <a:tab pos="4832350" algn="l"/>
                <a:tab pos="5281930" algn="l"/>
                <a:tab pos="5730875" algn="l"/>
                <a:tab pos="6180455" algn="l"/>
                <a:tab pos="6629400" algn="l"/>
                <a:tab pos="7078980" algn="l"/>
                <a:tab pos="7527925" algn="l"/>
                <a:tab pos="7977505" algn="l"/>
                <a:tab pos="8426450" algn="l"/>
                <a:tab pos="8876030" algn="l"/>
                <a:tab pos="9324975" algn="l"/>
              </a:tabLst>
            </a:pP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1</a:t>
            </a:r>
            <a:r>
              <a:rPr lang="en-US" altLang="x-none" sz="2205" baseline="29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</a:t>
            </a:r>
            <a:r>
              <a:rPr lang="en-US" altLang="x-none" sz="220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</a:t>
            </a:r>
            <a:r>
              <a:rPr lang="en-US" altLang="x-none" sz="2205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Os planetas se movem em </a:t>
            </a:r>
            <a:r>
              <a:rPr lang="en-US" altLang="x-none" sz="2205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elipses</a:t>
            </a:r>
            <a:r>
              <a:rPr lang="en-US" altLang="x-none" sz="2205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 com o Sol em um dos focos; </a:t>
            </a:r>
            <a:endParaRPr lang="en-US" altLang="x-none" sz="2205" baseline="0" dirty="0" err="1">
              <a:solidFill>
                <a:srgbClr val="0000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41630" indent="-309880" defTabSz="44958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1630" algn="l"/>
                <a:tab pos="789305" algn="l"/>
                <a:tab pos="1238250" algn="l"/>
                <a:tab pos="1687830" algn="l"/>
                <a:tab pos="2136775" algn="l"/>
                <a:tab pos="2586355" algn="l"/>
                <a:tab pos="3035300" algn="l"/>
                <a:tab pos="3484880" algn="l"/>
                <a:tab pos="3933825" algn="l"/>
                <a:tab pos="4383405" algn="l"/>
                <a:tab pos="4832350" algn="l"/>
                <a:tab pos="5281930" algn="l"/>
                <a:tab pos="5730875" algn="l"/>
                <a:tab pos="6180455" algn="l"/>
                <a:tab pos="6629400" algn="l"/>
                <a:tab pos="7078980" algn="l"/>
                <a:tab pos="7527925" algn="l"/>
                <a:tab pos="7977505" algn="l"/>
                <a:tab pos="8426450" algn="l"/>
                <a:tab pos="8876030" algn="l"/>
                <a:tab pos="9324975" algn="l"/>
              </a:tabLst>
            </a:pPr>
            <a:r>
              <a:rPr lang="en-US" altLang="x-none" sz="220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...esta Lei dá a forma da órbita do planeta</a:t>
            </a:r>
            <a:endParaRPr lang="en-US" altLang="x-none" sz="2205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1747" name="Text Box 31746"/>
          <p:cNvSpPr txBox="1"/>
          <p:nvPr/>
        </p:nvSpPr>
        <p:spPr>
          <a:xfrm>
            <a:off x="701485" y="1871149"/>
            <a:ext cx="9068562" cy="1945263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marL="341630" indent="-309880" defTabSz="44958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1630" algn="l"/>
                <a:tab pos="789305" algn="l"/>
                <a:tab pos="1238250" algn="l"/>
                <a:tab pos="1687830" algn="l"/>
                <a:tab pos="2136775" algn="l"/>
                <a:tab pos="2586355" algn="l"/>
                <a:tab pos="3035300" algn="l"/>
                <a:tab pos="3484880" algn="l"/>
                <a:tab pos="3933825" algn="l"/>
                <a:tab pos="4383405" algn="l"/>
                <a:tab pos="4832350" algn="l"/>
                <a:tab pos="5281930" algn="l"/>
                <a:tab pos="5730875" algn="l"/>
                <a:tab pos="6180455" algn="l"/>
                <a:tab pos="6629400" algn="l"/>
                <a:tab pos="7078980" algn="l"/>
                <a:tab pos="7527925" algn="l"/>
                <a:tab pos="7977505" algn="l"/>
                <a:tab pos="8426450" algn="l"/>
                <a:tab pos="8876030" algn="l"/>
                <a:tab pos="9324975" algn="l"/>
              </a:tabLst>
            </a:pP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2</a:t>
            </a:r>
            <a:r>
              <a:rPr lang="en-US" altLang="x-none" sz="2205" baseline="29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</a:t>
            </a:r>
            <a:r>
              <a:rPr lang="en-US" altLang="x-none" sz="220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</a:t>
            </a:r>
            <a:r>
              <a:rPr lang="en-US" altLang="x-none" sz="2205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 linha que liga o Sol a um dado planeta varre </a:t>
            </a:r>
            <a:r>
              <a:rPr lang="en-US" altLang="x-none" sz="2205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áreas iguais</a:t>
            </a:r>
            <a:r>
              <a:rPr lang="en-US" altLang="x-none" sz="2205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em </a:t>
            </a:r>
            <a:r>
              <a:rPr lang="en-US" altLang="x-none" sz="2205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tempos iguais;</a:t>
            </a:r>
            <a:endParaRPr lang="en-US" altLang="x-none" sz="2205" b="1" baseline="0" dirty="0" err="1">
              <a:solidFill>
                <a:srgbClr val="0000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41630" indent="-309880" defTabSz="44958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1630" algn="l"/>
                <a:tab pos="789305" algn="l"/>
                <a:tab pos="1238250" algn="l"/>
                <a:tab pos="1687830" algn="l"/>
                <a:tab pos="2136775" algn="l"/>
                <a:tab pos="2586355" algn="l"/>
                <a:tab pos="3035300" algn="l"/>
                <a:tab pos="3484880" algn="l"/>
                <a:tab pos="3933825" algn="l"/>
                <a:tab pos="4383405" algn="l"/>
                <a:tab pos="4832350" algn="l"/>
                <a:tab pos="5281930" algn="l"/>
                <a:tab pos="5730875" algn="l"/>
                <a:tab pos="6180455" algn="l"/>
                <a:tab pos="6629400" algn="l"/>
                <a:tab pos="7078980" algn="l"/>
                <a:tab pos="7527925" algn="l"/>
                <a:tab pos="7977505" algn="l"/>
                <a:tab pos="8426450" algn="l"/>
                <a:tab pos="8876030" algn="l"/>
                <a:tab pos="9324975" algn="l"/>
              </a:tabLst>
            </a:pPr>
            <a:r>
              <a:rPr lang="en-US" altLang="x-none" sz="220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... esta Lei descreve como o planeta varia continuamente sua velocidade quando descreve sua órbita, movendo-se mais rápido no periélio e mais devagar no afélio. </a:t>
            </a:r>
            <a:endParaRPr lang="en-US" altLang="x-none" sz="2205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1748" name="Text Box 31747"/>
          <p:cNvSpPr txBox="1"/>
          <p:nvPr/>
        </p:nvSpPr>
        <p:spPr>
          <a:xfrm>
            <a:off x="503809" y="4642099"/>
            <a:ext cx="9068562" cy="2477061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marL="341630" indent="-309880" defTabSz="44958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1630" algn="l"/>
                <a:tab pos="789305" algn="l"/>
                <a:tab pos="1238250" algn="l"/>
                <a:tab pos="1687830" algn="l"/>
                <a:tab pos="2136775" algn="l"/>
                <a:tab pos="2586355" algn="l"/>
                <a:tab pos="3035300" algn="l"/>
                <a:tab pos="3484880" algn="l"/>
                <a:tab pos="3933825" algn="l"/>
                <a:tab pos="4383405" algn="l"/>
                <a:tab pos="4832350" algn="l"/>
                <a:tab pos="5281930" algn="l"/>
                <a:tab pos="5730875" algn="l"/>
                <a:tab pos="6180455" algn="l"/>
                <a:tab pos="6629400" algn="l"/>
                <a:tab pos="7078980" algn="l"/>
                <a:tab pos="7527925" algn="l"/>
                <a:tab pos="7977505" algn="l"/>
                <a:tab pos="8426450" algn="l"/>
                <a:tab pos="8876030" algn="l"/>
                <a:tab pos="9324975" algn="l"/>
              </a:tabLst>
            </a:pPr>
            <a:r>
              <a:rPr lang="en-US" altLang="x-none" sz="2205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</a:t>
            </a: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3</a:t>
            </a:r>
            <a:r>
              <a:rPr lang="en-US" altLang="x-none" sz="2205" baseline="39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</a:t>
            </a:r>
            <a:r>
              <a:rPr lang="en-US" altLang="x-none" sz="2205" baseline="29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205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205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 quadrado do período orbital de cada planeta, em anos, é proporcional    ao cubo do semi-eixo maior da orbita do planeta.</a:t>
            </a:r>
            <a:endParaRPr lang="en-US" altLang="x-none" sz="2205" dirty="0" err="1">
              <a:solidFill>
                <a:srgbClr val="0000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41630" indent="-309880" defTabSz="44958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1630" algn="l"/>
                <a:tab pos="789305" algn="l"/>
                <a:tab pos="1238250" algn="l"/>
                <a:tab pos="1687830" algn="l"/>
                <a:tab pos="2136775" algn="l"/>
                <a:tab pos="2586355" algn="l"/>
                <a:tab pos="3035300" algn="l"/>
                <a:tab pos="3484880" algn="l"/>
                <a:tab pos="3933825" algn="l"/>
                <a:tab pos="4383405" algn="l"/>
                <a:tab pos="4832350" algn="l"/>
                <a:tab pos="5281930" algn="l"/>
                <a:tab pos="5730875" algn="l"/>
                <a:tab pos="6180455" algn="l"/>
                <a:tab pos="6629400" algn="l"/>
                <a:tab pos="7078980" algn="l"/>
                <a:tab pos="7527925" algn="l"/>
                <a:tab pos="7977505" algn="l"/>
                <a:tab pos="8426450" algn="l"/>
                <a:tab pos="8876030" algn="l"/>
                <a:tab pos="9324975" algn="l"/>
              </a:tabLst>
            </a:pP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</a:t>
            </a:r>
            <a:endParaRPr lang="en-US" altLang="x-none" sz="2205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41630" indent="-309880" defTabSz="44958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1630" algn="l"/>
                <a:tab pos="789305" algn="l"/>
                <a:tab pos="1238250" algn="l"/>
                <a:tab pos="1687830" algn="l"/>
                <a:tab pos="2136775" algn="l"/>
                <a:tab pos="2586355" algn="l"/>
                <a:tab pos="3035300" algn="l"/>
                <a:tab pos="3484880" algn="l"/>
                <a:tab pos="3933825" algn="l"/>
                <a:tab pos="4383405" algn="l"/>
                <a:tab pos="4832350" algn="l"/>
                <a:tab pos="5281930" algn="l"/>
                <a:tab pos="5730875" algn="l"/>
                <a:tab pos="6180455" algn="l"/>
                <a:tab pos="6629400" algn="l"/>
                <a:tab pos="7078980" algn="l"/>
                <a:tab pos="7527925" algn="l"/>
                <a:tab pos="7977505" algn="l"/>
                <a:tab pos="8426450" algn="l"/>
                <a:tab pos="8876030" algn="l"/>
                <a:tab pos="9324975" algn="l"/>
              </a:tabLst>
            </a:pPr>
            <a:endParaRPr lang="en-US" altLang="x-none" sz="2205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41630" indent="-309880" defTabSz="44958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1630" algn="l"/>
                <a:tab pos="789305" algn="l"/>
                <a:tab pos="1238250" algn="l"/>
                <a:tab pos="1687830" algn="l"/>
                <a:tab pos="2136775" algn="l"/>
                <a:tab pos="2586355" algn="l"/>
                <a:tab pos="3035300" algn="l"/>
                <a:tab pos="3484880" algn="l"/>
                <a:tab pos="3933825" algn="l"/>
                <a:tab pos="4383405" algn="l"/>
                <a:tab pos="4832350" algn="l"/>
                <a:tab pos="5281930" algn="l"/>
                <a:tab pos="5730875" algn="l"/>
                <a:tab pos="6180455" algn="l"/>
                <a:tab pos="6629400" algn="l"/>
                <a:tab pos="7078980" algn="l"/>
                <a:tab pos="7527925" algn="l"/>
                <a:tab pos="7977505" algn="l"/>
                <a:tab pos="8426450" algn="l"/>
                <a:tab pos="8876030" algn="l"/>
                <a:tab pos="9324975" algn="l"/>
              </a:tabLst>
            </a:pP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...esta Lei dá a relação entre as distâncias médias do planeta ao Sol e seus períodos de revolução.</a:t>
            </a:r>
            <a:r>
              <a:rPr lang="en-US" altLang="x-none" sz="2205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2205" dirty="0" err="1">
              <a:solidFill>
                <a:srgbClr val="0000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31749" name="Picture 317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1752" y="5612981"/>
            <a:ext cx="1742339" cy="7837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Picture 317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721" y="3548764"/>
            <a:ext cx="3036849" cy="127526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Text Box 32768"/>
          <p:cNvSpPr txBox="1"/>
          <p:nvPr/>
        </p:nvSpPr>
        <p:spPr>
          <a:xfrm>
            <a:off x="755714" y="240767"/>
            <a:ext cx="8351334" cy="52305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 sz="100"/>
          </a:p>
        </p:txBody>
      </p:sp>
      <p:sp>
        <p:nvSpPr>
          <p:cNvPr id="32770" name="Text Box 32769"/>
          <p:cNvSpPr txBox="1"/>
          <p:nvPr/>
        </p:nvSpPr>
        <p:spPr>
          <a:xfrm>
            <a:off x="1847300" y="4318472"/>
            <a:ext cx="3552904" cy="1980249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 sz="100"/>
          </a:p>
        </p:txBody>
      </p:sp>
      <p:sp>
        <p:nvSpPr>
          <p:cNvPr id="32771" name="Text Box 32770"/>
          <p:cNvSpPr txBox="1"/>
          <p:nvPr/>
        </p:nvSpPr>
        <p:spPr>
          <a:xfrm>
            <a:off x="680493" y="1617496"/>
            <a:ext cx="8746684" cy="4703966"/>
          </a:xfrm>
          <a:prstGeom prst="rect">
            <a:avLst/>
          </a:prstGeom>
          <a:noFill/>
          <a:ln w="9525">
            <a:noFill/>
          </a:ln>
        </p:spPr>
        <p:txBody>
          <a:bodyPr wrap="square" lIns="99175" tIns="49587" rIns="99175" bIns="49587" anchor="t" anchorCtr="0"/>
          <a:p>
            <a:pPr algn="just" defTabSz="44958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As 3 Leis do movimento de Kepler e a da Gravitação de Newton, permitiram que Newton generalizasse a 1a Lei de Kepler, verificasse a 2a Lei e mostrasse que a 3a Lei poderia ser alterada para a forma,</a:t>
            </a:r>
            <a:endParaRPr lang="en-US" altLang="x-none" sz="2205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205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                                 4Π</a:t>
            </a:r>
            <a:r>
              <a:rPr lang="en-US" altLang="x-none" sz="2205" baseline="50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2</a:t>
            </a: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</a:t>
            </a:r>
            <a:r>
              <a:rPr lang="en-US" altLang="x-none" sz="2205" baseline="50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3</a:t>
            </a: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/T</a:t>
            </a:r>
            <a:r>
              <a:rPr lang="en-US" altLang="x-none" sz="2205" baseline="50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2</a:t>
            </a: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= G(m+mp)</a:t>
            </a:r>
            <a:endParaRPr lang="en-US" altLang="x-none" sz="2205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205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 Onde </a:t>
            </a:r>
            <a:r>
              <a:rPr lang="en-US" altLang="x-none" sz="2205" b="1" u="sng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T</a:t>
            </a: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</a:t>
            </a:r>
            <a:r>
              <a:rPr lang="en-US" altLang="x-none" sz="2205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205" b="1" u="sng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</a:t>
            </a: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são o periodo de revolução e o semi-eixo maior, respectivamente,  mp é a massa do planeta, m a massa do Sol e G a constante gravitacional.</a:t>
            </a:r>
            <a:endParaRPr lang="en-US" altLang="x-none" sz="2205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205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2205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5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  Veremos melhor este assunto na aula sobre Astronomia Moderna </a:t>
            </a:r>
            <a:endParaRPr lang="en-US" altLang="x-none" sz="2205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graphicFrame>
        <p:nvGraphicFramePr>
          <p:cNvPr id="32772" name="Object 32771"/>
          <p:cNvGraphicFramePr>
            <a:graphicFrameLocks noChangeAspect="1"/>
          </p:cNvGraphicFramePr>
          <p:nvPr/>
        </p:nvGraphicFramePr>
        <p:xfrm>
          <a:off x="3430450" y="3316101"/>
          <a:ext cx="78720" cy="187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71755" imgH="201295" progId="Equation.3">
                  <p:embed/>
                </p:oleObj>
              </mc:Choice>
              <mc:Fallback>
                <p:oleObj name="" r:id="rId1" imgW="71755" imgH="201295" progId="Equation.3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430450" y="3316101"/>
                        <a:ext cx="78720" cy="1871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4337" name="Title 14336"/>
          <p:cNvSpPr>
            <a:spLocks noGrp="1"/>
          </p:cNvSpPr>
          <p:nvPr>
            <p:ph type="title"/>
          </p:nvPr>
        </p:nvSpPr>
        <p:spPr>
          <a:xfrm>
            <a:off x="293688" y="100013"/>
            <a:ext cx="9525000" cy="1279525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200" b="1" u="sng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2</a:t>
            </a:r>
            <a:r>
              <a:rPr lang="en-US" altLang="x-none" sz="2200" b="1" u="sng" baseline="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- </a:t>
            </a:r>
            <a:r>
              <a:rPr lang="en-US" altLang="x-none" sz="2200" u="sng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Alguns astros “caminham”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entre os grupos de estrelas: </a:t>
            </a:r>
            <a:r>
              <a:rPr lang="en-US" altLang="x-none" sz="2200" u="sng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“estrelas errantes”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(planetas)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14338" name="Picture 143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325" y="1692275"/>
            <a:ext cx="8482013" cy="4378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14338"/>
          <p:cNvSpPr txBox="1"/>
          <p:nvPr/>
        </p:nvSpPr>
        <p:spPr>
          <a:xfrm>
            <a:off x="428625" y="6678613"/>
            <a:ext cx="9217025" cy="7794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Sabemos hoje que os planetas estão a distâncias menores que as estrelas, então podemos perceber seus movimentos...</a:t>
            </a:r>
            <a:r>
              <a:rPr lang="en-US" altLang="x-none" sz="22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22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5361" name="Title 15360"/>
          <p:cNvSpPr>
            <a:spLocks noGrp="1"/>
          </p:cNvSpPr>
          <p:nvPr>
            <p:ph type="title"/>
          </p:nvPr>
        </p:nvSpPr>
        <p:spPr>
          <a:xfrm>
            <a:off x="298450" y="87313"/>
            <a:ext cx="9493250" cy="2097087"/>
          </a:xfrm>
        </p:spPr>
        <p:txBody>
          <a:bodyPr wrap="square" lIns="90360" tIns="45360" rIns="90360" bIns="45360" anchor="ctr" anchorCtr="0"/>
          <a:p>
            <a:pPr algn="l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3 -</a:t>
            </a:r>
            <a:r>
              <a:rPr lang="en-US" altLang="x-none" sz="2000" u="sng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Movimento Regular dos Astros</a:t>
            </a: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em diferentes escalas de tempo...</a:t>
            </a:r>
            <a:b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</a:rPr>
            </a:br>
            <a:b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</a:rPr>
            </a:b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Constelações, Sol e astros se movimentam na Esfera Celeste de </a:t>
            </a:r>
            <a:r>
              <a:rPr lang="en-US" altLang="x-none" sz="2000" b="1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Leste para Oeste (Fig.1).</a:t>
            </a:r>
            <a:br>
              <a:rPr lang="en-US" altLang="x-none" sz="1800" b="1" dirty="0" err="1">
                <a:latin typeface="Times New Roman" panose="02020603050405020304" pitchFamily="16" charset="0"/>
              </a:rPr>
            </a:br>
            <a:r>
              <a:rPr lang="en-US" altLang="x-none" sz="1800" dirty="0" err="1">
                <a:latin typeface="Times New Roman" panose="02020603050405020304" pitchFamily="16" charset="0"/>
              </a:rPr>
              <a:t> </a:t>
            </a:r>
            <a:endParaRPr lang="en-US" altLang="x-none" sz="1800" dirty="0" err="1">
              <a:latin typeface="Times New Roman" panose="02020603050405020304" pitchFamily="16" charset="0"/>
            </a:endParaRPr>
          </a:p>
        </p:txBody>
      </p:sp>
      <p:pic>
        <p:nvPicPr>
          <p:cNvPr id="15362" name="Picture 153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95850" y="2328863"/>
            <a:ext cx="5154613" cy="3392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Picture 153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2675"/>
            <a:ext cx="4892675" cy="1968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4" name="Text Box 15363"/>
          <p:cNvSpPr txBox="1"/>
          <p:nvPr/>
        </p:nvSpPr>
        <p:spPr>
          <a:xfrm>
            <a:off x="4716463" y="6624638"/>
            <a:ext cx="5472112" cy="5413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Noteworthy" charset="0"/>
              </a:rPr>
              <a:t>Veremos adiante detalhes destes movimentos --&gt;</a:t>
            </a:r>
            <a:r>
              <a:rPr lang="en-US" altLang="x-none" sz="2000" baseline="0" dirty="0" err="1">
                <a:solidFill>
                  <a:srgbClr val="FFFFFF"/>
                </a:solidFill>
                <a:latin typeface="Noteworthy" charset="0"/>
                <a:cs typeface="Noteworthy" charset="0"/>
              </a:rPr>
              <a:t>  </a:t>
            </a:r>
            <a:endParaRPr lang="en-US" altLang="x-none" sz="2000" baseline="0" dirty="0" err="1">
              <a:solidFill>
                <a:srgbClr val="FFFFFF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15365" name="Text Box 15364"/>
          <p:cNvSpPr txBox="1"/>
          <p:nvPr/>
        </p:nvSpPr>
        <p:spPr>
          <a:xfrm>
            <a:off x="6784975" y="5722938"/>
            <a:ext cx="977900" cy="6746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Fig.1</a:t>
            </a:r>
            <a:endParaRPr lang="en-US" altLang="x-none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15366" name="Text Box 15365"/>
          <p:cNvSpPr txBox="1"/>
          <p:nvPr/>
        </p:nvSpPr>
        <p:spPr>
          <a:xfrm>
            <a:off x="2139950" y="5265738"/>
            <a:ext cx="944563" cy="40481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Fig.2</a:t>
            </a:r>
            <a:endParaRPr lang="en-US" altLang="x-none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15367" name="Text Box 15366"/>
          <p:cNvSpPr txBox="1"/>
          <p:nvPr/>
        </p:nvSpPr>
        <p:spPr>
          <a:xfrm>
            <a:off x="71438" y="4392613"/>
            <a:ext cx="4752975" cy="7747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Orientação dos Pontos Cardeais </a:t>
            </a:r>
            <a:endParaRPr lang="en-US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no Hemisfério Sul</a:t>
            </a:r>
            <a:endParaRPr lang="en-US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15368" name="Picture 153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5075238"/>
            <a:ext cx="4464050" cy="2451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1505" name="Text Box 21504"/>
          <p:cNvSpPr txBox="1"/>
          <p:nvPr/>
        </p:nvSpPr>
        <p:spPr>
          <a:xfrm>
            <a:off x="315913" y="155575"/>
            <a:ext cx="9625012" cy="96996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pt-BR" altLang="x-none" sz="20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pt-BR" altLang="x-none" sz="20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pt-BR" sz="2200" dirty="0" err="1">
                <a:solidFill>
                  <a:srgbClr val="FFD320"/>
                </a:solidFill>
                <a:latin typeface="Times New Roman" panose="02020603050405020304" pitchFamily="16" charset="0"/>
              </a:rPr>
              <a:t>M</a:t>
            </a:r>
            <a:r>
              <a:rPr lang="pt-BR" altLang="x-none" sz="2200" dirty="0" err="1">
                <a:solidFill>
                  <a:srgbClr val="FFD320"/>
                </a:solidFill>
                <a:latin typeface="Times New Roman" panose="02020603050405020304" pitchFamily="16" charset="0"/>
              </a:rPr>
              <a:t>étodo de localização e posição</a:t>
            </a:r>
            <a:r>
              <a:rPr lang="pt-BR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dos astros na “Esfera Celeste” </a:t>
            </a:r>
            <a:endParaRPr lang="pt-BR" altLang="x-none" sz="22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pt-BR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Este método utiliza um Sistema de Coordenadas, como veremos adiante em detalhes...</a:t>
            </a:r>
            <a:endParaRPr lang="pt-BR" altLang="x-none" sz="20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21506" name="Picture 215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2850" y="2203450"/>
            <a:ext cx="5294313" cy="4792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7" name="Title 24576"/>
          <p:cNvSpPr>
            <a:spLocks noGrp="1"/>
          </p:cNvSpPr>
          <p:nvPr>
            <p:ph type="title"/>
          </p:nvPr>
        </p:nvSpPr>
        <p:spPr>
          <a:xfrm>
            <a:off x="204788" y="23813"/>
            <a:ext cx="9729787" cy="1954212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Vamos então explorar as “ferramentas” desenvolvidas para posicionar os astros, acompanhar e prever seus movimentos</a:t>
            </a:r>
            <a:b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</a:br>
            <a:b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</a:br>
            <a: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Esta área do conhecimento é conhecida como </a:t>
            </a:r>
            <a:b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</a:br>
            <a:r>
              <a:rPr lang="en-US" altLang="x-none" sz="2000" u="sng" dirty="0" err="1">
                <a:latin typeface="Times New Roman" panose="02020603050405020304" pitchFamily="16" charset="0"/>
              </a:rPr>
              <a:t>“Astronomia Fundamental de Posição"</a:t>
            </a:r>
            <a:r>
              <a:rPr lang="en-US" altLang="x-none" sz="2000" dirty="0" err="1">
                <a:latin typeface="Times New Roman" panose="02020603050405020304" pitchFamily="16" charset="0"/>
              </a:rPr>
              <a:t> </a:t>
            </a:r>
            <a:endParaRPr lang="en-US" altLang="x-none" sz="2000" dirty="0" err="1">
              <a:latin typeface="Times New Roman" panose="02020603050405020304" pitchFamily="16" charset="0"/>
            </a:endParaRPr>
          </a:p>
        </p:txBody>
      </p:sp>
      <p:sp>
        <p:nvSpPr>
          <p:cNvPr id="24578" name="Text Placeholder 24577"/>
          <p:cNvSpPr>
            <a:spLocks noGrp="1"/>
          </p:cNvSpPr>
          <p:nvPr>
            <p:ph type="body" idx="1"/>
          </p:nvPr>
        </p:nvSpPr>
        <p:spPr>
          <a:xfrm>
            <a:off x="514350" y="2101850"/>
            <a:ext cx="8772525" cy="5241925"/>
          </a:xfrm>
        </p:spPr>
        <p:txBody>
          <a:bodyPr wrap="square" lIns="90360" tIns="45360" rIns="90360" bIns="45360" anchor="t" anchorCtr="0"/>
          <a:p>
            <a:pPr indent="-29972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latin typeface="Times New Roman" panose="02020603050405020304" pitchFamily="16" charset="0"/>
              </a:rPr>
              <a:t>                       Astronomia de Posição é a mais antiga das ciências</a:t>
            </a:r>
            <a:endParaRPr lang="en-US" altLang="x-none" sz="2000" dirty="0" err="1">
              <a:latin typeface="Times New Roman" panose="02020603050405020304" pitchFamily="16" charset="0"/>
            </a:endParaRPr>
          </a:p>
          <a:p>
            <a:pPr indent="-29972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baseline="0" dirty="0" err="1">
              <a:latin typeface="Times New Roman" panose="02020603050405020304" pitchFamily="16" charset="0"/>
              <a:cs typeface="Noteworthy" charset="0"/>
            </a:endParaRPr>
          </a:p>
          <a:p>
            <a:pPr indent="-299720" algn="just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latin typeface="Times New Roman" panose="02020603050405020304" pitchFamily="16" charset="0"/>
                <a:cs typeface="Noteworthy" charset="0"/>
              </a:rPr>
              <a:t>   Desde a pré-história, as sociedades têm um grande interesse pela </a:t>
            </a:r>
            <a:r>
              <a:rPr lang="en-US" altLang="x-none" sz="2000" dirty="0" err="1">
                <a:solidFill>
                  <a:srgbClr val="99284C"/>
                </a:solidFill>
                <a:latin typeface="Times New Roman" panose="02020603050405020304" pitchFamily="16" charset="0"/>
                <a:cs typeface="Noteworthy" charset="0"/>
              </a:rPr>
              <a:t>posição</a:t>
            </a:r>
            <a:r>
              <a:rPr lang="en-US" altLang="x-none" sz="2000" dirty="0" err="1">
                <a:latin typeface="Times New Roman" panose="02020603050405020304" pitchFamily="16" charset="0"/>
                <a:cs typeface="Noteworthy" charset="0"/>
              </a:rPr>
              <a:t> e</a:t>
            </a:r>
            <a:r>
              <a:rPr lang="en-US" altLang="x-none" sz="2000" dirty="0" err="1">
                <a:solidFill>
                  <a:srgbClr val="99284C"/>
                </a:solidFill>
                <a:latin typeface="Times New Roman" panose="02020603050405020304" pitchFamily="16" charset="0"/>
                <a:cs typeface="Noteworthy" charset="0"/>
              </a:rPr>
              <a:t> movimento dos astros, já que os movimentos</a:t>
            </a:r>
            <a:r>
              <a:rPr lang="en-US" altLang="x-none" sz="2000" dirty="0" err="1">
                <a:latin typeface="Times New Roman" panose="02020603050405020304" pitchFamily="16" charset="0"/>
                <a:cs typeface="Noteworthy" charset="0"/>
              </a:rPr>
              <a:t>, ligados aos ciclos naturais (dia e noite, estações do ano, etc.), regiam as atividades econômicas (plantação e colheita, criação de animais, etc.)</a:t>
            </a:r>
            <a:endParaRPr lang="en-US" altLang="x-none" sz="2000" dirty="0" err="1">
              <a:latin typeface="Times New Roman" panose="02020603050405020304" pitchFamily="16" charset="0"/>
              <a:cs typeface="Noteworthy" charset="0"/>
            </a:endParaRPr>
          </a:p>
          <a:p>
            <a:pPr indent="-29972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latin typeface="Times New Roman" panose="02020603050405020304" pitchFamily="16" charset="0"/>
              <a:cs typeface="Noteworthy" charset="0"/>
            </a:endParaRPr>
          </a:p>
          <a:p>
            <a:pPr indent="-299720" algn="just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latin typeface="Times New Roman" panose="02020603050405020304" pitchFamily="16" charset="0"/>
                <a:cs typeface="Noteworthy" charset="0"/>
              </a:rPr>
              <a:t>   Além disto, a necessidade de se </a:t>
            </a:r>
            <a:r>
              <a:rPr lang="en-US" altLang="x-none" sz="2000" b="1" dirty="0" err="1">
                <a:latin typeface="Times New Roman" panose="02020603050405020304" pitchFamily="16" charset="0"/>
                <a:cs typeface="Noteworthy" charset="0"/>
              </a:rPr>
              <a:t>localizar</a:t>
            </a:r>
            <a:r>
              <a:rPr lang="en-US" altLang="x-none" sz="2000" dirty="0" err="1">
                <a:latin typeface="Times New Roman" panose="02020603050405020304" pitchFamily="16" charset="0"/>
                <a:cs typeface="Noteworthy" charset="0"/>
              </a:rPr>
              <a:t> durante longas viagens, </a:t>
            </a:r>
            <a:r>
              <a:rPr lang="en-US" altLang="x-none" sz="2000" b="1" dirty="0" err="1">
                <a:latin typeface="Times New Roman" panose="02020603050405020304" pitchFamily="16" charset="0"/>
                <a:cs typeface="Noteworthy" charset="0"/>
              </a:rPr>
              <a:t>medir</a:t>
            </a:r>
            <a:r>
              <a:rPr lang="en-US" altLang="x-none" sz="2000" dirty="0" err="1">
                <a:latin typeface="Times New Roman" panose="02020603050405020304" pitchFamily="16" charset="0"/>
                <a:cs typeface="Noteworthy" charset="0"/>
              </a:rPr>
              <a:t> a </a:t>
            </a:r>
            <a:r>
              <a:rPr lang="en-US" altLang="x-none" sz="2000" b="1" dirty="0" err="1">
                <a:latin typeface="Times New Roman" panose="02020603050405020304" pitchFamily="16" charset="0"/>
                <a:cs typeface="Noteworthy" charset="0"/>
              </a:rPr>
              <a:t>passagem do tempo </a:t>
            </a:r>
            <a:r>
              <a:rPr lang="en-US" altLang="x-none" sz="2000" dirty="0" err="1">
                <a:latin typeface="Times New Roman" panose="02020603050405020304" pitchFamily="16" charset="0"/>
                <a:cs typeface="Noteworthy" charset="0"/>
              </a:rPr>
              <a:t>de modo cada vez mais preciso, estimulou o desenvolvimento tanto da astronomia como de outras ciências como a álgebra e a geometria.</a:t>
            </a:r>
            <a:endParaRPr lang="en-US" altLang="x-none" sz="2000" dirty="0" err="1">
              <a:latin typeface="Times New Roman" panose="02020603050405020304" pitchFamily="16" charset="0"/>
              <a:cs typeface="Noteworthy" charset="0"/>
            </a:endParaRPr>
          </a:p>
          <a:p>
            <a:pPr indent="-299720" algn="just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latin typeface="Times New Roman" panose="02020603050405020304" pitchFamily="16" charset="0"/>
              <a:cs typeface="Noteworthy" charset="0"/>
            </a:endParaRPr>
          </a:p>
          <a:p>
            <a:pPr indent="-299720" algn="just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    Visa estudar </a:t>
            </a:r>
            <a:r>
              <a:rPr lang="en-US" altLang="x-none" sz="2000" b="1" baseline="0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não somente</a:t>
            </a:r>
            <a:r>
              <a:rPr lang="en-US" altLang="x-none" sz="2000" baseline="0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 o </a:t>
            </a:r>
            <a:r>
              <a:rPr lang="en-US" altLang="x-none" sz="2000" b="1" baseline="0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movimento</a:t>
            </a:r>
            <a:r>
              <a:rPr lang="en-US" altLang="x-none" sz="2000" baseline="0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 dos astros, mas também suas </a:t>
            </a:r>
            <a:r>
              <a:rPr lang="en-US" altLang="x-none" sz="2000" b="1" baseline="0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posições relativas</a:t>
            </a:r>
            <a:r>
              <a:rPr lang="en-US" altLang="x-none" sz="2000" baseline="0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, variações de suas posições, previsão da posição que os astros ocuparam no passado ou vão ocupar no futuro.</a:t>
            </a:r>
            <a:endParaRPr lang="en-US" altLang="x-none" sz="2000" baseline="0" dirty="0" err="1"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Times New Roman"/>
        <a:ea typeface="Arial Unicode MS"/>
        <a:cs typeface=""/>
      </a:majorFont>
      <a:minorFont>
        <a:latin typeface="Times New Roman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Times New Roman"/>
        <a:ea typeface="Arial Unicode MS"/>
        <a:cs typeface=""/>
      </a:majorFont>
      <a:minorFont>
        <a:latin typeface="Times New Roman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Times New Roman"/>
        <a:ea typeface="Arial Unicode MS"/>
        <a:cs typeface=""/>
      </a:majorFont>
      <a:minorFont>
        <a:latin typeface="Times New Roman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20763</Words>
  <Application>WPS Presentation</Application>
  <PresentationFormat/>
  <Paragraphs>481</Paragraphs>
  <Slides>53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8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53</vt:i4>
      </vt:variant>
    </vt:vector>
  </HeadingPairs>
  <TitlesOfParts>
    <vt:vector size="79" baseType="lpstr">
      <vt:lpstr>Arial</vt:lpstr>
      <vt:lpstr>SimSun</vt:lpstr>
      <vt:lpstr>Wingdings</vt:lpstr>
      <vt:lpstr>Times New Roman</vt:lpstr>
      <vt:lpstr>Arial Unicode MS</vt:lpstr>
      <vt:lpstr>New York</vt:lpstr>
      <vt:lpstr>Quicksand Light</vt:lpstr>
      <vt:lpstr>ヒラギノ角ゴ Pro W3</vt:lpstr>
      <vt:lpstr>PT Sans</vt:lpstr>
      <vt:lpstr>Microsoft YaHei</vt:lpstr>
      <vt:lpstr>Droid Sans Fallback</vt:lpstr>
      <vt:lpstr>Noteworthy</vt:lpstr>
      <vt:lpstr>Time new roman</vt:lpstr>
      <vt:lpstr>DejaVu Sans</vt:lpstr>
      <vt:lpstr>OpenSymbol</vt:lpstr>
      <vt:lpstr>BatangChe</vt:lpstr>
      <vt:lpstr>DejaVu Math TeX Gyre</vt:lpstr>
      <vt:lpstr/>
      <vt:lpstr/>
      <vt:lpstr/>
      <vt:lpstr/>
      <vt:lpstr/>
      <vt:lpstr/>
      <vt:lpstr/>
      <vt:lpstr>1_</vt:lpstr>
      <vt:lpstr>Equation.3</vt:lpstr>
      <vt:lpstr>PowerPoint 演示文稿</vt:lpstr>
      <vt:lpstr> O que é possível observar a olho nú no Céu Noturno...  </vt:lpstr>
      <vt:lpstr> Céu Noturno e o Movimento dos Astros a Olho Nú</vt:lpstr>
      <vt:lpstr>PowerPoint 演示文稿</vt:lpstr>
      <vt:lpstr>Observando o Céu Noturno a Olho Nú, percebemos 3 fenômenos:  1 - Grupos de estrelas “fixas” , padrões, que na antiguidade foram associados a figuras da mitologia, denominados Constelações  </vt:lpstr>
      <vt:lpstr>2 - Alguns astros “caminham” entre os grupos de estrelas: “estrelas errantes” (planetas)</vt:lpstr>
      <vt:lpstr>3 - Movimento Regular dos Astros em diferentes escalas de tempo...  Constelações, Sol e astros se movimentam na Esfera Celeste de Leste para Oeste (Fig.1).  </vt:lpstr>
      <vt:lpstr>PowerPoint 演示文稿</vt:lpstr>
      <vt:lpstr>Vamos então explorar as “ferramentas” desenvolvidas para posicionar os astros, acompanhar e prever seus movimentos  Esta área do conhecimento é conhecida como  “Astronomia Fundamental de Posição" </vt:lpstr>
      <vt:lpstr>“Astronomia Fundamental de Posição" </vt:lpstr>
      <vt:lpstr>PowerPoint 演示文稿</vt:lpstr>
      <vt:lpstr>PowerPoint 演示文稿</vt:lpstr>
      <vt:lpstr>Os antigos gregos definiram também:   3a- Planos e pontos de referência úteis para posicionar os astros no céu</vt:lpstr>
      <vt:lpstr> No referencial do observador, temos as referências: </vt:lpstr>
      <vt:lpstr>No referencial da Esfera Celeste ...que não depende do local do observador </vt:lpstr>
      <vt:lpstr>Pontos e Planos de Referência ...em azul, da Esfera Celeste; em vermelho, do Observador </vt:lpstr>
      <vt:lpstr>Métodos para Determinação da Posição dos Astros  Sistemas de Referência e de Tempo</vt:lpstr>
      <vt:lpstr>PowerPoint 演示文稿</vt:lpstr>
      <vt:lpstr>PowerPoint 演示文稿</vt:lpstr>
      <vt:lpstr>SCH - É um sistema local pois depende do lugar e do instante da observação, portanto, é limitado. </vt:lpstr>
      <vt:lpstr>2-Sistema de Coordenadas Equatorial Celeste – SEC ...a Esfera Celeste é a referência.... </vt:lpstr>
      <vt:lpstr>Definindo as Referências no SEC </vt:lpstr>
      <vt:lpstr>3. Sistema Equatorial Horário - SEH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Terra: a forma Argumentos em favor da Terra Redonda são irrefutáveis e variam em sofisticação para apreende-los....  </vt:lpstr>
      <vt:lpstr>Barco se afastando....  </vt:lpstr>
      <vt:lpstr>Evidências da Esfericidade da Terra ...fato conhecido desde os gregos, 300 anos antes da Era Cristã </vt:lpstr>
      <vt:lpstr>O Experimento: medida do raio da Terra </vt:lpstr>
      <vt:lpstr>Esfericidade da Terra ...Eclipses...desde a antiguidade!</vt:lpstr>
      <vt:lpstr>Terra vista da Apollo 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Vamos recordar o movimento em “laço" de Marte... ver https://www.youtube.com/watch?v=I2THXDdoCpY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Sandra</cp:lastModifiedBy>
  <cp:revision>308</cp:revision>
  <cp:lastPrinted>2025-08-29T14:15:44Z</cp:lastPrinted>
  <dcterms:created xsi:type="dcterms:W3CDTF">2025-08-29T14:15:44Z</dcterms:created>
  <dcterms:modified xsi:type="dcterms:W3CDTF">2025-08-29T14:15:44Z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1033-11.1.0.11723</vt:lpwstr>
  </property>
</Properties>
</file>