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7" r:id="rId6"/>
    <p:sldMasterId id="2147483709" r:id="rId7"/>
    <p:sldMasterId id="2147483721" r:id="rId8"/>
  </p:sldMasterIdLst>
  <p:notesMasterIdLst>
    <p:notesMasterId r:id="rId10"/>
  </p:notesMasterIdLst>
  <p:sldIdLst>
    <p:sldId id="256" r:id="rId9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</p:sldIdLst>
  <p:sldSz cx="10076180" cy="7562850"/>
  <p:notesSz cx="6858000" cy="9144000"/>
  <p:defaultTextStyle>
    <a:defPPr>
      <a:defRPr lang="en-GB"/>
    </a:defPPr>
    <a:lvl1pPr marL="0" lvl="0" indent="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gridSpacing cx="45006" cy="45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3" name="Rounded Rectangle 8192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</a:ln>
        </p:spPr>
        <p:txBody>
          <a:bodyPr/>
          <a:p>
            <a:endParaRPr lang="en-US"/>
          </a:p>
        </p:txBody>
      </p:sp>
      <p:sp>
        <p:nvSpPr>
          <p:cNvPr id="8194" name="Rounded Rectangle 8193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5" name="Rounded Rectangle 8194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6" name="Rounded Rectangle 8195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7" name="Rounded Rectangle 8196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8" name="Rounded Rectangle 8197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9" name="Rounded Rectangle 8198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0" name="Rounded Rectangle 8199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1" name="Rounded Rectangle 8200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2" name="Rounded Rectangle 8201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3" name="Rounded Rectangle 8202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4" name="Slide Image Placeholder 8203"/>
          <p:cNvSpPr>
            <a:spLocks noGrp="1"/>
          </p:cNvSpPr>
          <p:nvPr>
            <p:ph type="sldImg"/>
          </p:nvPr>
        </p:nvSpPr>
        <p:spPr>
          <a:xfrm>
            <a:off x="1106488" y="812800"/>
            <a:ext cx="5326062" cy="39893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</a:p>
        </p:txBody>
      </p:sp>
      <p:sp>
        <p:nvSpPr>
          <p:cNvPr id="8205" name="Text Placeholder 8204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29325" cy="47926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</a:p>
        </p:txBody>
      </p:sp>
      <p:sp>
        <p:nvSpPr>
          <p:cNvPr id="8206" name="Header Placeholder 8205"/>
          <p:cNvSpPr>
            <a:spLocks noGrp="1"/>
          </p:cNvSpPr>
          <p:nvPr>
            <p:ph type="hdr"/>
          </p:nvPr>
        </p:nvSpPr>
        <p:spPr>
          <a:xfrm>
            <a:off x="0" y="0"/>
            <a:ext cx="3262313" cy="5159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07" name="Date Placeholder 8206"/>
          <p:cNvSpPr>
            <a:spLocks noGrp="1"/>
          </p:cNvSpPr>
          <p:nvPr>
            <p:ph type="dt"/>
          </p:nvPr>
        </p:nvSpPr>
        <p:spPr>
          <a:xfrm>
            <a:off x="4278313" y="0"/>
            <a:ext cx="3262312" cy="5159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08" name="Footer Placeholder 8207"/>
          <p:cNvSpPr>
            <a:spLocks noGrp="1"/>
          </p:cNvSpPr>
          <p:nvPr>
            <p:ph type="ftr"/>
          </p:nvPr>
        </p:nvSpPr>
        <p:spPr>
          <a:xfrm>
            <a:off x="0" y="10155238"/>
            <a:ext cx="3262313" cy="5159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/>
          </p:nvPr>
        </p:nvSpPr>
        <p:spPr>
          <a:xfrm>
            <a:off x="4278313" y="10155238"/>
            <a:ext cx="3262312" cy="5159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38913" name="Slide Image Placeholder 3891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8914" name="Text Placeholder 38913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8129" name="Slide Image Placeholder 48128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8130" name="Text Placeholder 48129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9153" name="Slide Image Placeholder 49152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9154" name="Text Placeholder 49153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0177" name="Slide Image Placeholder 50176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0178" name="Text Placeholder 50177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1201" name="Slide Image Placeholder 51200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02" name="Text Placeholder 51201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2225" name="Slide Image Placeholder 52224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2226" name="Text Placeholder 52225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3249" name="Slide Image Placeholder 53248"/>
          <p:cNvSpPr txBox="1"/>
          <p:nvPr>
            <p:ph type="sldImg"/>
          </p:nvPr>
        </p:nvSpPr>
        <p:spPr>
          <a:xfrm>
            <a:off x="1106488" y="812800"/>
            <a:ext cx="5327650" cy="399097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3250" name="Text Placeholder 53249"/>
          <p:cNvSpPr txBox="1"/>
          <p:nvPr>
            <p:ph type="body" idx="1"/>
          </p:nvPr>
        </p:nvSpPr>
        <p:spPr>
          <a:xfrm>
            <a:off x="755650" y="5078413"/>
            <a:ext cx="6030913" cy="47942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4273" name="Slide Image Placeholder 54272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4274" name="Text Placeholder 54273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5297" name="Slide Image Placeholder 55296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5298" name="Text Placeholder 55297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6321" name="Slide Image Placeholder 56320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6322" name="Text Placeholder 56321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7345" name="Slide Image Placeholder 5734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346" name="Text Placeholder 57345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39937" name="Slide Image Placeholder 3993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9938" name="Text Placeholder 39937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8369" name="Slide Image Placeholder 58368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8370" name="Text Placeholder 58369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9393" name="Slide Image Placeholder 5939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9394" name="Text Placeholder 59393"/>
          <p:cNvSpPr txBox="1"/>
          <p:nvPr>
            <p:ph type="body" idx="1"/>
          </p:nvPr>
        </p:nvSpPr>
        <p:spPr>
          <a:xfrm>
            <a:off x="755650" y="5078413"/>
            <a:ext cx="5980113" cy="47434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0417" name="Slide Image Placeholder 6041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418" name="Text Placeholder 60417"/>
          <p:cNvSpPr txBox="1"/>
          <p:nvPr>
            <p:ph type="body" idx="1"/>
          </p:nvPr>
        </p:nvSpPr>
        <p:spPr>
          <a:xfrm>
            <a:off x="755650" y="5078413"/>
            <a:ext cx="5980113" cy="47434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1441" name="Slide Image Placeholder 6144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42" name="Text Placeholder 61441"/>
          <p:cNvSpPr txBox="1"/>
          <p:nvPr>
            <p:ph type="body" idx="1"/>
          </p:nvPr>
        </p:nvSpPr>
        <p:spPr>
          <a:xfrm>
            <a:off x="755650" y="5078413"/>
            <a:ext cx="5980113" cy="47434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2465" name="Slide Image Placeholder 6246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2466" name="Text Placeholder 62465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3489" name="Slide Image Placeholder 63488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3490" name="Text Placeholder 63489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4513" name="Slide Image Placeholder 64512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4514" name="Text Placeholder 64513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5537" name="Slide Image Placeholder 65536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38" name="Text Placeholder 65537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6561" name="Slide Image Placeholder 66560"/>
          <p:cNvSpPr txBox="1"/>
          <p:nvPr>
            <p:ph type="sldImg"/>
          </p:nvPr>
        </p:nvSpPr>
        <p:spPr>
          <a:xfrm>
            <a:off x="1106488" y="812800"/>
            <a:ext cx="5327650" cy="399097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6562" name="Text Placeholder 66561"/>
          <p:cNvSpPr txBox="1"/>
          <p:nvPr>
            <p:ph type="body" idx="1"/>
          </p:nvPr>
        </p:nvSpPr>
        <p:spPr>
          <a:xfrm>
            <a:off x="755650" y="5078413"/>
            <a:ext cx="6030913" cy="47942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7585" name="Slide Image Placeholder 6758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586" name="Text Placeholder 6758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0961" name="Slide Image Placeholder 4096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0962" name="Text Placeholder 40961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1985" name="Slide Image Placeholder 4198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986" name="Text Placeholder 41985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3009" name="Slide Image Placeholder 43008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3010" name="Text Placeholder 43009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4033" name="Slide Image Placeholder 4403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4034" name="Text Placeholder 44033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5057" name="Slide Image Placeholder 4505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5058" name="Text Placeholder 45057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6081" name="Slide Image Placeholder 4608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082" name="Text Placeholder 46081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7105" name="Slide Image Placeholder 47104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7106" name="Text Placeholder 47105"/>
          <p:cNvSpPr txBox="1"/>
          <p:nvPr>
            <p:ph type="body" idx="1"/>
          </p:nvPr>
        </p:nvSpPr>
        <p:spPr>
          <a:xfrm>
            <a:off x="755650" y="5078413"/>
            <a:ext cx="5981700" cy="47450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794" y="265113"/>
            <a:ext cx="2245519" cy="6240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65113"/>
            <a:ext cx="6606381" cy="6240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13835" cy="4383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7778" y="2052638"/>
            <a:ext cx="4013835" cy="4383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34622" y="552450"/>
            <a:ext cx="2137966" cy="5883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52450"/>
            <a:ext cx="6289957" cy="5883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34665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910" y="2165350"/>
            <a:ext cx="4434665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0991" y="300038"/>
            <a:ext cx="2262584" cy="659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0038"/>
            <a:ext cx="6656588" cy="659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46506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82" y="2052638"/>
            <a:ext cx="4046506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02426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1274" y="1768475"/>
            <a:ext cx="4302426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3041" y="587375"/>
            <a:ext cx="2154634" cy="6202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87375"/>
            <a:ext cx="6338996" cy="6202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737" y="2013259"/>
            <a:ext cx="8690705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737" y="4495694"/>
            <a:ext cx="8690705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335875" cy="4383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088" y="1770063"/>
            <a:ext cx="4335875" cy="4383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9801" y="252413"/>
            <a:ext cx="2262188" cy="5900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52413"/>
            <a:ext cx="6655421" cy="5900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37777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2148" y="2165350"/>
            <a:ext cx="4437777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753" y="301625"/>
            <a:ext cx="2264172" cy="6592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61259" cy="6592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8525" y="2052638"/>
            <a:ext cx="4052729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671" y="2052638"/>
            <a:ext cx="4052729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6" y="588963"/>
            <a:ext cx="2157413" cy="6200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88963"/>
            <a:ext cx="6347170" cy="6200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5" name="Title 1024"/>
          <p:cNvSpPr>
            <a:spLocks noGrp="1"/>
          </p:cNvSpPr>
          <p:nvPr>
            <p:ph type="title"/>
          </p:nvPr>
        </p:nvSpPr>
        <p:spPr>
          <a:xfrm>
            <a:off x="503238" y="265113"/>
            <a:ext cx="8982075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"/>
          </p:nvPr>
        </p:nvSpPr>
        <p:spPr>
          <a:xfrm>
            <a:off x="503238" y="1768475"/>
            <a:ext cx="8780462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7" name="Date Placeholder 1026"/>
          <p:cNvSpPr>
            <a:spLocks noGrp="1"/>
          </p:cNvSpPr>
          <p:nvPr>
            <p:ph type="dt"/>
          </p:nvPr>
        </p:nvSpPr>
        <p:spPr>
          <a:xfrm>
            <a:off x="503238" y="6888163"/>
            <a:ext cx="2262187" cy="434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1028" name="Footer Placeholder 1027"/>
          <p:cNvSpPr>
            <a:spLocks noGrp="1"/>
          </p:cNvSpPr>
          <p:nvPr>
            <p:ph type="ftr"/>
          </p:nvPr>
        </p:nvSpPr>
        <p:spPr>
          <a:xfrm>
            <a:off x="3446463" y="6888163"/>
            <a:ext cx="3108325" cy="434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/>
          </p:nvPr>
        </p:nvSpPr>
        <p:spPr>
          <a:xfrm>
            <a:off x="7224713" y="6888163"/>
            <a:ext cx="2262187" cy="434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9" name="Title 2048"/>
          <p:cNvSpPr>
            <a:spLocks noGrp="1"/>
          </p:cNvSpPr>
          <p:nvPr>
            <p:ph type="title"/>
          </p:nvPr>
        </p:nvSpPr>
        <p:spPr>
          <a:xfrm>
            <a:off x="720725" y="552450"/>
            <a:ext cx="8551863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2050" name="Text Placeholder 2049"/>
          <p:cNvSpPr>
            <a:spLocks noGrp="1"/>
          </p:cNvSpPr>
          <p:nvPr>
            <p:ph type="body" idx="1"/>
          </p:nvPr>
        </p:nvSpPr>
        <p:spPr>
          <a:xfrm>
            <a:off x="900113" y="2052638"/>
            <a:ext cx="8191500" cy="43830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2051" name="Date Placeholder 2050"/>
          <p:cNvSpPr>
            <a:spLocks noGrp="1"/>
          </p:cNvSpPr>
          <p:nvPr>
            <p:ph type="dt"/>
          </p:nvPr>
        </p:nvSpPr>
        <p:spPr>
          <a:xfrm>
            <a:off x="790575" y="6421438"/>
            <a:ext cx="2262188" cy="434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2052" name="Footer Placeholder 2051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08325" cy="434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2053" name="Slide Number Placeholder 2052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262187" cy="434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Title 3072"/>
          <p:cNvSpPr>
            <a:spLocks noGrp="1"/>
          </p:cNvSpPr>
          <p:nvPr>
            <p:ph type="title"/>
          </p:nvPr>
        </p:nvSpPr>
        <p:spPr>
          <a:xfrm>
            <a:off x="503238" y="300038"/>
            <a:ext cx="9050337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3074" name="Text Placeholder 3073"/>
          <p:cNvSpPr>
            <a:spLocks noGrp="1"/>
          </p:cNvSpPr>
          <p:nvPr>
            <p:ph type="body" idx="1"/>
          </p:nvPr>
        </p:nvSpPr>
        <p:spPr>
          <a:xfrm>
            <a:off x="503238" y="2165350"/>
            <a:ext cx="9050337" cy="4729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3075" name="Date Placeholder 3074"/>
          <p:cNvSpPr>
            <a:spLocks noGrp="1"/>
          </p:cNvSpPr>
          <p:nvPr>
            <p:ph type="dt"/>
          </p:nvPr>
        </p:nvSpPr>
        <p:spPr>
          <a:xfrm>
            <a:off x="503238" y="6996113"/>
            <a:ext cx="2328862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076" name="Footer Placeholder 3075"/>
          <p:cNvSpPr>
            <a:spLocks noGrp="1"/>
          </p:cNvSpPr>
          <p:nvPr>
            <p:ph type="ftr"/>
          </p:nvPr>
        </p:nvSpPr>
        <p:spPr>
          <a:xfrm>
            <a:off x="3444875" y="6996113"/>
            <a:ext cx="3175000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3077" name="Slide Number Placeholder 3076"/>
          <p:cNvSpPr>
            <a:spLocks noGrp="1"/>
          </p:cNvSpPr>
          <p:nvPr>
            <p:ph type="sldNum"/>
          </p:nvPr>
        </p:nvSpPr>
        <p:spPr>
          <a:xfrm>
            <a:off x="7224713" y="6996113"/>
            <a:ext cx="2328862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4096"/>
          <p:cNvSpPr>
            <a:spLocks noGrp="1"/>
          </p:cNvSpPr>
          <p:nvPr>
            <p:ph type="title"/>
          </p:nvPr>
        </p:nvSpPr>
        <p:spPr>
          <a:xfrm>
            <a:off x="719138" y="587375"/>
            <a:ext cx="8618537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4098" name="Text Placeholder 4097"/>
          <p:cNvSpPr>
            <a:spLocks noGrp="1"/>
          </p:cNvSpPr>
          <p:nvPr>
            <p:ph type="body" idx="1"/>
          </p:nvPr>
        </p:nvSpPr>
        <p:spPr>
          <a:xfrm>
            <a:off x="900113" y="2052638"/>
            <a:ext cx="8258175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4099" name="Date Placeholder 4098"/>
          <p:cNvSpPr>
            <a:spLocks noGrp="1"/>
          </p:cNvSpPr>
          <p:nvPr>
            <p:ph type="dt"/>
          </p:nvPr>
        </p:nvSpPr>
        <p:spPr>
          <a:xfrm>
            <a:off x="792163" y="6421438"/>
            <a:ext cx="2328862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4100" name="Footer Placeholder 4099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75000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101" name="Slide Number Placeholder 4100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328862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1" name="Text Box 5120"/>
          <p:cNvSpPr txBox="1"/>
          <p:nvPr/>
        </p:nvSpPr>
        <p:spPr>
          <a:xfrm>
            <a:off x="755650" y="168275"/>
            <a:ext cx="8535988" cy="3365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2" name="Text Box 5121"/>
          <p:cNvSpPr txBox="1"/>
          <p:nvPr/>
        </p:nvSpPr>
        <p:spPr>
          <a:xfrm>
            <a:off x="755650" y="2184400"/>
            <a:ext cx="8535988" cy="3365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3" name="Text Box 5122"/>
          <p:cNvSpPr txBox="1"/>
          <p:nvPr/>
        </p:nvSpPr>
        <p:spPr>
          <a:xfrm>
            <a:off x="755650" y="6888163"/>
            <a:ext cx="2100263" cy="5032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4" name="Text Box 5123"/>
          <p:cNvSpPr txBox="1"/>
          <p:nvPr/>
        </p:nvSpPr>
        <p:spPr>
          <a:xfrm>
            <a:off x="3444875" y="6888163"/>
            <a:ext cx="3189288" cy="5032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5" name="Slide Number Placeholder 5124"/>
          <p:cNvSpPr>
            <a:spLocks noGrp="1"/>
          </p:cNvSpPr>
          <p:nvPr>
            <p:ph type="sldNum"/>
          </p:nvPr>
        </p:nvSpPr>
        <p:spPr>
          <a:xfrm>
            <a:off x="7221538" y="6888163"/>
            <a:ext cx="2049462" cy="454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  <p:sp>
        <p:nvSpPr>
          <p:cNvPr id="5126" name="Date Placeholder 5125"/>
          <p:cNvSpPr>
            <a:spLocks noGrp="1"/>
          </p:cNvSpPr>
          <p:nvPr>
            <p:ph type="dt"/>
          </p:nvPr>
        </p:nvSpPr>
        <p:spPr>
          <a:xfrm>
            <a:off x="503238" y="6889750"/>
            <a:ext cx="2328862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127" name="Footer Placeholder 5126"/>
          <p:cNvSpPr>
            <a:spLocks noGrp="1"/>
          </p:cNvSpPr>
          <p:nvPr>
            <p:ph type="ftr"/>
          </p:nvPr>
        </p:nvSpPr>
        <p:spPr>
          <a:xfrm>
            <a:off x="3446463" y="6889750"/>
            <a:ext cx="3175000" cy="5016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128" name="Title 5127"/>
          <p:cNvSpPr>
            <a:spLocks noGrp="1"/>
          </p:cNvSpPr>
          <p:nvPr>
            <p:ph type="title"/>
          </p:nvPr>
        </p:nvSpPr>
        <p:spPr>
          <a:xfrm>
            <a:off x="503238" y="252413"/>
            <a:ext cx="9048750" cy="13382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5129" name="Text Placeholder 5128"/>
          <p:cNvSpPr>
            <a:spLocks noGrp="1"/>
          </p:cNvSpPr>
          <p:nvPr>
            <p:ph type="body" idx="1"/>
          </p:nvPr>
        </p:nvSpPr>
        <p:spPr>
          <a:xfrm>
            <a:off x="503238" y="1770063"/>
            <a:ext cx="8848725" cy="438308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4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5" name="Title 6144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525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6146" name="Text Placeholder 6145"/>
          <p:cNvSpPr>
            <a:spLocks noGrp="1"/>
          </p:cNvSpPr>
          <p:nvPr>
            <p:ph type="body" idx="1"/>
          </p:nvPr>
        </p:nvSpPr>
        <p:spPr>
          <a:xfrm>
            <a:off x="503238" y="2165350"/>
            <a:ext cx="9056687" cy="4729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6147" name="Date Placeholder 6146"/>
          <p:cNvSpPr>
            <a:spLocks noGrp="1"/>
          </p:cNvSpPr>
          <p:nvPr>
            <p:ph type="dt"/>
          </p:nvPr>
        </p:nvSpPr>
        <p:spPr>
          <a:xfrm>
            <a:off x="503238" y="6997700"/>
            <a:ext cx="2336800" cy="511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148" name="Footer Placeholder 6147"/>
          <p:cNvSpPr>
            <a:spLocks noGrp="1"/>
          </p:cNvSpPr>
          <p:nvPr>
            <p:ph type="ftr"/>
          </p:nvPr>
        </p:nvSpPr>
        <p:spPr>
          <a:xfrm>
            <a:off x="3444875" y="6997700"/>
            <a:ext cx="3182938" cy="511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149" name="Slide Number Placeholder 6148"/>
          <p:cNvSpPr>
            <a:spLocks noGrp="1"/>
          </p:cNvSpPr>
          <p:nvPr>
            <p:ph type="sldNum"/>
          </p:nvPr>
        </p:nvSpPr>
        <p:spPr>
          <a:xfrm>
            <a:off x="7224713" y="6997700"/>
            <a:ext cx="2336800" cy="511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69" name="Title 7168"/>
          <p:cNvSpPr>
            <a:spLocks noGrp="1"/>
          </p:cNvSpPr>
          <p:nvPr>
            <p:ph type="title"/>
          </p:nvPr>
        </p:nvSpPr>
        <p:spPr>
          <a:xfrm>
            <a:off x="719138" y="588963"/>
            <a:ext cx="8629650" cy="12573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7170" name="Text Placeholder 7169"/>
          <p:cNvSpPr>
            <a:spLocks noGrp="1"/>
          </p:cNvSpPr>
          <p:nvPr>
            <p:ph type="body" idx="1"/>
          </p:nvPr>
        </p:nvSpPr>
        <p:spPr>
          <a:xfrm>
            <a:off x="898525" y="2052638"/>
            <a:ext cx="8270875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7171" name="Date Placeholder 7170"/>
          <p:cNvSpPr>
            <a:spLocks noGrp="1"/>
          </p:cNvSpPr>
          <p:nvPr>
            <p:ph type="dt"/>
          </p:nvPr>
        </p:nvSpPr>
        <p:spPr>
          <a:xfrm>
            <a:off x="790575" y="6421438"/>
            <a:ext cx="2341563" cy="514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7172" name="Footer Placeholder 7171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87700" cy="514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173" name="Slide Number Placeholder 7172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341562" cy="514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5.xml"/><Relationship Id="rId2" Type="http://schemas.openxmlformats.org/officeDocument/2006/relationships/hyperlink" Target="http://astroweb.iag.usp.br/~aga210/" TargetMode="Externa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6.xml"/><Relationship Id="rId3" Type="http://schemas.openxmlformats.org/officeDocument/2006/relationships/hyperlink" Target="https://www.youtube.com/watch?v=Lf4EDcjMtmw" TargetMode="Externa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eyes.nasa.gov/dsn/dsn.html" TargetMode="External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7" name="Text Box 9216"/>
          <p:cNvSpPr txBox="1"/>
          <p:nvPr/>
        </p:nvSpPr>
        <p:spPr>
          <a:xfrm>
            <a:off x="495300" y="1455738"/>
            <a:ext cx="8997950" cy="4772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600" u="sng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600" u="sng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600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Astronomia: O Papel do Desenvolvimento Tecnológico </a:t>
            </a:r>
            <a:endParaRPr lang="en-US" altLang="x-none" sz="26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6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 </a:t>
            </a:r>
            <a:endParaRPr lang="en-US" altLang="x-none" sz="26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   </a:t>
            </a:r>
            <a:endParaRPr lang="en-US" altLang="x-none" sz="26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9218" name="Text Box 9217"/>
          <p:cNvSpPr txBox="1"/>
          <p:nvPr/>
        </p:nvSpPr>
        <p:spPr>
          <a:xfrm>
            <a:off x="6645275" y="5851525"/>
            <a:ext cx="3048000" cy="10969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Prof. Sandra dos Anjos</a:t>
            </a:r>
            <a:endParaRPr lang="en-US" altLang="x-none" sz="24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Depto Astronomia IAGUSP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2025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9219" name="Text Box 9218"/>
          <p:cNvSpPr txBox="1"/>
          <p:nvPr/>
        </p:nvSpPr>
        <p:spPr>
          <a:xfrm>
            <a:off x="2832100" y="3770313"/>
            <a:ext cx="4367213" cy="6604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CCCCFF"/>
                </a:solidFill>
                <a:hlinkClick r:id="rId2"/>
              </a:rPr>
              <a:t>http://astroweb.iag.usp.br/~aga210/</a:t>
            </a:r>
            <a:endParaRPr lang="en-US" altLang="x-none" sz="2000" dirty="0" err="1">
              <a:solidFill>
                <a:srgbClr val="CCCCFF"/>
              </a:solidFill>
              <a:hlinkClick r:id="rId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3" name="Title 18432"/>
          <p:cNvSpPr>
            <a:spLocks noGrp="1"/>
          </p:cNvSpPr>
          <p:nvPr>
            <p:ph type="title"/>
          </p:nvPr>
        </p:nvSpPr>
        <p:spPr>
          <a:xfrm>
            <a:off x="503238" y="523875"/>
            <a:ext cx="9001125" cy="1196975"/>
          </a:xfrm>
        </p:spPr>
        <p:txBody>
          <a:bodyPr wrap="square" lIns="0" tIns="0" rIns="0" bIns="0" anchor="ctr" anchorCtr="0"/>
          <a:p/>
        </p:txBody>
      </p:sp>
      <p:sp>
        <p:nvSpPr>
          <p:cNvPr id="18434" name="Text Placeholder 18433"/>
          <p:cNvSpPr>
            <a:spLocks noGrp="1"/>
          </p:cNvSpPr>
          <p:nvPr>
            <p:ph type="body" idx="1"/>
          </p:nvPr>
        </p:nvSpPr>
        <p:spPr>
          <a:xfrm>
            <a:off x="503238" y="1768475"/>
            <a:ext cx="8799512" cy="4838700"/>
          </a:xfrm>
        </p:spPr>
        <p:txBody>
          <a:bodyPr wrap="square" lIns="0" tIns="28080" rIns="0" bIns="0" anchor="t" anchorCtr="0"/>
          <a:p/>
        </p:txBody>
      </p:sp>
      <p:pic>
        <p:nvPicPr>
          <p:cNvPr id="18435" name="Picture 184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" y="7938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9457" name="Picture 194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3838" y="2139950"/>
            <a:ext cx="4572000" cy="297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Text Box 19457"/>
          <p:cNvSpPr txBox="1"/>
          <p:nvPr/>
        </p:nvSpPr>
        <p:spPr>
          <a:xfrm>
            <a:off x="395288" y="5359400"/>
            <a:ext cx="9353550" cy="10810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     </a:t>
            </a:r>
            <a:r>
              <a:rPr lang="en-US" altLang="x-none" sz="2200" dirty="0" err="1">
                <a:solidFill>
                  <a:srgbClr val="800000"/>
                </a:solidFill>
                <a:latin typeface="Times New Roman" panose="02020603050405020304" pitchFamily="16" charset="0"/>
              </a:rPr>
              <a:t>VLT – 8,2m – 150 atuadores – 17 cm de espessura – 22 toneladas </a:t>
            </a:r>
            <a:endParaRPr lang="en-US" altLang="x-none" sz="2200" dirty="0" err="1">
              <a:solidFill>
                <a:srgbClr val="800000"/>
              </a:solidFill>
              <a:latin typeface="Times New Roman" panose="02020603050405020304" pitchFamily="16" charset="0"/>
            </a:endParaRPr>
          </a:p>
          <a:p>
            <a:pPr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São efetuados contínuos ajustes em escalas de tempo de poucos minutos para que a forma do espelho não se altere, o que poderia causar deformidades na imagem.</a:t>
            </a: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9459" name="Title 19458"/>
          <p:cNvSpPr>
            <a:spLocks noGrp="1"/>
          </p:cNvSpPr>
          <p:nvPr>
            <p:ph type="title"/>
          </p:nvPr>
        </p:nvSpPr>
        <p:spPr>
          <a:xfrm>
            <a:off x="547688" y="-15875"/>
            <a:ext cx="9067800" cy="1824038"/>
          </a:xfrm>
        </p:spPr>
        <p:txBody>
          <a:bodyPr wrap="square" lIns="0" tIns="0" rIns="0" bIns="0" anchor="ctr" anchorCtr="0"/>
          <a:p>
            <a:pPr defTabSz="449580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0000FF"/>
                </a:solidFill>
                <a:latin typeface="PT Sans" pitchFamily="32" charset="0"/>
              </a:rPr>
              <a:t>Óptica Ativa</a:t>
            </a:r>
            <a:br>
              <a:rPr lang="en-US" altLang="x-none" sz="2200" u="sng" dirty="0" err="1">
                <a:latin typeface="Times New Roman" panose="02020603050405020304" pitchFamily="16" charset="0"/>
              </a:rPr>
            </a:br>
            <a:r>
              <a:rPr lang="en-US" altLang="x-none" sz="2200" dirty="0" err="1">
                <a:latin typeface="Times New Roman" panose="02020603050405020304" pitchFamily="16" charset="0"/>
              </a:rPr>
              <a:t>...uma técnica que mantem o alinhamento e a forma da imagem modificando a forma do espelho flexivel primário para compensar a variação causada pela instabilidade do sistema mecânico</a:t>
            </a:r>
            <a:r>
              <a:rPr lang="en-US" altLang="x-none" sz="2200" dirty="0" err="1">
                <a:solidFill>
                  <a:srgbClr val="DC2300"/>
                </a:solidFill>
                <a:latin typeface="Noteworthy" charset="0"/>
              </a:rPr>
              <a:t> </a:t>
            </a:r>
            <a:endParaRPr lang="en-US" altLang="x-none" sz="2200" dirty="0" err="1">
              <a:solidFill>
                <a:srgbClr val="DC2300"/>
              </a:solidFill>
              <a:latin typeface="Noteworthy" charset="0"/>
            </a:endParaRPr>
          </a:p>
        </p:txBody>
      </p:sp>
      <p:pic>
        <p:nvPicPr>
          <p:cNvPr id="19460" name="Picture 194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8" y="2106613"/>
            <a:ext cx="5187950" cy="3014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81" name="Title 20480"/>
          <p:cNvSpPr>
            <a:spLocks noGrp="1"/>
          </p:cNvSpPr>
          <p:nvPr>
            <p:ph type="title"/>
          </p:nvPr>
        </p:nvSpPr>
        <p:spPr>
          <a:xfrm>
            <a:off x="504825" y="182563"/>
            <a:ext cx="9137650" cy="838200"/>
          </a:xfrm>
        </p:spPr>
        <p:txBody>
          <a:bodyPr wrap="square" lIns="0" tIns="0" rIns="0" bIns="0" anchor="ctr" anchorCtr="0"/>
          <a:p>
            <a:pPr defTabSz="449580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Radiotelescópios</a:t>
            </a:r>
            <a:endParaRPr lang="en-US" altLang="x-none" sz="2600" u="sng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0482" name="Picture 204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3455988"/>
            <a:ext cx="4379913" cy="297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20482"/>
          <p:cNvSpPr txBox="1"/>
          <p:nvPr/>
        </p:nvSpPr>
        <p:spPr>
          <a:xfrm>
            <a:off x="412750" y="801688"/>
            <a:ext cx="9140825" cy="10429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3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 Radiotelescópio de Arecibo, o maior fixo do mundo, e localiza-se em Arecibo, Porto Rico. Em reconstrução....após desabamento devido a ruptura dos cabos de aço. (2020)  </a:t>
            </a: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3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parabólica gigante tem 305 metros de diâmetro e foi construída originalmente em 1963 na cratera de um vulcão extinto, para estudar a ionosfera terrestre. </a:t>
            </a: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3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3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3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3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0484" name="Text Box 20483"/>
          <p:cNvSpPr txBox="1"/>
          <p:nvPr/>
        </p:nvSpPr>
        <p:spPr>
          <a:xfrm>
            <a:off x="-4249737" y="5751513"/>
            <a:ext cx="215900" cy="231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54000" rIns="90000" bIns="45000" anchor="t" anchorCtr="0"/>
          <a:p>
            <a:pPr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000" dirty="0" err="1">
                <a:solidFill>
                  <a:srgbClr val="000000"/>
                </a:solidFill>
              </a:rPr>
              <a:t>.</a:t>
            </a:r>
            <a:endParaRPr lang="en-US" altLang="x-none" sz="1000" dirty="0" err="1">
              <a:solidFill>
                <a:srgbClr val="000000"/>
              </a:solidFill>
            </a:endParaRPr>
          </a:p>
        </p:txBody>
      </p:sp>
      <p:sp>
        <p:nvSpPr>
          <p:cNvPr id="20485" name="Text Box 20484"/>
          <p:cNvSpPr txBox="1"/>
          <p:nvPr/>
        </p:nvSpPr>
        <p:spPr>
          <a:xfrm>
            <a:off x="557213" y="6338888"/>
            <a:ext cx="9140825" cy="9413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3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Ele era operado pela Universidade de Cornell, dos Estados Unidos da América e era a principal ferramenta na busca de vida extraterrestre, através do projecto SETI@home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0486" name="Picture 204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838" y="3482975"/>
            <a:ext cx="5248275" cy="2987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505" name="Title 21504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63650"/>
          </a:xfrm>
        </p:spPr>
        <p:txBody>
          <a:bodyPr wrap="square" lIns="0" tIns="0" rIns="0" bIns="0" anchor="ctr" anchorCtr="0"/>
          <a:p>
            <a:pPr defTabSz="449580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  <a:t>Radiotelescópios</a:t>
            </a:r>
            <a:r>
              <a:rPr lang="en-US" altLang="x-none" sz="2400" dirty="0" err="1">
                <a:solidFill>
                  <a:srgbClr val="0000FF"/>
                </a:solidFill>
                <a:latin typeface="PT Sans" pitchFamily="32" charset="0"/>
              </a:rPr>
              <a:t> </a:t>
            </a:r>
            <a:r>
              <a:rPr lang="en-US" altLang="x-none" sz="2400" dirty="0" err="1">
                <a:latin typeface="PT Sans" pitchFamily="32" charset="0"/>
              </a:rPr>
              <a:t> </a:t>
            </a:r>
            <a:br>
              <a:rPr lang="en-US" altLang="x-none" sz="2400" dirty="0" err="1">
                <a:latin typeface="PT Sans" pitchFamily="32" charset="0"/>
              </a:rPr>
            </a:br>
            <a:r>
              <a:rPr lang="en-US" altLang="x-none" sz="2400" dirty="0" err="1">
                <a:latin typeface="PT Sans" pitchFamily="32" charset="0"/>
              </a:rPr>
              <a:t>Sistemas em rede -&gt; interferometria: diversas configurações</a:t>
            </a:r>
            <a:endParaRPr lang="en-US" altLang="x-none" sz="2400" dirty="0" err="1">
              <a:latin typeface="PT Sans" pitchFamily="32" charset="0"/>
            </a:endParaRPr>
          </a:p>
        </p:txBody>
      </p:sp>
      <p:pic>
        <p:nvPicPr>
          <p:cNvPr id="21506" name="Picture 215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275" y="1646238"/>
            <a:ext cx="4021138" cy="292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ext Box 21506"/>
          <p:cNvSpPr txBox="1"/>
          <p:nvPr/>
        </p:nvSpPr>
        <p:spPr>
          <a:xfrm>
            <a:off x="-4249737" y="5751513"/>
            <a:ext cx="215900" cy="231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54000" rIns="90000" bIns="45000" anchor="t" anchorCtr="0"/>
          <a:p>
            <a:pPr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000" dirty="0" err="1">
                <a:solidFill>
                  <a:srgbClr val="000000"/>
                </a:solidFill>
              </a:rPr>
              <a:t>.</a:t>
            </a:r>
            <a:endParaRPr lang="en-US" altLang="x-none" sz="1000" dirty="0" err="1">
              <a:solidFill>
                <a:srgbClr val="000000"/>
              </a:solidFill>
            </a:endParaRPr>
          </a:p>
        </p:txBody>
      </p:sp>
      <p:pic>
        <p:nvPicPr>
          <p:cNvPr id="21508" name="Picture 215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75" y="1646238"/>
            <a:ext cx="4295775" cy="301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215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" y="4573588"/>
            <a:ext cx="4021138" cy="2989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Text Box 21509"/>
          <p:cNvSpPr txBox="1"/>
          <p:nvPr/>
        </p:nvSpPr>
        <p:spPr>
          <a:xfrm>
            <a:off x="5421313" y="1546225"/>
            <a:ext cx="3663950" cy="11191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DC2300"/>
                </a:solidFill>
                <a:latin typeface="PT Sans" pitchFamily="32" charset="0"/>
                <a:cs typeface="Noteworthy" charset="0"/>
              </a:rPr>
              <a:t>VLA-Very Large Array</a:t>
            </a:r>
            <a:endParaRPr lang="en-US" altLang="x-none" baseline="0" dirty="0" err="1">
              <a:solidFill>
                <a:srgbClr val="DC2300"/>
              </a:solidFill>
              <a:latin typeface="PT Sans" pitchFamily="32" charset="0"/>
              <a:cs typeface="Noteworthy" charset="0"/>
            </a:endParaRPr>
          </a:p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Interferômetro com 27 antenas, cada uma com 25m de diametro. </a:t>
            </a:r>
            <a:endParaRPr lang="en-US" altLang="x-none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21511" name="Text Box 21510"/>
          <p:cNvSpPr txBox="1"/>
          <p:nvPr/>
        </p:nvSpPr>
        <p:spPr>
          <a:xfrm>
            <a:off x="4660900" y="5227638"/>
            <a:ext cx="3663950" cy="18256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DC2300"/>
                </a:solidFill>
                <a:latin typeface="PT Sans" pitchFamily="32" charset="0"/>
                <a:cs typeface="Noteworthy" charset="0"/>
              </a:rPr>
              <a:t>&lt;-  MMA-Multimilimeter Array</a:t>
            </a:r>
            <a:endParaRPr lang="en-US" altLang="x-none" baseline="0" dirty="0" err="1">
              <a:solidFill>
                <a:srgbClr val="DC2300"/>
              </a:solidFill>
              <a:latin typeface="PT Sans" pitchFamily="32" charset="0"/>
              <a:cs typeface="Noteworthy" charset="0"/>
            </a:endParaRPr>
          </a:p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Interferômetro com 40 antenas, cada uma com 8m de diametro, sensível a comprimentos de onda de 0,3 a 3 milímetros. </a:t>
            </a:r>
            <a:endParaRPr lang="en-US" altLang="x-none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529" name="Title 22528"/>
          <p:cNvSpPr>
            <a:spLocks noGrp="1"/>
          </p:cNvSpPr>
          <p:nvPr>
            <p:ph type="title"/>
          </p:nvPr>
        </p:nvSpPr>
        <p:spPr>
          <a:xfrm>
            <a:off x="476250" y="168275"/>
            <a:ext cx="9043988" cy="1239838"/>
          </a:xfrm>
        </p:spPr>
        <p:txBody>
          <a:bodyPr wrap="square" lIns="0" tIns="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u="sng" dirty="0" err="1">
                <a:solidFill>
                  <a:srgbClr val="0000FF"/>
                </a:solidFill>
                <a:latin typeface="PT Sans" pitchFamily="32" charset="0"/>
              </a:rPr>
              <a:t>VLBA</a:t>
            </a:r>
            <a:endParaRPr lang="en-US" altLang="x-none" sz="26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22530" name="Text Placeholder 22529"/>
          <p:cNvSpPr>
            <a:spLocks noGrp="1"/>
          </p:cNvSpPr>
          <p:nvPr>
            <p:ph type="body" idx="1"/>
          </p:nvPr>
        </p:nvSpPr>
        <p:spPr>
          <a:xfrm>
            <a:off x="617538" y="1163638"/>
            <a:ext cx="8842375" cy="4646612"/>
          </a:xfrm>
        </p:spPr>
        <p:txBody>
          <a:bodyPr wrap="square" lIns="0" tIns="28080" rIns="0" bIns="0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r>
              <a:rPr lang="en-US" altLang="x-none" sz="2200" b="1" dirty="0" err="1">
                <a:latin typeface="Times New Roman" panose="02020603050405020304" pitchFamily="16" charset="0"/>
              </a:rPr>
              <a:t>Very Long Baseline Array</a:t>
            </a:r>
            <a:r>
              <a:rPr lang="en-US" altLang="x-none" sz="2200" dirty="0" err="1">
                <a:latin typeface="Times New Roman" panose="02020603050405020304" pitchFamily="16" charset="0"/>
              </a:rPr>
              <a:t> é um sistema de dez radiotelescópios que são operados remotamente a partir de seu centro de operações que está localizado em Socorro, Novo México, como parte do National Radio Astronomy Observatory A técnica utilizada no arranjo é de </a:t>
            </a:r>
            <a:r>
              <a:rPr lang="en-US" altLang="x-none" sz="2200" b="1" dirty="0" err="1">
                <a:latin typeface="Times New Roman" panose="02020603050405020304" pitchFamily="16" charset="0"/>
              </a:rPr>
              <a:t>interferometria</a:t>
            </a:r>
            <a:r>
              <a:rPr lang="en-US" altLang="x-none" sz="2200" dirty="0" err="1">
                <a:latin typeface="Times New Roman" panose="02020603050405020304" pitchFamily="16" charset="0"/>
              </a:rPr>
              <a:t>.</a:t>
            </a:r>
            <a:endParaRPr lang="en-US" altLang="x-none" sz="2200" dirty="0" err="1">
              <a:latin typeface="Times New Roman" panose="02020603050405020304" pitchFamily="16" charset="0"/>
            </a:endParaRPr>
          </a:p>
        </p:txBody>
      </p:sp>
      <p:pic>
        <p:nvPicPr>
          <p:cNvPr id="22531" name="Picture 22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775" y="2686050"/>
            <a:ext cx="5653088" cy="439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225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075" y="3638550"/>
            <a:ext cx="2743200" cy="2011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Title 23552"/>
          <p:cNvSpPr>
            <a:spLocks noGrp="1"/>
          </p:cNvSpPr>
          <p:nvPr>
            <p:ph type="title"/>
          </p:nvPr>
        </p:nvSpPr>
        <p:spPr>
          <a:xfrm>
            <a:off x="503238" y="236538"/>
            <a:ext cx="8983662" cy="1303337"/>
          </a:xfrm>
        </p:spPr>
        <p:txBody>
          <a:bodyPr wrap="square" lIns="0" tIns="0" rIns="0" bIns="0" anchor="ctr" anchorCtr="0"/>
          <a:p>
            <a:pPr defTabSz="449580"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/>
              <a:t>BINGO - Radiotelescópio </a:t>
            </a:r>
            <a:br>
              <a:rPr lang="pt-BR" altLang="x-none" dirty="0" err="1"/>
            </a:br>
            <a:r>
              <a:rPr lang="pt-BR" altLang="x-none" sz="2400" dirty="0" err="1"/>
              <a:t>Baryon Acoustic Oscillations from Integrated Neutron Gas Observations</a:t>
            </a:r>
            <a:endParaRPr lang="pt-BR" altLang="x-none" sz="2400" dirty="0" err="1"/>
          </a:p>
        </p:txBody>
      </p:sp>
      <p:sp>
        <p:nvSpPr>
          <p:cNvPr id="23554" name="Text Placeholder 23553"/>
          <p:cNvSpPr>
            <a:spLocks noGrp="1"/>
          </p:cNvSpPr>
          <p:nvPr>
            <p:ph type="body" idx="1"/>
          </p:nvPr>
        </p:nvSpPr>
        <p:spPr>
          <a:xfrm>
            <a:off x="503238" y="5975350"/>
            <a:ext cx="8928100" cy="608013"/>
          </a:xfrm>
        </p:spPr>
        <p:txBody>
          <a:bodyPr wrap="square" lIns="0" tIns="28080" rIns="0" bIns="0" anchor="t" anchorCtr="0"/>
          <a:p>
            <a:pPr indent="-3409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/>
              <a:t>https://bingotelescope.org/pt/</a:t>
            </a:r>
            <a:endParaRPr lang="pt-BR" altLang="x-none" dirty="0" err="1"/>
          </a:p>
        </p:txBody>
      </p:sp>
      <p:pic>
        <p:nvPicPr>
          <p:cNvPr id="23555" name="Picture 235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1655763"/>
            <a:ext cx="9720262" cy="424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Text Box 23555"/>
          <p:cNvSpPr txBox="1"/>
          <p:nvPr/>
        </p:nvSpPr>
        <p:spPr>
          <a:xfrm>
            <a:off x="215900" y="6696075"/>
            <a:ext cx="9575800" cy="868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600" baseline="0" dirty="0" err="1">
                <a:solidFill>
                  <a:srgbClr val="7E0021"/>
                </a:solidFill>
                <a:latin typeface="Arial" panose="020B0604020202020204" pitchFamily="34" charset="0"/>
                <a:cs typeface="Arial Unicode MS" charset="0"/>
              </a:rPr>
              <a:t>...em construção na Paraíba – China*, Reino Unido, França, África do Sul, Alemanha e Estados Unidos </a:t>
            </a:r>
            <a:endParaRPr lang="pt-BR" altLang="x-none" sz="2600" baseline="0" dirty="0" err="1">
              <a:solidFill>
                <a:srgbClr val="7E0021"/>
              </a:solidFill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7" name="Title 24576"/>
          <p:cNvSpPr>
            <a:spLocks noGrp="1"/>
          </p:cNvSpPr>
          <p:nvPr>
            <p:ph type="title"/>
          </p:nvPr>
        </p:nvSpPr>
        <p:spPr>
          <a:xfrm>
            <a:off x="503238" y="282575"/>
            <a:ext cx="9039225" cy="1274763"/>
          </a:xfrm>
        </p:spPr>
        <p:txBody>
          <a:bodyPr wrap="square" lIns="0" tIns="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latin typeface="PT Sans" pitchFamily="32" charset="0"/>
              </a:rPr>
              <a:t>Telescópios Espaciais</a:t>
            </a:r>
            <a:b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  <a:t>ESA – Agência Espacial Européia</a:t>
            </a:r>
            <a:r>
              <a:rPr lang="en-US" altLang="x-none" sz="2400" u="sng" dirty="0" err="1"/>
              <a:t> </a:t>
            </a:r>
            <a:br>
              <a:rPr lang="en-US" altLang="x-none" sz="2400" u="sng" dirty="0" err="1"/>
            </a:br>
            <a:r>
              <a:rPr lang="en-US" altLang="x-none" sz="1800" dirty="0" err="1">
                <a:solidFill>
                  <a:srgbClr val="800000"/>
                </a:solidFill>
                <a:latin typeface="PT Sans" pitchFamily="32" charset="0"/>
              </a:rPr>
              <a:t>Observatórios Orbitais em diferentes comprimentos de onda permitem estudar enorme diversidade de fenômenos </a:t>
            </a:r>
            <a:r>
              <a:rPr lang="en-US" altLang="x-none" sz="2400" dirty="0" err="1">
                <a:solidFill>
                  <a:srgbClr val="800000"/>
                </a:solidFill>
              </a:rPr>
              <a:t> </a:t>
            </a:r>
            <a:r>
              <a:rPr lang="en-US" altLang="x-none" sz="2200" dirty="0" err="1">
                <a:solidFill>
                  <a:srgbClr val="800000"/>
                </a:solidFill>
              </a:rPr>
              <a:t> </a:t>
            </a:r>
            <a:endParaRPr lang="en-US" altLang="x-none" sz="2200" dirty="0" err="1">
              <a:solidFill>
                <a:srgbClr val="800000"/>
              </a:solidFill>
            </a:endParaRPr>
          </a:p>
        </p:txBody>
      </p:sp>
      <p:pic>
        <p:nvPicPr>
          <p:cNvPr id="24578" name="Picture 24577"/>
          <p:cNvPicPr>
            <a:picLocks noChangeAspect="1"/>
          </p:cNvPicPr>
          <p:nvPr/>
        </p:nvPicPr>
        <p:blipFill>
          <a:blip r:embed="rId1"/>
          <a:srcRect t="16637"/>
          <a:stretch>
            <a:fillRect/>
          </a:stretch>
        </p:blipFill>
        <p:spPr>
          <a:xfrm>
            <a:off x="0" y="1728788"/>
            <a:ext cx="10075863" cy="5835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1" name="Title 25600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39225" cy="1235075"/>
          </a:xfrm>
        </p:spPr>
        <p:txBody>
          <a:bodyPr wrap="square" lIns="0" tIns="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  <a:t>Telescópios Espaciais - “Projeto Grandes Observatórios Espaciais"</a:t>
            </a:r>
            <a:b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</a:br>
            <a:br>
              <a:rPr lang="en-US" altLang="x-none" sz="2200" u="sng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1800" dirty="0" err="1">
                <a:solidFill>
                  <a:srgbClr val="800000"/>
                </a:solidFill>
                <a:latin typeface="PT Sans" pitchFamily="32" charset="0"/>
              </a:rPr>
              <a:t>4 Observatórios Orbitais, cada um dedicado a observar em um determinado </a:t>
            </a:r>
            <a:br>
              <a:rPr lang="en-US" altLang="x-none" sz="1800" dirty="0" err="1">
                <a:solidFill>
                  <a:srgbClr val="800000"/>
                </a:solidFill>
                <a:latin typeface="PT Sans" pitchFamily="32" charset="0"/>
              </a:rPr>
            </a:br>
            <a:r>
              <a:rPr lang="en-US" altLang="x-none" sz="1800" u="sng" dirty="0" err="1">
                <a:solidFill>
                  <a:srgbClr val="800000"/>
                </a:solidFill>
                <a:latin typeface="PT Sans" pitchFamily="32" charset="0"/>
              </a:rPr>
              <a:t>comprimento de onda</a:t>
            </a:r>
            <a:r>
              <a:rPr lang="en-US" altLang="x-none" sz="1500" u="sng" dirty="0" err="1">
                <a:solidFill>
                  <a:srgbClr val="800000"/>
                </a:solidFill>
                <a:latin typeface="PT Sans" pitchFamily="32" charset="0"/>
              </a:rPr>
              <a:t> </a:t>
            </a:r>
            <a:r>
              <a:rPr lang="en-US" altLang="x-none" sz="2200" dirty="0" err="1">
                <a:solidFill>
                  <a:srgbClr val="800000"/>
                </a:solidFill>
              </a:rPr>
              <a:t> </a:t>
            </a:r>
            <a:endParaRPr lang="en-US" altLang="x-none" sz="2200" dirty="0" err="1">
              <a:solidFill>
                <a:srgbClr val="800000"/>
              </a:solidFill>
            </a:endParaRPr>
          </a:p>
        </p:txBody>
      </p:sp>
      <p:sp>
        <p:nvSpPr>
          <p:cNvPr id="25602" name="Text Placeholder 25601"/>
          <p:cNvSpPr>
            <a:spLocks noGrp="1"/>
          </p:cNvSpPr>
          <p:nvPr>
            <p:ph type="body" idx="1"/>
          </p:nvPr>
        </p:nvSpPr>
        <p:spPr>
          <a:xfrm>
            <a:off x="6446838" y="1998663"/>
            <a:ext cx="3419475" cy="990600"/>
          </a:xfrm>
        </p:spPr>
        <p:txBody>
          <a:bodyPr wrap="square" lIns="0" tIns="28080" rIns="0" bIns="0" anchor="t" anchorCtr="0"/>
          <a:p>
            <a:pPr marL="338455" indent="-311150" defTabSz="449580">
              <a:spcAft>
                <a:spcPts val="725"/>
              </a:spcAft>
              <a:buClrTx/>
              <a:buSzPct val="100000"/>
              <a:buFontTx/>
              <a:buNone/>
              <a:tabLst>
                <a:tab pos="338455" algn="l"/>
                <a:tab pos="443230" algn="l"/>
                <a:tab pos="892175" algn="l"/>
                <a:tab pos="1341755" algn="l"/>
                <a:tab pos="1790700" algn="l"/>
                <a:tab pos="2240280" algn="l"/>
                <a:tab pos="2689225" algn="l"/>
                <a:tab pos="3138805" algn="l"/>
                <a:tab pos="3587750" algn="l"/>
                <a:tab pos="4037330" algn="l"/>
                <a:tab pos="4486275" algn="l"/>
                <a:tab pos="4935855" algn="l"/>
                <a:tab pos="5384800" algn="l"/>
                <a:tab pos="5834380" algn="l"/>
                <a:tab pos="6283325" algn="l"/>
                <a:tab pos="6732905" algn="l"/>
                <a:tab pos="7181850" algn="l"/>
                <a:tab pos="7631430" algn="l"/>
                <a:tab pos="8080375" algn="l"/>
                <a:tab pos="8529955" algn="l"/>
                <a:tab pos="8978900" algn="l"/>
              </a:tabLst>
            </a:pPr>
            <a:r>
              <a:rPr lang="en-US" altLang="x-none" sz="1800" b="1" dirty="0" err="1">
                <a:latin typeface="Times New Roman" panose="02020603050405020304" pitchFamily="16" charset="0"/>
              </a:rPr>
              <a:t>Spitzer – Infra-vermelho – 2003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marL="338455" indent="-311150" algn="ctr" defTabSz="449580">
              <a:spcAft>
                <a:spcPts val="725"/>
              </a:spcAft>
              <a:buClrTx/>
              <a:buSzPct val="100000"/>
              <a:buFontTx/>
              <a:buNone/>
              <a:tabLst>
                <a:tab pos="338455" algn="l"/>
                <a:tab pos="443230" algn="l"/>
                <a:tab pos="892175" algn="l"/>
                <a:tab pos="1341755" algn="l"/>
                <a:tab pos="1790700" algn="l"/>
                <a:tab pos="2240280" algn="l"/>
                <a:tab pos="2689225" algn="l"/>
                <a:tab pos="3138805" algn="l"/>
                <a:tab pos="3587750" algn="l"/>
                <a:tab pos="4037330" algn="l"/>
                <a:tab pos="4486275" algn="l"/>
                <a:tab pos="4935855" algn="l"/>
                <a:tab pos="5384800" algn="l"/>
                <a:tab pos="5834380" algn="l"/>
                <a:tab pos="6283325" algn="l"/>
                <a:tab pos="6732905" algn="l"/>
                <a:tab pos="7181850" algn="l"/>
                <a:tab pos="7631430" algn="l"/>
                <a:tab pos="8080375" algn="l"/>
                <a:tab pos="8529955" algn="l"/>
                <a:tab pos="8978900" algn="l"/>
              </a:tabLst>
            </a:pP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Missão: 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estrelas frias; exoplanetas, nuvens de poeira</a:t>
            </a:r>
            <a:endParaRPr lang="en-US" altLang="x-none" sz="18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5603" name="Picture 256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9038" y="2911475"/>
            <a:ext cx="5095875" cy="332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Text Box 25603"/>
          <p:cNvSpPr txBox="1"/>
          <p:nvPr/>
        </p:nvSpPr>
        <p:spPr>
          <a:xfrm>
            <a:off x="3298825" y="6272213"/>
            <a:ext cx="3959225" cy="11255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Chandra – Raios-X – CXO; 1999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7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Missão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 detecção de Buracos Negros, 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7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Quasares e </a:t>
            </a: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gás a altíssimas temperaturas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05" name="Text Box 25604"/>
          <p:cNvSpPr txBox="1"/>
          <p:nvPr/>
        </p:nvSpPr>
        <p:spPr>
          <a:xfrm>
            <a:off x="300038" y="1981200"/>
            <a:ext cx="4108450" cy="869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7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Compton–Raios-Gama CGRO; julho 1991-2000. </a:t>
            </a:r>
            <a:endParaRPr lang="en-US" altLang="x-none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7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Missão: objetos de altas energias</a:t>
            </a:r>
            <a:r>
              <a:rPr lang="en-US" altLang="x-none" sz="16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</a:t>
            </a:r>
            <a:endParaRPr lang="en-US" altLang="x-none" sz="16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5" name="Title 26624"/>
          <p:cNvSpPr>
            <a:spLocks noGrp="1"/>
          </p:cNvSpPr>
          <p:nvPr>
            <p:ph type="title"/>
          </p:nvPr>
        </p:nvSpPr>
        <p:spPr>
          <a:xfrm>
            <a:off x="503238" y="49213"/>
            <a:ext cx="9059862" cy="1255712"/>
          </a:xfrm>
        </p:spPr>
        <p:txBody>
          <a:bodyPr wrap="square" lIns="0" tIns="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  <a:t>Telescópio Espacial Hubble – 1990</a:t>
            </a:r>
            <a:b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1800" dirty="0" err="1">
                <a:latin typeface="PT Sans" pitchFamily="32" charset="0"/>
              </a:rPr>
              <a:t>...luz visível e infravermelho</a:t>
            </a:r>
            <a:endParaRPr lang="en-US" altLang="x-none" sz="1800" dirty="0" err="1">
              <a:latin typeface="PT Sans" pitchFamily="32" charset="0"/>
            </a:endParaRPr>
          </a:p>
        </p:txBody>
      </p:sp>
      <p:pic>
        <p:nvPicPr>
          <p:cNvPr id="26626" name="Picture 266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3" y="1463675"/>
            <a:ext cx="4932362" cy="4538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266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5" y="1484313"/>
            <a:ext cx="4873625" cy="449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Text Box 26627"/>
          <p:cNvSpPr txBox="1"/>
          <p:nvPr/>
        </p:nvSpPr>
        <p:spPr>
          <a:xfrm>
            <a:off x="779463" y="6294438"/>
            <a:ext cx="8397875" cy="10207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PT Sans" pitchFamily="32" charset="0"/>
                <a:cs typeface="PT Sans" pitchFamily="32" charset="0"/>
              </a:rPr>
              <a:t> Medição de distâncias de Cefeidas (Cte Hubble); Observação de supernovas distantes (aceleração do universo); Os espectros e imagens de alta resolução estabelecem a prevalência de buracos negros no centro de galáxias; estudo da dinâmica da colisão cometa shuemaker com Júpiter; exoplanetas...entre outros</a:t>
            </a:r>
            <a:endParaRPr lang="en-US" altLang="x-none" baseline="0" dirty="0" err="1">
              <a:solidFill>
                <a:srgbClr val="000000"/>
              </a:solidFill>
              <a:latin typeface="PT Sans" pitchFamily="32" charset="0"/>
              <a:ea typeface="PT Sans" pitchFamily="32" charset="0"/>
            </a:endParaRPr>
          </a:p>
        </p:txBody>
      </p:sp>
      <p:sp>
        <p:nvSpPr>
          <p:cNvPr id="26629" name="Text Box 26628"/>
          <p:cNvSpPr txBox="1"/>
          <p:nvPr/>
        </p:nvSpPr>
        <p:spPr>
          <a:xfrm>
            <a:off x="2147888" y="1700213"/>
            <a:ext cx="2770187" cy="5969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FFFFFF"/>
                </a:solidFill>
                <a:latin typeface="PT Sans" pitchFamily="32" charset="0"/>
                <a:cs typeface="PT Sans" pitchFamily="32" charset="0"/>
              </a:rPr>
              <a:t>Visto do Ônibus Espacial Atlantis</a:t>
            </a:r>
            <a:endParaRPr lang="en-US" altLang="x-none" baseline="0" dirty="0" err="1">
              <a:solidFill>
                <a:srgbClr val="FFFFFF"/>
              </a:solidFill>
              <a:latin typeface="PT Sans" pitchFamily="32" charset="0"/>
              <a:ea typeface="PT Sans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7649" name="Picture 27648"/>
          <p:cNvPicPr>
            <a:picLocks noChangeAspect="1"/>
          </p:cNvPicPr>
          <p:nvPr/>
        </p:nvPicPr>
        <p:blipFill>
          <a:blip r:embed="rId2"/>
          <a:srcRect l="26334" r="16508"/>
          <a:stretch>
            <a:fillRect/>
          </a:stretch>
        </p:blipFill>
        <p:spPr>
          <a:xfrm>
            <a:off x="762000" y="1828800"/>
            <a:ext cx="4114800" cy="254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276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63" y="4664075"/>
            <a:ext cx="5121275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7650"/>
          <p:cNvPicPr>
            <a:picLocks noChangeAspect="1"/>
          </p:cNvPicPr>
          <p:nvPr/>
        </p:nvPicPr>
        <p:blipFill>
          <a:blip r:embed="rId4"/>
          <a:srcRect t="6371"/>
          <a:stretch>
            <a:fillRect/>
          </a:stretch>
        </p:blipFill>
        <p:spPr>
          <a:xfrm>
            <a:off x="4987925" y="1822450"/>
            <a:ext cx="4205288" cy="2595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2" name="Text Box 27651"/>
          <p:cNvSpPr txBox="1"/>
          <p:nvPr/>
        </p:nvSpPr>
        <p:spPr>
          <a:xfrm>
            <a:off x="549275" y="747713"/>
            <a:ext cx="9144000" cy="6365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Missão Gaia – ESA</a:t>
            </a:r>
            <a:endParaRPr lang="en-US" altLang="x-none" sz="32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Criando um mapa 3D extremamente preciso de estrelas ao longo da nossa Via-Láctea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Mapeando movimentos de estrelas que codificam a origem e a evolução da Via-Láctea.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7653" name="Text Box 27652"/>
          <p:cNvSpPr txBox="1"/>
          <p:nvPr/>
        </p:nvSpPr>
        <p:spPr>
          <a:xfrm>
            <a:off x="2890838" y="7167563"/>
            <a:ext cx="4846637" cy="2746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</a:rPr>
              <a:t>2014 e 2017, abrangem cerca de 2 bilhões de estrelas</a:t>
            </a:r>
            <a:endParaRPr lang="en-US" altLang="x-none" sz="1400" dirty="0" err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1" name="Text Box 10240"/>
          <p:cNvSpPr txBox="1"/>
          <p:nvPr/>
        </p:nvSpPr>
        <p:spPr>
          <a:xfrm>
            <a:off x="1828800" y="1554163"/>
            <a:ext cx="6365875" cy="6572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800" baseline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Astronomia  &amp; Astrofísica &amp; Cosmologia</a:t>
            </a:r>
            <a:endParaRPr lang="en-US" altLang="x-none" sz="2800" baseline="0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0242" name="Text Box 10241"/>
          <p:cNvSpPr txBox="1"/>
          <p:nvPr/>
        </p:nvSpPr>
        <p:spPr>
          <a:xfrm>
            <a:off x="368300" y="2747963"/>
            <a:ext cx="9324975" cy="1549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denominação entre estas 3 áreas que hoje são estudadas paralelamente surge na medida em que avanços tecnológicos e conceituais  da  física ocorrem. </a:t>
            </a:r>
            <a:endParaRPr lang="en-US" altLang="x-none" sz="24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objetivo desta aula é deixar claro os objetos de estudo em cada uma destas áreas e os limites de desenvolvimento que cada uma delas foi alcançando. </a:t>
            </a:r>
            <a:endParaRPr lang="en-US" altLang="x-none" sz="24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3" name="Title 28672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39225" cy="1235075"/>
          </a:xfrm>
        </p:spPr>
        <p:txBody>
          <a:bodyPr wrap="square" lIns="0" tIns="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0000FF"/>
                </a:solidFill>
              </a:rPr>
              <a:t>Telescópio Espacial James Webb (JWST)</a:t>
            </a:r>
            <a:r>
              <a:rPr lang="en-US" altLang="x-none" sz="2200" dirty="0" err="1">
                <a:solidFill>
                  <a:srgbClr val="0000FF"/>
                </a:solidFill>
              </a:rPr>
              <a:t> – Infra Vermelho</a:t>
            </a:r>
            <a:br>
              <a:rPr lang="en-US" altLang="x-none" sz="2200" dirty="0" err="1">
                <a:solidFill>
                  <a:srgbClr val="0000FF"/>
                </a:solidFill>
              </a:rPr>
            </a:br>
            <a:r>
              <a:rPr lang="en-US" altLang="x-none" sz="2200" dirty="0" err="1">
                <a:solidFill>
                  <a:srgbClr val="0000FF"/>
                </a:solidFill>
              </a:rPr>
              <a:t>...o maior até então, e que subsituirá o Spitzer</a:t>
            </a:r>
            <a:endParaRPr lang="en-US" altLang="x-none" sz="2200" dirty="0" err="1">
              <a:solidFill>
                <a:srgbClr val="0000FF"/>
              </a:solidFill>
            </a:endParaRPr>
          </a:p>
        </p:txBody>
      </p:sp>
      <p:sp>
        <p:nvSpPr>
          <p:cNvPr id="28674" name="Text Box 28673"/>
          <p:cNvSpPr txBox="1"/>
          <p:nvPr/>
        </p:nvSpPr>
        <p:spPr>
          <a:xfrm>
            <a:off x="192088" y="5627688"/>
            <a:ext cx="9505950" cy="10652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ct val="0"/>
              </a:spcBef>
              <a:spcAft>
                <a:spcPts val="101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</a:rPr>
              <a:t>- Custo: 10 bilhões USD (2016)</a:t>
            </a:r>
            <a:endParaRPr lang="en-US" altLang="x-none" sz="2000" dirty="0" err="1">
              <a:solidFill>
                <a:srgbClr val="000000"/>
              </a:solidFill>
            </a:endParaRPr>
          </a:p>
          <a:p>
            <a:pPr defTabSz="449580" eaLnBrk="1">
              <a:spcBef>
                <a:spcPct val="0"/>
              </a:spcBef>
              <a:spcAft>
                <a:spcPts val="101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</a:rPr>
              <a:t>- Data de lançamento: Dezembro de 2021</a:t>
            </a:r>
            <a:endParaRPr lang="en-US" altLang="x-none" sz="2000" dirty="0" err="1">
              <a:solidFill>
                <a:srgbClr val="000000"/>
              </a:solidFill>
            </a:endParaRPr>
          </a:p>
        </p:txBody>
      </p:sp>
      <p:pic>
        <p:nvPicPr>
          <p:cNvPr id="28675" name="Picture 286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1787525"/>
            <a:ext cx="448945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286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1766888"/>
            <a:ext cx="5140325" cy="3376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697" name="Text Box 29696"/>
          <p:cNvSpPr txBox="1"/>
          <p:nvPr/>
        </p:nvSpPr>
        <p:spPr>
          <a:xfrm>
            <a:off x="2593975" y="568325"/>
            <a:ext cx="4541838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6120" rIns="0" bIns="0" anchor="ctr" anchorCtr="0"/>
          <a:p>
            <a:pPr algn="ctr" defTabSz="449580" eaLnBrk="1">
              <a:lnSpc>
                <a:spcPct val="98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PT Sans" pitchFamily="32" charset="0"/>
                <a:cs typeface="PT Sans" pitchFamily="32" charset="0"/>
              </a:rPr>
              <a:t>James Webb  </a:t>
            </a:r>
            <a:endParaRPr lang="en-US" altLang="x-none" sz="2400" dirty="0" err="1">
              <a:solidFill>
                <a:srgbClr val="FFFFFF"/>
              </a:solidFill>
              <a:latin typeface="PT Sans" pitchFamily="32" charset="0"/>
              <a:ea typeface="PT Sans" pitchFamily="32" charset="0"/>
            </a:endParaRPr>
          </a:p>
        </p:txBody>
      </p:sp>
      <p:pic>
        <p:nvPicPr>
          <p:cNvPr id="29698" name="Picture 29697"/>
          <p:cNvPicPr>
            <a:picLocks noChangeAspect="1"/>
          </p:cNvPicPr>
          <p:nvPr/>
        </p:nvPicPr>
        <p:blipFill>
          <a:blip r:embed="rId1"/>
          <a:srcRect t="429" r="1811" b="4367"/>
          <a:stretch>
            <a:fillRect/>
          </a:stretch>
        </p:blipFill>
        <p:spPr>
          <a:xfrm>
            <a:off x="0" y="587375"/>
            <a:ext cx="6492875" cy="685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 Box 29698"/>
          <p:cNvSpPr txBox="1"/>
          <p:nvPr/>
        </p:nvSpPr>
        <p:spPr>
          <a:xfrm>
            <a:off x="6683375" y="2097088"/>
            <a:ext cx="3260725" cy="37115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NASA, ESA, CSA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Telescópio no IR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6.5 m de diâmetro com um espelho primário feito de 18 segmentos separados que se desdobram e se ajustam à forma após o lançamento.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1" name="Text Box 30720"/>
          <p:cNvSpPr txBox="1"/>
          <p:nvPr/>
        </p:nvSpPr>
        <p:spPr>
          <a:xfrm>
            <a:off x="2593975" y="568325"/>
            <a:ext cx="4541838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6120" rIns="0" bIns="0" anchor="ctr" anchorCtr="0"/>
          <a:p>
            <a:pPr algn="ctr" defTabSz="449580" eaLnBrk="1">
              <a:lnSpc>
                <a:spcPct val="98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FFFFFF"/>
                </a:solidFill>
                <a:latin typeface="PT Sans" pitchFamily="32" charset="0"/>
                <a:cs typeface="PT Sans" pitchFamily="32" charset="0"/>
              </a:rPr>
              <a:t>James Webb</a:t>
            </a:r>
            <a:r>
              <a:rPr lang="en-US" altLang="x-none" sz="2400" dirty="0" err="1">
                <a:solidFill>
                  <a:srgbClr val="FFFFFF"/>
                </a:solidFill>
                <a:latin typeface="PT Sans" pitchFamily="32" charset="0"/>
                <a:cs typeface="PT Sans" pitchFamily="32" charset="0"/>
              </a:rPr>
              <a:t>  </a:t>
            </a:r>
            <a:endParaRPr lang="en-US" altLang="x-none" sz="2400" dirty="0" err="1">
              <a:solidFill>
                <a:srgbClr val="FFFFFF"/>
              </a:solidFill>
              <a:latin typeface="PT Sans" pitchFamily="32" charset="0"/>
              <a:ea typeface="PT Sans" pitchFamily="32" charset="0"/>
            </a:endParaRPr>
          </a:p>
        </p:txBody>
      </p:sp>
      <p:pic>
        <p:nvPicPr>
          <p:cNvPr id="30722" name="Picture 307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263" y="1477963"/>
            <a:ext cx="2303462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307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88" y="1449388"/>
            <a:ext cx="2303462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307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50" y="2466975"/>
            <a:ext cx="3228975" cy="2671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307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13" y="4184650"/>
            <a:ext cx="2303462" cy="2305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6" name="Text Box 30725"/>
          <p:cNvSpPr txBox="1"/>
          <p:nvPr/>
        </p:nvSpPr>
        <p:spPr>
          <a:xfrm>
            <a:off x="328613" y="6896100"/>
            <a:ext cx="5913437" cy="6572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Courier New" panose="02070309020205020404" pitchFamily="49" charset="0"/>
              </a:rPr>
              <a:t>Atmosfera de um exoplaneta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Courier New" panose="02070309020205020404" pitchFamily="49" charset="0"/>
              </a:rPr>
              <a:t>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Courier New" panose="02070309020205020404" pitchFamily="49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Courier New" panose="02070309020205020404" pitchFamily="49" charset="0"/>
              </a:rPr>
              <a:t>mostra assinaturas de água 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ea typeface="Courier New" panose="02070309020205020404" pitchFamily="49" charset="0"/>
            </a:endParaRPr>
          </a:p>
        </p:txBody>
      </p:sp>
      <p:pic>
        <p:nvPicPr>
          <p:cNvPr id="30727" name="Picture 307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775" y="4243388"/>
            <a:ext cx="2303463" cy="2305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5" name="Text Box 31744"/>
          <p:cNvSpPr txBox="1"/>
          <p:nvPr/>
        </p:nvSpPr>
        <p:spPr>
          <a:xfrm>
            <a:off x="2593975" y="352425"/>
            <a:ext cx="4541838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6120" rIns="0" bIns="0" anchor="ctr" anchorCtr="0"/>
          <a:p>
            <a:pPr algn="ctr" defTabSz="449580" eaLnBrk="1">
              <a:lnSpc>
                <a:spcPct val="98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FFFFFF"/>
                </a:solidFill>
                <a:latin typeface="PT Sans" pitchFamily="32" charset="0"/>
                <a:cs typeface="PT Sans" pitchFamily="32" charset="0"/>
              </a:rPr>
              <a:t>James Webb</a:t>
            </a:r>
            <a:r>
              <a:rPr lang="en-US" altLang="x-none" sz="2400" dirty="0" err="1">
                <a:solidFill>
                  <a:srgbClr val="FFFFFF"/>
                </a:solidFill>
                <a:latin typeface="PT Sans" pitchFamily="32" charset="0"/>
                <a:cs typeface="PT Sans" pitchFamily="32" charset="0"/>
              </a:rPr>
              <a:t>  </a:t>
            </a:r>
            <a:endParaRPr lang="en-US" altLang="x-none" sz="2400" dirty="0" err="1">
              <a:solidFill>
                <a:srgbClr val="FFFFFF"/>
              </a:solidFill>
              <a:latin typeface="PT Sans" pitchFamily="32" charset="0"/>
              <a:ea typeface="PT Sans" pitchFamily="32" charset="0"/>
            </a:endParaRPr>
          </a:p>
        </p:txBody>
      </p:sp>
      <p:pic>
        <p:nvPicPr>
          <p:cNvPr id="31746" name="Picture 31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0" y="1619250"/>
            <a:ext cx="5037138" cy="269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17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3681413"/>
            <a:ext cx="9715500" cy="466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Text Box 31747"/>
          <p:cNvSpPr txBox="1"/>
          <p:nvPr/>
        </p:nvSpPr>
        <p:spPr>
          <a:xfrm>
            <a:off x="2514600" y="750888"/>
            <a:ext cx="5167313" cy="3460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CCCCFF"/>
                </a:solidFill>
                <a:hlinkClick r:id="rId3"/>
              </a:rPr>
              <a:t>https://www.youtube.com/watch?v=Lf4EDcjMtmw</a:t>
            </a:r>
            <a:endParaRPr lang="en-US" altLang="x-none" dirty="0" err="1">
              <a:solidFill>
                <a:srgbClr val="CCCCFF"/>
              </a:solidFill>
              <a:hlinkClick r:id="rId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769" name="Text Box 32768"/>
          <p:cNvSpPr txBox="1"/>
          <p:nvPr/>
        </p:nvSpPr>
        <p:spPr>
          <a:xfrm>
            <a:off x="1371600" y="2468563"/>
            <a:ext cx="7680325" cy="25606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  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2770" name="Text Box 32769"/>
          <p:cNvSpPr txBox="1"/>
          <p:nvPr/>
        </p:nvSpPr>
        <p:spPr>
          <a:xfrm>
            <a:off x="1282700" y="958850"/>
            <a:ext cx="7670800" cy="5667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4000" u="sng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Sondas Espaciais</a:t>
            </a:r>
            <a:r>
              <a:rPr lang="en-US" altLang="x-none" sz="3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2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2771" name="Text Box 32770"/>
          <p:cNvSpPr txBox="1"/>
          <p:nvPr/>
        </p:nvSpPr>
        <p:spPr>
          <a:xfrm>
            <a:off x="457200" y="2601913"/>
            <a:ext cx="8950325" cy="3213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marL="365125" indent="-282575"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365125" algn="l"/>
                <a:tab pos="812800" algn="l"/>
                <a:tab pos="1262380" algn="l"/>
                <a:tab pos="1711325" algn="l"/>
                <a:tab pos="2160905" algn="l"/>
                <a:tab pos="2609850" algn="l"/>
                <a:tab pos="3059430" algn="l"/>
                <a:tab pos="3508375" algn="l"/>
                <a:tab pos="3957955" algn="l"/>
                <a:tab pos="4406900" algn="l"/>
                <a:tab pos="4856480" algn="l"/>
                <a:tab pos="5305425" algn="l"/>
                <a:tab pos="5755005" algn="l"/>
                <a:tab pos="6203950" algn="l"/>
                <a:tab pos="6653530" algn="l"/>
                <a:tab pos="7102475" algn="l"/>
                <a:tab pos="7552055" algn="l"/>
                <a:tab pos="8001000" algn="l"/>
                <a:tab pos="8450580" algn="l"/>
                <a:tab pos="8899525" algn="l"/>
                <a:tab pos="9349105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  Naves não tripuladas, com o objetivo de   realizar exploração remota de planetas, satélites, asteróides, cometas, meio interplanetário do 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Sistema Solar. </a:t>
            </a:r>
            <a:endParaRPr lang="en-US" altLang="x-none" sz="22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  <a:p>
            <a:pPr marL="365125" indent="-282575"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365125" algn="l"/>
                <a:tab pos="812800" algn="l"/>
                <a:tab pos="1262380" algn="l"/>
                <a:tab pos="1711325" algn="l"/>
                <a:tab pos="2160905" algn="l"/>
                <a:tab pos="2609850" algn="l"/>
                <a:tab pos="3059430" algn="l"/>
                <a:tab pos="3508375" algn="l"/>
                <a:tab pos="3957955" algn="l"/>
                <a:tab pos="4406900" algn="l"/>
                <a:tab pos="4856480" algn="l"/>
                <a:tab pos="5305425" algn="l"/>
                <a:tab pos="5755005" algn="l"/>
                <a:tab pos="6203950" algn="l"/>
                <a:tab pos="6653530" algn="l"/>
                <a:tab pos="7102475" algn="l"/>
                <a:tab pos="7552055" algn="l"/>
                <a:tab pos="8001000" algn="l"/>
                <a:tab pos="8450580" algn="l"/>
                <a:tab pos="8899525" algn="l"/>
                <a:tab pos="9349105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As sondas mais modernas tem equipamentos sofisticados como telescópios, espectrógrafos e recursos de telemetria, que permitem estudar à distância características físico-químicas e obter imagens do meio ambiente.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3" name="Title 33792"/>
          <p:cNvSpPr>
            <a:spLocks noGrp="1"/>
          </p:cNvSpPr>
          <p:nvPr>
            <p:ph type="title"/>
          </p:nvPr>
        </p:nvSpPr>
        <p:spPr>
          <a:xfrm>
            <a:off x="488950" y="219075"/>
            <a:ext cx="9191625" cy="1574800"/>
          </a:xfrm>
        </p:spPr>
        <p:txBody>
          <a:bodyPr wrap="square" lIns="0" tIns="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latin typeface="PT Sans" pitchFamily="32" charset="0"/>
              </a:rPr>
              <a:t>Sonda New Horizon (2006)</a:t>
            </a:r>
            <a:r>
              <a:rPr lang="en-US" altLang="x-none" sz="2400" dirty="0" err="1">
                <a:latin typeface="PT Sans" pitchFamily="32" charset="0"/>
              </a:rPr>
              <a:t>  </a:t>
            </a:r>
            <a:br>
              <a:rPr lang="en-US" altLang="x-none" sz="2400" dirty="0" err="1">
                <a:latin typeface="PT Sans" pitchFamily="32" charset="0"/>
              </a:rPr>
            </a:br>
            <a:r>
              <a:rPr lang="en-US" altLang="x-none" sz="2400" b="1" dirty="0" err="1">
                <a:solidFill>
                  <a:srgbClr val="0000FF"/>
                </a:solidFill>
                <a:latin typeface="PT Sans" pitchFamily="32" charset="0"/>
              </a:rPr>
              <a:t>M</a:t>
            </a:r>
            <a:r>
              <a:rPr lang="en-US" altLang="x-none" sz="2200" b="1" dirty="0" err="1">
                <a:solidFill>
                  <a:srgbClr val="0000FF"/>
                </a:solidFill>
                <a:latin typeface="PT Sans" pitchFamily="32" charset="0"/>
              </a:rPr>
              <a:t>issão: Plutão-Caronte e Cinturão de Kuiper</a:t>
            </a:r>
            <a:br>
              <a:rPr lang="en-US" altLang="x-none" sz="2400" b="1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1800" dirty="0" err="1">
                <a:solidFill>
                  <a:srgbClr val="0000FF"/>
                </a:solidFill>
                <a:latin typeface="PT Sans" pitchFamily="32" charset="0"/>
              </a:rPr>
              <a:t>...a mais complexa viajando no S.S e atualmente em curso...</a:t>
            </a:r>
            <a:b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2000" dirty="0" err="1">
                <a:latin typeface="PT Sans" pitchFamily="32" charset="0"/>
              </a:rPr>
              <a:t>Custo U$ 700 milhões</a:t>
            </a:r>
            <a:endParaRPr lang="en-US" altLang="x-none" sz="2000" dirty="0" err="1">
              <a:latin typeface="PT Sans" pitchFamily="32" charset="0"/>
            </a:endParaRPr>
          </a:p>
        </p:txBody>
      </p:sp>
      <p:pic>
        <p:nvPicPr>
          <p:cNvPr id="33794" name="Picture 337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8038" y="1895475"/>
            <a:ext cx="3378200" cy="2735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Text Box 33794"/>
          <p:cNvSpPr txBox="1"/>
          <p:nvPr/>
        </p:nvSpPr>
        <p:spPr>
          <a:xfrm>
            <a:off x="6216650" y="3846513"/>
            <a:ext cx="2127250" cy="288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- Câmara Multiespectral</a:t>
            </a:r>
            <a:endParaRPr lang="en-US" altLang="x-none" sz="14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6" name="Text Box 33795"/>
          <p:cNvSpPr txBox="1"/>
          <p:nvPr/>
        </p:nvSpPr>
        <p:spPr>
          <a:xfrm>
            <a:off x="6265863" y="3559175"/>
            <a:ext cx="1484312" cy="4016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</a:rPr>
              <a:t>- Espectrômetro</a:t>
            </a:r>
            <a:endParaRPr lang="en-US" altLang="x-none" sz="1400" dirty="0" err="1">
              <a:solidFill>
                <a:srgbClr val="000000"/>
              </a:solidFill>
            </a:endParaRPr>
          </a:p>
        </p:txBody>
      </p:sp>
      <p:sp>
        <p:nvSpPr>
          <p:cNvPr id="33797" name="Text Box 33796"/>
          <p:cNvSpPr txBox="1"/>
          <p:nvPr/>
        </p:nvSpPr>
        <p:spPr>
          <a:xfrm>
            <a:off x="847725" y="1957388"/>
            <a:ext cx="2847975" cy="288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</a:rPr>
              <a:t>Espectrometro de ions e eletrons </a:t>
            </a:r>
            <a:endParaRPr lang="en-US" altLang="x-none" sz="1400" dirty="0" err="1">
              <a:solidFill>
                <a:srgbClr val="000000"/>
              </a:solidFill>
            </a:endParaRPr>
          </a:p>
        </p:txBody>
      </p:sp>
      <p:sp>
        <p:nvSpPr>
          <p:cNvPr id="33798" name="Text Box 33797"/>
          <p:cNvSpPr txBox="1"/>
          <p:nvPr/>
        </p:nvSpPr>
        <p:spPr>
          <a:xfrm>
            <a:off x="5221288" y="4257675"/>
            <a:ext cx="2474912" cy="4905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</a:rPr>
              <a:t>- Medidor poeira  interestelar</a:t>
            </a:r>
            <a:endParaRPr lang="en-US" altLang="x-none" sz="1400" dirty="0" err="1">
              <a:solidFill>
                <a:srgbClr val="000000"/>
              </a:solidFill>
            </a:endParaRPr>
          </a:p>
        </p:txBody>
      </p:sp>
      <p:sp>
        <p:nvSpPr>
          <p:cNvPr id="33799" name="Text Box 33798"/>
          <p:cNvSpPr txBox="1"/>
          <p:nvPr/>
        </p:nvSpPr>
        <p:spPr>
          <a:xfrm>
            <a:off x="966788" y="2857500"/>
            <a:ext cx="1768475" cy="5270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</a:rPr>
              <a:t>Interação de Plutão com vento solar  </a:t>
            </a:r>
            <a:endParaRPr lang="en-US" altLang="x-none" sz="1400" dirty="0" err="1">
              <a:solidFill>
                <a:srgbClr val="000000"/>
              </a:solidFill>
            </a:endParaRPr>
          </a:p>
        </p:txBody>
      </p:sp>
      <p:sp>
        <p:nvSpPr>
          <p:cNvPr id="33800" name="Text Box 33799"/>
          <p:cNvSpPr txBox="1"/>
          <p:nvPr/>
        </p:nvSpPr>
        <p:spPr>
          <a:xfrm>
            <a:off x="5549900" y="1965325"/>
            <a:ext cx="1484313" cy="4016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</a:rPr>
              <a:t>- Detetor rádio</a:t>
            </a:r>
            <a:endParaRPr lang="en-US" altLang="x-none" sz="1400" dirty="0" err="1">
              <a:solidFill>
                <a:srgbClr val="000000"/>
              </a:solidFill>
            </a:endParaRPr>
          </a:p>
        </p:txBody>
      </p:sp>
      <p:sp>
        <p:nvSpPr>
          <p:cNvPr id="33801" name="Text Box 33800"/>
          <p:cNvSpPr txBox="1"/>
          <p:nvPr/>
        </p:nvSpPr>
        <p:spPr>
          <a:xfrm>
            <a:off x="5564188" y="5508625"/>
            <a:ext cx="4364037" cy="12239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Nave</a:t>
            </a: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incluia sondas gêmeas - "Impactor" e a sonda "Flyby" que observou o evento de uma distância segura. 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33802" name="Text Box 33801"/>
          <p:cNvSpPr txBox="1"/>
          <p:nvPr/>
        </p:nvSpPr>
        <p:spPr>
          <a:xfrm>
            <a:off x="493713" y="4676775"/>
            <a:ext cx="9155112" cy="2667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PT Sans" pitchFamily="32" charset="0"/>
              </a:rPr>
              <a:t>Equipada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PT Sans" pitchFamily="32" charset="0"/>
              </a:rPr>
              <a:t> com foguete monopropulsor; gerador termoelétrico de radioisótopos; antena parabólica de 2,5 metros de diâmetro; propelente hidrazina.</a:t>
            </a:r>
            <a:endParaRPr lang="en-US" altLang="x-none" sz="2000" baseline="0" dirty="0" err="1">
              <a:solidFill>
                <a:srgbClr val="0000FF"/>
              </a:solidFill>
              <a:latin typeface="Times New Roman" panose="02020603050405020304" pitchFamily="16" charset="0"/>
              <a:cs typeface="PT Sans" pitchFamily="32" charset="0"/>
            </a:endParaRPr>
          </a:p>
          <a:p>
            <a:pPr algn="l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  <a:cs typeface="PT Sans" pitchFamily="32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PT Sans" pitchFamily="32" charset="0"/>
              </a:rPr>
              <a:t>Comunicações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PT Sans" pitchFamily="32" charset="0"/>
              </a:rPr>
              <a:t> com a sonda deverão ser efetuadas na banda X da </a:t>
            </a:r>
            <a:r>
              <a:rPr lang="en-US" altLang="x-none" sz="20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PT Sans" pitchFamily="32" charset="0"/>
              </a:rPr>
              <a:t>faixa de micro-ondas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PT Sans" pitchFamily="32" charset="0"/>
              </a:rPr>
              <a:t>; transferência de dados deverá ser de 1 a 2 KByte/s para se comunicar com uma rede de antenas do espaço profundo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PT Sans" pitchFamily="32" charset="0"/>
              </a:rPr>
              <a:t> 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PT Sans" pitchFamily="32" charset="0"/>
              </a:rPr>
              <a:t>de 70 metros da NASA.</a:t>
            </a: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PT Sans" pitchFamily="32" charset="0"/>
              </a:rPr>
              <a:t> </a:t>
            </a: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  <a:cs typeface="PT Sans" pitchFamily="32" charset="0"/>
            </a:endParaRPr>
          </a:p>
          <a:p>
            <a:pPr algn="l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b="1" baseline="0" dirty="0" err="1">
              <a:solidFill>
                <a:srgbClr val="0000FF"/>
              </a:solidFill>
              <a:latin typeface="Times New Roman" panose="02020603050405020304" pitchFamily="16" charset="0"/>
              <a:cs typeface="PT Sans" pitchFamily="32" charset="0"/>
            </a:endParaRPr>
          </a:p>
          <a:p>
            <a:pPr algn="l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PT Sans" pitchFamily="32" charset="0"/>
              </a:rPr>
              <a:t>Navegação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PT Sans" pitchFamily="32" charset="0"/>
              </a:rPr>
              <a:t> realizada com câmeras voltadas para as estrelas-guia estão montadas nas laterais da sonda</a:t>
            </a:r>
            <a:endParaRPr lang="en-US" altLang="x-none" sz="2000" baseline="0" dirty="0" err="1">
              <a:solidFill>
                <a:srgbClr val="0000FF"/>
              </a:solidFill>
              <a:latin typeface="Times New Roman" panose="02020603050405020304" pitchFamily="16" charset="0"/>
              <a:ea typeface="PT Sans" pitchFamily="32" charset="0"/>
            </a:endParaRPr>
          </a:p>
        </p:txBody>
      </p:sp>
      <p:sp>
        <p:nvSpPr>
          <p:cNvPr id="33803" name="Text Box 33802"/>
          <p:cNvSpPr txBox="1"/>
          <p:nvPr/>
        </p:nvSpPr>
        <p:spPr>
          <a:xfrm>
            <a:off x="1398588" y="4127500"/>
            <a:ext cx="2417762" cy="4016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solidFill>
                  <a:srgbClr val="000000"/>
                </a:solidFill>
              </a:rPr>
              <a:t>Câmera de alta resolução - </a:t>
            </a:r>
            <a:endParaRPr lang="en-US" altLang="x-none" sz="1400" dirty="0" err="1">
              <a:solidFill>
                <a:srgbClr val="000000"/>
              </a:solidFill>
            </a:endParaRPr>
          </a:p>
        </p:txBody>
      </p:sp>
      <p:sp>
        <p:nvSpPr>
          <p:cNvPr id="33804" name="Text Box 33803"/>
          <p:cNvSpPr txBox="1"/>
          <p:nvPr/>
        </p:nvSpPr>
        <p:spPr>
          <a:xfrm>
            <a:off x="3427413" y="7064375"/>
            <a:ext cx="4191000" cy="4270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CCCCFF"/>
                </a:solidFill>
                <a:hlinkClick r:id="rId2"/>
              </a:rPr>
              <a:t>https://eyes.nasa.gov/dsn/dsn.html</a:t>
            </a:r>
            <a:endParaRPr lang="en-US" altLang="x-none" dirty="0" err="1">
              <a:solidFill>
                <a:srgbClr val="CCCCFF"/>
              </a:solidFill>
              <a:hlinkClick r:id="rId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817" name="Title 34816"/>
          <p:cNvSpPr>
            <a:spLocks noGrp="1"/>
          </p:cNvSpPr>
          <p:nvPr>
            <p:ph type="title"/>
          </p:nvPr>
        </p:nvSpPr>
        <p:spPr>
          <a:xfrm>
            <a:off x="774700" y="338138"/>
            <a:ext cx="8607425" cy="1042987"/>
          </a:xfrm>
        </p:spPr>
        <p:txBody>
          <a:bodyPr wrap="square" lIns="0" tIns="0" rIns="0" bIns="0" anchor="ctr" anchorCtr="0"/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FFFFFF"/>
                </a:solidFill>
                <a:latin typeface="Times News roman" charset="0"/>
              </a:rPr>
              <a:t>A sonda sobrevoou Plutão em 14 de julho de 2015  após</a:t>
            </a:r>
            <a:r>
              <a:rPr lang="en-US" altLang="x-none" sz="1800" dirty="0" err="1">
                <a:solidFill>
                  <a:srgbClr val="00FFFF"/>
                </a:solidFill>
                <a:latin typeface="Times News roman" charset="0"/>
              </a:rPr>
              <a:t> nove anos e meio de viagem interplanetária</a:t>
            </a:r>
            <a:r>
              <a:rPr lang="en-US" altLang="x-none" sz="1800" dirty="0" err="1">
                <a:solidFill>
                  <a:srgbClr val="FFFFFF"/>
                </a:solidFill>
                <a:latin typeface="Times News roman" charset="0"/>
              </a:rPr>
              <a:t>, alcançando o seu ponto mais próximo da superfície do planeta, cerca de 12 500 km de distância a uma velocidade de </a:t>
            </a:r>
            <a:br>
              <a:rPr lang="en-US" altLang="x-none" sz="1800" dirty="0" err="1">
                <a:solidFill>
                  <a:srgbClr val="FFFFFF"/>
                </a:solidFill>
                <a:latin typeface="Times News roman" charset="0"/>
              </a:rPr>
            </a:br>
            <a:r>
              <a:rPr lang="en-US" altLang="x-none" sz="1800" dirty="0" err="1">
                <a:solidFill>
                  <a:srgbClr val="FFFFFF"/>
                </a:solidFill>
                <a:latin typeface="Times News roman" charset="0"/>
              </a:rPr>
              <a:t>45.000 km/h.</a:t>
            </a:r>
            <a:endParaRPr lang="en-US" altLang="x-none" sz="1800" dirty="0" err="1">
              <a:solidFill>
                <a:srgbClr val="FFFFFF"/>
              </a:solidFill>
              <a:latin typeface="Times News roman" charset="0"/>
            </a:endParaRPr>
          </a:p>
        </p:txBody>
      </p:sp>
      <p:sp>
        <p:nvSpPr>
          <p:cNvPr id="34818" name="Text Box 34817"/>
          <p:cNvSpPr txBox="1"/>
          <p:nvPr/>
        </p:nvSpPr>
        <p:spPr>
          <a:xfrm>
            <a:off x="852488" y="4868863"/>
            <a:ext cx="8356600" cy="14366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FFFFFF"/>
                </a:solidFill>
                <a:latin typeface="Times News roman" charset="0"/>
                <a:cs typeface="PT Sans" pitchFamily="32" charset="0"/>
              </a:rPr>
              <a:t>Objetivos Científicos:</a:t>
            </a:r>
            <a:endParaRPr lang="en-US" altLang="x-none" baseline="0" dirty="0" err="1">
              <a:solidFill>
                <a:srgbClr val="FFFFFF"/>
              </a:solidFill>
              <a:latin typeface="Times News roman" charset="0"/>
              <a:cs typeface="PT Sans" pitchFamily="32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baseline="0" dirty="0" err="1">
              <a:solidFill>
                <a:srgbClr val="FFFFFF"/>
              </a:solidFill>
              <a:latin typeface="Times News roman" charset="0"/>
              <a:cs typeface="PT Sans" pitchFamily="32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FFFFFF"/>
                </a:solidFill>
                <a:latin typeface="Times News roman" charset="0"/>
                <a:cs typeface="PT Sans" pitchFamily="32" charset="0"/>
              </a:rPr>
              <a:t>Estudar  </a:t>
            </a:r>
            <a:r>
              <a:rPr lang="en-US" altLang="x-none" baseline="0" dirty="0" err="1">
                <a:solidFill>
                  <a:srgbClr val="00FFFF"/>
                </a:solidFill>
                <a:latin typeface="Times News roman" charset="0"/>
                <a:cs typeface="PT Sans" pitchFamily="32" charset="0"/>
              </a:rPr>
              <a:t>geologia</a:t>
            </a:r>
            <a:r>
              <a:rPr lang="en-US" altLang="x-none" baseline="0" dirty="0" err="1">
                <a:solidFill>
                  <a:srgbClr val="FFFFFF"/>
                </a:solidFill>
                <a:latin typeface="Times News roman" charset="0"/>
                <a:cs typeface="PT Sans" pitchFamily="32" charset="0"/>
              </a:rPr>
              <a:t>, </a:t>
            </a:r>
            <a:r>
              <a:rPr lang="en-US" altLang="x-none" baseline="0" dirty="0" err="1">
                <a:solidFill>
                  <a:srgbClr val="00FFFF"/>
                </a:solidFill>
                <a:latin typeface="Times News roman" charset="0"/>
                <a:cs typeface="PT Sans" pitchFamily="32" charset="0"/>
              </a:rPr>
              <a:t>morfologia, composição atmosférica e de superfície, bem como a interação com o vento solar de Plutão e Caronte. </a:t>
            </a:r>
            <a:endParaRPr lang="en-US" altLang="x-none" baseline="0" dirty="0" err="1">
              <a:solidFill>
                <a:srgbClr val="00FFFF"/>
              </a:solidFill>
              <a:latin typeface="Times News roman" charset="0"/>
              <a:cs typeface="PT Sans" pitchFamily="32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baseline="0" dirty="0" err="1">
              <a:solidFill>
                <a:srgbClr val="00FFFF"/>
              </a:solidFill>
              <a:latin typeface="Times News roman" charset="0"/>
              <a:ea typeface="PT Sans" pitchFamily="32" charset="0"/>
            </a:endParaRPr>
          </a:p>
        </p:txBody>
      </p:sp>
      <p:pic>
        <p:nvPicPr>
          <p:cNvPr id="34819" name="Picture 348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9038" y="1844675"/>
            <a:ext cx="3502025" cy="2649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348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3675063"/>
            <a:ext cx="2744788" cy="167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348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1360488"/>
            <a:ext cx="2846388" cy="265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2" name="Text Box 34821"/>
          <p:cNvSpPr txBox="1"/>
          <p:nvPr/>
        </p:nvSpPr>
        <p:spPr>
          <a:xfrm>
            <a:off x="741363" y="6181725"/>
            <a:ext cx="8761412" cy="13954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Times News roman" charset="0"/>
                <a:cs typeface="Times News roman" charset="0"/>
              </a:rPr>
              <a:t>Cinturão de Kuiper e confins do Sistema Solar fora dos limites da Heliosfera.</a:t>
            </a:r>
            <a:endParaRPr lang="en-US" altLang="x-none" dirty="0" err="1">
              <a:solidFill>
                <a:srgbClr val="FFFFFF"/>
              </a:solidFill>
              <a:latin typeface="Times News roman" charset="0"/>
              <a:cs typeface="Times News roman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solidFill>
                <a:srgbClr val="FFFFFF"/>
              </a:solidFill>
              <a:latin typeface="Times News roman" charset="0"/>
              <a:cs typeface="Times News roman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Times News roman" charset="0"/>
                <a:cs typeface="Times News roman" charset="0"/>
              </a:rPr>
              <a:t>Os primeiros dados enviados da atmosfera mostraram que ela é composta principalmente de </a:t>
            </a:r>
            <a:r>
              <a:rPr lang="en-US" altLang="x-none" dirty="0" err="1">
                <a:solidFill>
                  <a:srgbClr val="00FFFF"/>
                </a:solidFill>
                <a:latin typeface="Times News roman" charset="0"/>
                <a:cs typeface="Times News roman" charset="0"/>
              </a:rPr>
              <a:t>nitrogênio</a:t>
            </a:r>
            <a:r>
              <a:rPr lang="en-US" altLang="x-none" dirty="0" err="1">
                <a:solidFill>
                  <a:srgbClr val="FFFFFF"/>
                </a:solidFill>
                <a:latin typeface="Times News roman" charset="0"/>
                <a:cs typeface="Times News roman" charset="0"/>
              </a:rPr>
              <a:t> e, mais próximo à superfície, de </a:t>
            </a:r>
            <a:r>
              <a:rPr lang="en-US" altLang="x-none" dirty="0" err="1">
                <a:solidFill>
                  <a:srgbClr val="00FFFF"/>
                </a:solidFill>
                <a:latin typeface="Times News roman" charset="0"/>
                <a:cs typeface="Times News roman" charset="0"/>
              </a:rPr>
              <a:t>metano</a:t>
            </a:r>
            <a:endParaRPr lang="en-US" altLang="x-none" dirty="0" err="1">
              <a:solidFill>
                <a:srgbClr val="00FFFF"/>
              </a:solidFill>
              <a:latin typeface="Times News roman" charset="0"/>
              <a:cs typeface="Times News roman" charset="0"/>
            </a:endParaRPr>
          </a:p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s roman" charset="0"/>
                <a:cs typeface="Times News roman" charset="0"/>
              </a:rPr>
              <a:t> </a:t>
            </a:r>
            <a:endParaRPr lang="en-US" altLang="x-none" dirty="0" err="1">
              <a:solidFill>
                <a:srgbClr val="000000"/>
              </a:solidFill>
              <a:latin typeface="Times News roman" charset="0"/>
              <a:ea typeface="Times News roman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5841" name="Picture 358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938" y="2162175"/>
            <a:ext cx="6948487" cy="4189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Text Box 35841"/>
          <p:cNvSpPr txBox="1"/>
          <p:nvPr/>
        </p:nvSpPr>
        <p:spPr>
          <a:xfrm>
            <a:off x="688975" y="573088"/>
            <a:ext cx="9020175" cy="19891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Times News roman" charset="0"/>
                <a:cs typeface="Times News roman" charset="0"/>
              </a:rPr>
              <a:t>A Voy 1 é a sonda que se encontra mais distante da Terra e a primeira que deve  alcançar a proximidade com a Nuvem de Oort em uma escala de 300 anos.</a:t>
            </a:r>
            <a:endParaRPr lang="en-US" altLang="x-none" dirty="0" err="1">
              <a:solidFill>
                <a:srgbClr val="FFFFFF"/>
              </a:solidFill>
              <a:latin typeface="Times News roman" charset="0"/>
              <a:cs typeface="Times News roman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Times News roman" charset="0"/>
                <a:cs typeface="Times News roman" charset="0"/>
              </a:rPr>
              <a:t> </a:t>
            </a:r>
            <a:endParaRPr lang="en-US" altLang="x-none" dirty="0" err="1">
              <a:solidFill>
                <a:srgbClr val="FFFFFF"/>
              </a:solidFill>
              <a:latin typeface="Times News roman" charset="0"/>
              <a:cs typeface="Times News roman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Times News roman" charset="0"/>
                <a:cs typeface="Times News roman" charset="0"/>
              </a:rPr>
              <a:t>Lançada em 1977, a Voy-1 em 09/2013 alcançou uma </a:t>
            </a:r>
            <a:r>
              <a:rPr lang="en-US" altLang="x-none" dirty="0" err="1">
                <a:solidFill>
                  <a:srgbClr val="FF950E"/>
                </a:solidFill>
                <a:latin typeface="Times News roman" charset="0"/>
                <a:cs typeface="Times News roman" charset="0"/>
              </a:rPr>
              <a:t>distância da ordem de 20 bilhões de km</a:t>
            </a:r>
            <a:r>
              <a:rPr lang="en-US" altLang="x-none" dirty="0" err="1">
                <a:solidFill>
                  <a:srgbClr val="FFFFFF"/>
                </a:solidFill>
                <a:latin typeface="Times News roman" charset="0"/>
                <a:cs typeface="Times News roman" charset="0"/>
              </a:rPr>
              <a:t>, a uma velocidade de 61920 km/h </a:t>
            </a:r>
            <a:endParaRPr lang="en-US" altLang="x-none" dirty="0" err="1">
              <a:solidFill>
                <a:srgbClr val="FFFFFF"/>
              </a:solidFill>
              <a:latin typeface="Times News roman" charset="0"/>
              <a:cs typeface="Times News roman" charset="0"/>
            </a:endParaRPr>
          </a:p>
          <a:p>
            <a:pPr algn="l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solidFill>
                <a:srgbClr val="FFFFFF"/>
              </a:solidFill>
              <a:latin typeface="Times News roman" charset="0"/>
              <a:ea typeface="Times News roman" charset="0"/>
            </a:endParaRPr>
          </a:p>
        </p:txBody>
      </p:sp>
      <p:sp>
        <p:nvSpPr>
          <p:cNvPr id="35843" name="Text Box 35842"/>
          <p:cNvSpPr txBox="1"/>
          <p:nvPr/>
        </p:nvSpPr>
        <p:spPr>
          <a:xfrm>
            <a:off x="490538" y="-2635250"/>
            <a:ext cx="10093325" cy="14874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1000" dirty="0" err="1">
              <a:solidFill>
                <a:srgbClr val="000000"/>
              </a:solidFill>
            </a:endParaRPr>
          </a:p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1000" dirty="0" err="1">
              <a:solidFill>
                <a:srgbClr val="000000"/>
              </a:solidFill>
            </a:endParaRPr>
          </a:p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1000" dirty="0" err="1">
              <a:solidFill>
                <a:srgbClr val="000000"/>
              </a:solidFill>
            </a:endParaRPr>
          </a:p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1000" dirty="0" err="1">
              <a:solidFill>
                <a:srgbClr val="000000"/>
              </a:solidFill>
            </a:endParaRPr>
          </a:p>
        </p:txBody>
      </p:sp>
      <p:sp>
        <p:nvSpPr>
          <p:cNvPr id="35844" name="Text Box 35843"/>
          <p:cNvSpPr txBox="1"/>
          <p:nvPr/>
        </p:nvSpPr>
        <p:spPr>
          <a:xfrm>
            <a:off x="719138" y="6748463"/>
            <a:ext cx="8988425" cy="6572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Courier New" panose="02070309020205020404" pitchFamily="49" charset="0"/>
              </a:rPr>
              <a:t>A Voyager 1 foi a primeira nave espacial a cruzar a heliosfera, a fronteira onde as influências fora do nosso sistema solar são mais fortes do que as do nosso Sol.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ea typeface="Courier New" panose="02070309020205020404" pitchFamily="4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Title 36864"/>
          <p:cNvSpPr>
            <a:spLocks noGrp="1"/>
          </p:cNvSpPr>
          <p:nvPr>
            <p:ph type="title"/>
          </p:nvPr>
        </p:nvSpPr>
        <p:spPr>
          <a:xfrm>
            <a:off x="503238" y="85725"/>
            <a:ext cx="8983662" cy="1246188"/>
          </a:xfrm>
        </p:spPr>
        <p:txBody>
          <a:bodyPr wrap="square" lIns="0" tIns="0" rIns="0" bIns="0" anchor="ctr" anchorCtr="0"/>
          <a:p>
            <a:pPr defTabSz="449580"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3200" dirty="0" err="1">
                <a:solidFill>
                  <a:srgbClr val="7E0021"/>
                </a:solidFill>
              </a:rPr>
              <a:t>Estrutura Contemporânea do Sistema Solar</a:t>
            </a:r>
            <a:endParaRPr lang="pt-BR" altLang="x-none" sz="3200" dirty="0" err="1">
              <a:solidFill>
                <a:srgbClr val="7E0021"/>
              </a:solidFill>
            </a:endParaRPr>
          </a:p>
        </p:txBody>
      </p:sp>
      <p:pic>
        <p:nvPicPr>
          <p:cNvPr id="36866" name="Picture 368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338" y="1152525"/>
            <a:ext cx="9431337" cy="6048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7889" name="Text Box 37888"/>
          <p:cNvSpPr txBox="1"/>
          <p:nvPr/>
        </p:nvSpPr>
        <p:spPr>
          <a:xfrm>
            <a:off x="1371600" y="2468563"/>
            <a:ext cx="7680325" cy="25606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  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7890" name="Text Box 37889"/>
          <p:cNvSpPr txBox="1"/>
          <p:nvPr/>
        </p:nvSpPr>
        <p:spPr>
          <a:xfrm>
            <a:off x="1211263" y="3784600"/>
            <a:ext cx="7670800" cy="5667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40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Toda a concepção e percepção da natureza,  do mundo que vivemos, da tecnologia que desfrutamos, é o resultado do acúmulo de conhecimento desde a antiguidade...</a:t>
            </a:r>
            <a:endParaRPr lang="en-US" altLang="x-none" sz="40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40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5" name="Subtitle 11264"/>
          <p:cNvSpPr>
            <a:spLocks noGrp="1"/>
          </p:cNvSpPr>
          <p:nvPr>
            <p:ph type="subTitle" idx="4294967295"/>
          </p:nvPr>
        </p:nvSpPr>
        <p:spPr>
          <a:xfrm>
            <a:off x="855663" y="1393825"/>
            <a:ext cx="8369300" cy="1235075"/>
          </a:xfrm>
        </p:spPr>
        <p:txBody>
          <a:bodyPr wrap="square" lIns="0" tIns="0" rIns="0" bIns="0" anchor="ctr" anchorCtr="0"/>
          <a:lstStyle>
            <a:lvl1pPr marL="342900" lvl="0" indent="-3429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lvl="1" indent="-28575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lvl="2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lvl="3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lvl="4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marL="342900" lvl="0" indent="-3378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Astronomia &amp; </a:t>
            </a:r>
            <a:r>
              <a:rPr lang="en-US" altLang="x-none" sz="4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Astrofísica &amp;</a:t>
            </a: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32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Cosmologia</a:t>
            </a: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endParaRPr lang="en-US" altLang="x-none" sz="3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342900" lvl="0" indent="-337820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 </a:t>
            </a: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1266" name="Text Box 11265"/>
          <p:cNvSpPr txBox="1"/>
          <p:nvPr/>
        </p:nvSpPr>
        <p:spPr>
          <a:xfrm>
            <a:off x="6761163" y="2879725"/>
            <a:ext cx="3175000" cy="40259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Surge no século 20 como ciência após o reconhecimento da existência de outras galáxias além da Via-Láctea e de que o Universo está se expandindo. </a:t>
            </a:r>
            <a:endParaRPr lang="pt-BR" altLang="x-none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Trata-se então de estudar e </a:t>
            </a:r>
            <a:r>
              <a:rPr lang="pt-BR" altLang="x-none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compreender a origem e a evolução do Universo, a totalidade do</a:t>
            </a:r>
            <a:r>
              <a:rPr lang="pt-BR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espaço-tempo, da</a:t>
            </a:r>
            <a:r>
              <a:rPr lang="pt-BR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matéria-energia</a:t>
            </a:r>
            <a:r>
              <a:rPr lang="pt-BR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pt-BR" altLang="x-none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1267" name="Text Box 11266"/>
          <p:cNvSpPr txBox="1"/>
          <p:nvPr/>
        </p:nvSpPr>
        <p:spPr>
          <a:xfrm>
            <a:off x="-65087" y="3025775"/>
            <a:ext cx="3076575" cy="34607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marL="365125" indent="0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65125" algn="l"/>
                <a:tab pos="812800" algn="l"/>
                <a:tab pos="1262380" algn="l"/>
                <a:tab pos="1711325" algn="l"/>
                <a:tab pos="2160905" algn="l"/>
                <a:tab pos="2609850" algn="l"/>
                <a:tab pos="3059430" algn="l"/>
                <a:tab pos="3508375" algn="l"/>
                <a:tab pos="3957955" algn="l"/>
                <a:tab pos="4406900" algn="l"/>
                <a:tab pos="4856480" algn="l"/>
                <a:tab pos="5305425" algn="l"/>
                <a:tab pos="5755005" algn="l"/>
                <a:tab pos="6203950" algn="l"/>
                <a:tab pos="6653530" algn="l"/>
                <a:tab pos="7102475" algn="l"/>
                <a:tab pos="7552055" algn="l"/>
                <a:tab pos="8001000" algn="l"/>
                <a:tab pos="8450580" algn="l"/>
                <a:tab pos="8899525" algn="l"/>
                <a:tab pos="9349105" algn="l"/>
              </a:tabLst>
            </a:pPr>
            <a:r>
              <a:rPr lang="pt-BR" altLang="x-none" sz="20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Estuda posição e movimento dos corpos celestes</a:t>
            </a:r>
            <a:r>
              <a:rPr lang="pt-BR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bem como </a:t>
            </a:r>
            <a:r>
              <a:rPr lang="pt-BR" altLang="x-none" sz="20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suas órbitas</a:t>
            </a:r>
            <a:r>
              <a:rPr lang="pt-BR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</a:t>
            </a:r>
            <a:endParaRPr lang="pt-BR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65125" indent="0" algn="just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65125" algn="l"/>
                <a:tab pos="812800" algn="l"/>
                <a:tab pos="1262380" algn="l"/>
                <a:tab pos="1711325" algn="l"/>
                <a:tab pos="2160905" algn="l"/>
                <a:tab pos="2609850" algn="l"/>
                <a:tab pos="3059430" algn="l"/>
                <a:tab pos="3508375" algn="l"/>
                <a:tab pos="3957955" algn="l"/>
                <a:tab pos="4406900" algn="l"/>
                <a:tab pos="4856480" algn="l"/>
                <a:tab pos="5305425" algn="l"/>
                <a:tab pos="5755005" algn="l"/>
                <a:tab pos="6203950" algn="l"/>
                <a:tab pos="6653530" algn="l"/>
                <a:tab pos="7102475" algn="l"/>
                <a:tab pos="7552055" algn="l"/>
                <a:tab pos="8001000" algn="l"/>
                <a:tab pos="8450580" algn="l"/>
                <a:tab pos="8899525" algn="l"/>
                <a:tab pos="9349105" algn="l"/>
              </a:tabLst>
            </a:pPr>
            <a:r>
              <a:rPr lang="pt-BR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Uma das principais missões da Astrometria, por exemplo, é determinar um Sistema de Referência “quase absoluto”..</a:t>
            </a: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endParaRPr lang="pt-BR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1268" name="Text Box 11267"/>
          <p:cNvSpPr txBox="1"/>
          <p:nvPr/>
        </p:nvSpPr>
        <p:spPr>
          <a:xfrm>
            <a:off x="3419475" y="3036888"/>
            <a:ext cx="3067050" cy="38941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algn="just" defTabSz="449580" eaLnBrk="1">
              <a:lnSpc>
                <a:spcPct val="112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FFFF00"/>
                </a:solidFill>
                <a:latin typeface="Times Neromanw Roman" charset="0"/>
                <a:cs typeface="Times New Roman" panose="02020603050405020304" pitchFamily="16" charset="0"/>
              </a:rPr>
              <a:t>Estu</a:t>
            </a:r>
            <a:r>
              <a:rPr lang="pt-BR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da a</a:t>
            </a:r>
            <a:r>
              <a:rPr lang="pt-BR" altLang="x-none" sz="20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sz="20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natureza física</a:t>
            </a:r>
            <a:r>
              <a:rPr lang="pt-BR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do Universo e do que nele está contido: os planetas, estrelas, galáxias, bem como a natureza e composição do que existe neles, e entre eles - o meio interestelar e o meio intergaláctico.</a:t>
            </a:r>
            <a:endParaRPr lang="pt-BR" altLang="x-none" sz="20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Física</a:t>
            </a:r>
            <a:r>
              <a:rPr lang="pt-BR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em grego, a </a:t>
            </a:r>
            <a:r>
              <a:rPr lang="pt-BR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“ciência da mudança " </a:t>
            </a:r>
            <a:endParaRPr lang="pt-BR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1269" name="Freeform 11268"/>
          <p:cNvSpPr/>
          <p:nvPr/>
        </p:nvSpPr>
        <p:spPr>
          <a:xfrm>
            <a:off x="1303338" y="2130425"/>
            <a:ext cx="447675" cy="704850"/>
          </a:xfrm>
          <a:custGeom>
            <a:avLst/>
            <a:gdLst/>
            <a:ahLst/>
            <a:cxnLst/>
            <a:pathLst>
              <a:path w="1245" h="1959">
                <a:moveTo>
                  <a:pt x="1244" y="0"/>
                </a:moveTo>
                <a:lnTo>
                  <a:pt x="0" y="1958"/>
                </a:lnTo>
              </a:path>
            </a:pathLst>
          </a:custGeom>
          <a:noFill/>
          <a:ln w="3672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sp>
        <p:nvSpPr>
          <p:cNvPr id="11270" name="Freeform 11269"/>
          <p:cNvSpPr/>
          <p:nvPr/>
        </p:nvSpPr>
        <p:spPr>
          <a:xfrm>
            <a:off x="4892675" y="2112963"/>
            <a:ext cx="1588" cy="825500"/>
          </a:xfrm>
          <a:custGeom>
            <a:avLst/>
            <a:gdLst/>
            <a:ahLst/>
            <a:cxnLst/>
            <a:pathLst>
              <a:path w="5" h="2294">
                <a:moveTo>
                  <a:pt x="0" y="0"/>
                </a:moveTo>
                <a:lnTo>
                  <a:pt x="4" y="2293"/>
                </a:lnTo>
              </a:path>
            </a:pathLst>
          </a:custGeom>
          <a:noFill/>
          <a:ln w="3672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sp>
        <p:nvSpPr>
          <p:cNvPr id="11271" name="Freeform 11270"/>
          <p:cNvSpPr/>
          <p:nvPr/>
        </p:nvSpPr>
        <p:spPr>
          <a:xfrm>
            <a:off x="7934325" y="2114550"/>
            <a:ext cx="265113" cy="823913"/>
          </a:xfrm>
          <a:custGeom>
            <a:avLst/>
            <a:gdLst/>
            <a:ahLst/>
            <a:cxnLst/>
            <a:pathLst>
              <a:path w="737" h="2289">
                <a:moveTo>
                  <a:pt x="0" y="0"/>
                </a:moveTo>
                <a:lnTo>
                  <a:pt x="736" y="2288"/>
                </a:lnTo>
              </a:path>
            </a:pathLst>
          </a:custGeom>
          <a:noFill/>
          <a:ln w="3672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sp>
        <p:nvSpPr>
          <p:cNvPr id="11272" name="Text Box 11271"/>
          <p:cNvSpPr txBox="1"/>
          <p:nvPr/>
        </p:nvSpPr>
        <p:spPr>
          <a:xfrm>
            <a:off x="9026525" y="7005638"/>
            <a:ext cx="1274763" cy="6492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2023</a:t>
            </a:r>
            <a:endParaRPr lang="pt-BR" altLang="x-none" sz="220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11265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1265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charRg st="3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11265">
                                            <p:txEl>
                                              <p:charRg st="3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11265">
                                            <p:txEl>
                                              <p:charRg st="3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11267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2000" fill="hold"/>
                                        <p:tgtEl>
                                          <p:spTgt spid="11267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charRg st="72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11267">
                                            <p:txEl>
                                              <p:charRg st="72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2000" fill="hold"/>
                                        <p:tgtEl>
                                          <p:spTgt spid="11267">
                                            <p:txEl>
                                              <p:charRg st="72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4" dur="125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charRg st="0" end="2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9" dur="2000"/>
                                        <p:tgtEl>
                                          <p:spTgt spid="11268">
                                            <p:txEl>
                                              <p:charRg st="0" end="2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charRg st="212" end="2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2" dur="2000"/>
                                        <p:tgtEl>
                                          <p:spTgt spid="11268">
                                            <p:txEl>
                                              <p:charRg st="212" end="2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7" dur="125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charRg st="0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2" dur="2000"/>
                                        <p:tgtEl>
                                          <p:spTgt spid="11266">
                                            <p:txEl>
                                              <p:charRg st="0" end="1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charRg st="148" end="2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5" dur="2000"/>
                                        <p:tgtEl>
                                          <p:spTgt spid="11266">
                                            <p:txEl>
                                              <p:charRg st="148" end="27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289" name="Subtitle 12288"/>
          <p:cNvSpPr>
            <a:spLocks noGrp="1"/>
          </p:cNvSpPr>
          <p:nvPr>
            <p:ph type="subTitle" idx="4294967295"/>
          </p:nvPr>
        </p:nvSpPr>
        <p:spPr>
          <a:xfrm>
            <a:off x="923925" y="460375"/>
            <a:ext cx="8324850" cy="1235075"/>
          </a:xfrm>
        </p:spPr>
        <p:txBody>
          <a:bodyPr wrap="square" lIns="0" tIns="0" rIns="0" bIns="0" anchor="ctr" anchorCtr="0"/>
          <a:lstStyle>
            <a:lvl1pPr marL="342900" lvl="0" indent="-3429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lvl="1" indent="-28575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lvl="2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lvl="3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lvl="4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marL="342900" lvl="0" indent="-33020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u="sng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Astronomia</a:t>
            </a: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&amp; Astrofísica</a:t>
            </a:r>
            <a:r>
              <a:rPr lang="en-US" altLang="x-none" sz="40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&amp; Cosmologia </a:t>
            </a:r>
            <a:endParaRPr lang="en-US" altLang="x-none" sz="3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342900" lvl="0" indent="-330200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 </a:t>
            </a: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2290" name="Text Box 12289"/>
          <p:cNvSpPr txBox="1"/>
          <p:nvPr/>
        </p:nvSpPr>
        <p:spPr>
          <a:xfrm>
            <a:off x="182563" y="5761038"/>
            <a:ext cx="9418637" cy="15478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marL="365125" indent="0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65125" algn="l"/>
                <a:tab pos="812800" algn="l"/>
                <a:tab pos="1262380" algn="l"/>
                <a:tab pos="1711325" algn="l"/>
                <a:tab pos="2160905" algn="l"/>
                <a:tab pos="2609850" algn="l"/>
                <a:tab pos="3059430" algn="l"/>
                <a:tab pos="3508375" algn="l"/>
                <a:tab pos="3957955" algn="l"/>
                <a:tab pos="4406900" algn="l"/>
                <a:tab pos="4856480" algn="l"/>
                <a:tab pos="5305425" algn="l"/>
                <a:tab pos="5755005" algn="l"/>
                <a:tab pos="6203950" algn="l"/>
                <a:tab pos="6653530" algn="l"/>
                <a:tab pos="7102475" algn="l"/>
                <a:tab pos="7552055" algn="l"/>
                <a:tab pos="8001000" algn="l"/>
                <a:tab pos="8450580" algn="l"/>
                <a:tab pos="8899525" algn="l"/>
                <a:tab pos="9349105" algn="l"/>
                <a:tab pos="9410700" algn="l"/>
              </a:tabLst>
            </a:pPr>
            <a:r>
              <a:rPr lang="en-US" altLang="x-none" sz="22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Estuda posição e movimento dos corpos celestes</a:t>
            </a: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bem como </a:t>
            </a:r>
            <a:r>
              <a:rPr lang="en-US" altLang="x-none" sz="22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suas órbitas</a:t>
            </a: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</a:t>
            </a:r>
            <a:endParaRPr lang="en-US" altLang="x-none" sz="22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65125" indent="0" algn="just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65125" algn="l"/>
                <a:tab pos="812800" algn="l"/>
                <a:tab pos="1262380" algn="l"/>
                <a:tab pos="1711325" algn="l"/>
                <a:tab pos="2160905" algn="l"/>
                <a:tab pos="2609850" algn="l"/>
                <a:tab pos="3059430" algn="l"/>
                <a:tab pos="3508375" algn="l"/>
                <a:tab pos="3957955" algn="l"/>
                <a:tab pos="4406900" algn="l"/>
                <a:tab pos="4856480" algn="l"/>
                <a:tab pos="5305425" algn="l"/>
                <a:tab pos="5755005" algn="l"/>
                <a:tab pos="6203950" algn="l"/>
                <a:tab pos="6653530" algn="l"/>
                <a:tab pos="7102475" algn="l"/>
                <a:tab pos="7552055" algn="l"/>
                <a:tab pos="8001000" algn="l"/>
                <a:tab pos="8450580" algn="l"/>
                <a:tab pos="8899525" algn="l"/>
                <a:tab pos="9349105" algn="l"/>
                <a:tab pos="9410700" algn="l"/>
              </a:tabLst>
            </a:pP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Uma das principais missões atuais da Astronomia-Astrometria é determinar um Sistema de Referência “quase absoluto”.</a:t>
            </a:r>
            <a:endParaRPr lang="en-US" altLang="x-none" sz="22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2291" name="Freeform 12290"/>
          <p:cNvSpPr/>
          <p:nvPr/>
        </p:nvSpPr>
        <p:spPr>
          <a:xfrm>
            <a:off x="2097088" y="1085850"/>
            <a:ext cx="444500" cy="704850"/>
          </a:xfrm>
          <a:custGeom>
            <a:avLst/>
            <a:gdLst/>
            <a:ahLst/>
            <a:cxnLst/>
            <a:pathLst>
              <a:path w="1236" h="1959">
                <a:moveTo>
                  <a:pt x="1235" y="0"/>
                </a:moveTo>
                <a:lnTo>
                  <a:pt x="0" y="1958"/>
                </a:lnTo>
              </a:path>
            </a:pathLst>
          </a:custGeom>
          <a:noFill/>
          <a:ln w="3672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pic>
        <p:nvPicPr>
          <p:cNvPr id="12292" name="Picture 12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25" y="3840163"/>
            <a:ext cx="3394075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12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63" y="3840163"/>
            <a:ext cx="36576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Text Box 12293"/>
          <p:cNvSpPr txBox="1"/>
          <p:nvPr/>
        </p:nvSpPr>
        <p:spPr>
          <a:xfrm>
            <a:off x="457200" y="1751013"/>
            <a:ext cx="9051925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Ciência que envolve o estudo do espaço-tempo, da matéria-energia, além da atmosfera da Terra. </a:t>
            </a:r>
            <a:endParaRPr lang="en-US" altLang="x-none" sz="22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2295" name="Text Box 12294"/>
          <p:cNvSpPr txBox="1"/>
          <p:nvPr/>
        </p:nvSpPr>
        <p:spPr>
          <a:xfrm>
            <a:off x="382588" y="2776538"/>
            <a:ext cx="9418637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Estuda também fenômenos que ocorrem na atmosfera superior e que tem sua origem no espaço tais como </a:t>
            </a:r>
            <a:r>
              <a:rPr lang="en-US" altLang="x-none" sz="22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auroras e meteoros. </a:t>
            </a: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3" name="Subtitle 13312"/>
          <p:cNvSpPr>
            <a:spLocks noGrp="1"/>
          </p:cNvSpPr>
          <p:nvPr>
            <p:ph type="subTitle" idx="4294967295"/>
          </p:nvPr>
        </p:nvSpPr>
        <p:spPr>
          <a:xfrm>
            <a:off x="852488" y="893763"/>
            <a:ext cx="8324850" cy="1235075"/>
          </a:xfrm>
        </p:spPr>
        <p:txBody>
          <a:bodyPr wrap="square" lIns="0" tIns="0" rIns="0" bIns="0" anchor="ctr" anchorCtr="0"/>
          <a:lstStyle>
            <a:lvl1pPr marL="342900" lvl="0" indent="-3429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lvl="1" indent="-28575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lvl="2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lvl="3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lvl="4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marL="342900" lvl="0" indent="-32702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Astronomia &amp; </a:t>
            </a:r>
            <a:r>
              <a:rPr lang="en-US" altLang="x-none" sz="3200" u="sng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Astrofísica</a:t>
            </a:r>
            <a:r>
              <a:rPr lang="en-US" altLang="x-none" sz="40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&amp; Cosmologia </a:t>
            </a:r>
            <a:endParaRPr lang="en-US" altLang="x-none" sz="3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342900" lvl="0" indent="-327025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 </a:t>
            </a: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3314" name="Text Box 13313"/>
          <p:cNvSpPr txBox="1"/>
          <p:nvPr/>
        </p:nvSpPr>
        <p:spPr>
          <a:xfrm>
            <a:off x="569913" y="2871788"/>
            <a:ext cx="3067050" cy="38941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algn="just" defTabSz="449580" eaLnBrk="1">
              <a:lnSpc>
                <a:spcPct val="112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00"/>
                </a:solidFill>
                <a:latin typeface="Times Neromanw Roman" charset="0"/>
                <a:cs typeface="Times New Roman" panose="02020603050405020304" pitchFamily="16" charset="0"/>
              </a:rPr>
              <a:t>Estu</a:t>
            </a:r>
            <a:r>
              <a:rPr lang="en-US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da a</a:t>
            </a:r>
            <a:r>
              <a:rPr lang="en-US" altLang="x-none" sz="20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0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natureza física</a:t>
            </a:r>
            <a:r>
              <a:rPr lang="en-US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do Universo e do que nele está contido: os planetas, estrelas, galáxias, bem como a natureza e composição do que existe neles, e entre eles - o meio interestelar e o meio intergaláctico. Papel da Gravidade....</a:t>
            </a:r>
            <a:endParaRPr lang="en-US" altLang="x-none" sz="20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Física, em grego, a 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“ciência da mudança "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3315" name="Freeform 13314"/>
          <p:cNvSpPr/>
          <p:nvPr/>
        </p:nvSpPr>
        <p:spPr>
          <a:xfrm>
            <a:off x="4892675" y="1554163"/>
            <a:ext cx="44450" cy="1384300"/>
          </a:xfrm>
          <a:custGeom>
            <a:avLst/>
            <a:gdLst/>
            <a:ahLst/>
            <a:cxnLst/>
            <a:pathLst>
              <a:path w="5" h="2294">
                <a:moveTo>
                  <a:pt x="0" y="0"/>
                </a:moveTo>
                <a:lnTo>
                  <a:pt x="4" y="2293"/>
                </a:lnTo>
              </a:path>
            </a:pathLst>
          </a:custGeom>
          <a:noFill/>
          <a:ln w="3672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pic>
        <p:nvPicPr>
          <p:cNvPr id="13316" name="Picture 13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017838"/>
            <a:ext cx="274320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133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3017838"/>
            <a:ext cx="278606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133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5140325"/>
            <a:ext cx="2730500" cy="2084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13318"/>
          <p:cNvSpPr txBox="1"/>
          <p:nvPr/>
        </p:nvSpPr>
        <p:spPr>
          <a:xfrm>
            <a:off x="6126163" y="7132638"/>
            <a:ext cx="1712912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Nasa/Hubble</a:t>
            </a:r>
            <a:endParaRPr lang="en-US" altLang="x-none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3320" name="Picture 133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563" y="5211763"/>
            <a:ext cx="2779712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133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963" y="4114800"/>
            <a:ext cx="2743200" cy="2011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charRg st="235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2000"/>
                                        <p:tgtEl>
                                          <p:spTgt spid="13314">
                                            <p:txEl>
                                              <p:charRg st="235" end="2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32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7" name="Text Box 14336"/>
          <p:cNvSpPr txBox="1"/>
          <p:nvPr/>
        </p:nvSpPr>
        <p:spPr>
          <a:xfrm>
            <a:off x="1279525" y="152400"/>
            <a:ext cx="6858000" cy="7381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8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Astronomia  &amp; </a:t>
            </a:r>
            <a:r>
              <a:rPr lang="en-US" altLang="x-none" sz="3200" u="sng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Astrofísica</a:t>
            </a:r>
            <a:r>
              <a:rPr lang="en-US" altLang="x-none" sz="28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&amp; Cosmologia</a:t>
            </a:r>
            <a:endParaRPr lang="en-US" altLang="x-none" sz="28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4338" name="Text Box 14337"/>
          <p:cNvSpPr txBox="1"/>
          <p:nvPr/>
        </p:nvSpPr>
        <p:spPr>
          <a:xfrm>
            <a:off x="731838" y="1174750"/>
            <a:ext cx="8869362" cy="20161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ew York" charset="0"/>
              </a:rPr>
              <a:t>Com os avanços teóricos e conceituais sobre </a:t>
            </a:r>
            <a:r>
              <a:rPr lang="en-US" altLang="x-none" sz="2200" dirty="0" err="1">
                <a:solidFill>
                  <a:srgbClr val="FF0000"/>
                </a:solidFill>
                <a:latin typeface="Times New Roman" panose="02020603050405020304" pitchFamily="16" charset="0"/>
                <a:cs typeface="New York" charset="0"/>
              </a:rPr>
              <a:t>gravitação e a natureza da luz,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ew York" charset="0"/>
              </a:rPr>
              <a:t> bem como técnicas para registrar imagens fotográficas, ocorre o  desenvolvimento da espectroscopia, técnica que permite obter a 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New York" charset="0"/>
              </a:rPr>
              <a:t>composição química dos astros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ew York" charset="0"/>
              </a:rPr>
              <a:t>surge outro ramo de pesquisa, a 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New York" charset="0"/>
              </a:rPr>
              <a:t>Astrofísica.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ew York" charset="0"/>
              </a:rPr>
              <a:t>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b="1" dirty="0" err="1">
              <a:solidFill>
                <a:srgbClr val="FFFF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b="1" dirty="0" err="1">
              <a:solidFill>
                <a:srgbClr val="FFFF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b="1" dirty="0" err="1">
              <a:solidFill>
                <a:srgbClr val="FFFF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l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New York" charset="0"/>
              </a:rPr>
              <a:t>   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  <p:pic>
        <p:nvPicPr>
          <p:cNvPr id="14339" name="Picture 143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8" y="3305175"/>
            <a:ext cx="4767262" cy="145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14339"/>
          <p:cNvPicPr>
            <a:picLocks noChangeAspect="1"/>
          </p:cNvPicPr>
          <p:nvPr/>
        </p:nvPicPr>
        <p:blipFill>
          <a:blip r:embed="rId3"/>
          <a:srcRect l="1283" t="2629"/>
          <a:stretch>
            <a:fillRect/>
          </a:stretch>
        </p:blipFill>
        <p:spPr>
          <a:xfrm>
            <a:off x="5121275" y="3289300"/>
            <a:ext cx="4572000" cy="150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Picture 14340"/>
          <p:cNvPicPr>
            <a:picLocks noChangeAspect="1"/>
          </p:cNvPicPr>
          <p:nvPr/>
        </p:nvPicPr>
        <p:blipFill>
          <a:blip r:embed="rId4"/>
          <a:srcRect r="360" b="18031"/>
          <a:stretch>
            <a:fillRect/>
          </a:stretch>
        </p:blipFill>
        <p:spPr>
          <a:xfrm>
            <a:off x="2378075" y="4816475"/>
            <a:ext cx="5211763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Freeform 14341"/>
          <p:cNvSpPr/>
          <p:nvPr/>
        </p:nvSpPr>
        <p:spPr>
          <a:xfrm>
            <a:off x="4846638" y="822325"/>
            <a:ext cx="92075" cy="549275"/>
          </a:xfrm>
          <a:custGeom>
            <a:avLst/>
            <a:gdLst/>
            <a:ahLst/>
            <a:cxnLst/>
            <a:pathLst>
              <a:path w="5" h="2294">
                <a:moveTo>
                  <a:pt x="0" y="0"/>
                </a:moveTo>
                <a:lnTo>
                  <a:pt x="4" y="2293"/>
                </a:lnTo>
              </a:path>
            </a:pathLst>
          </a:custGeom>
          <a:noFill/>
          <a:ln w="3672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1" name="Subtitle 15360"/>
          <p:cNvSpPr>
            <a:spLocks noGrp="1"/>
          </p:cNvSpPr>
          <p:nvPr>
            <p:ph type="subTitle" idx="4294967295"/>
          </p:nvPr>
        </p:nvSpPr>
        <p:spPr>
          <a:xfrm>
            <a:off x="852488" y="209550"/>
            <a:ext cx="8324850" cy="1235075"/>
          </a:xfrm>
        </p:spPr>
        <p:txBody>
          <a:bodyPr wrap="square" lIns="0" tIns="0" rIns="0" bIns="0" anchor="ctr" anchorCtr="0"/>
          <a:lstStyle>
            <a:lvl1pPr marL="342900" lvl="0" indent="-3429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lvl="1" indent="-28575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lvl="2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lvl="3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lvl="4" indent="-228600" algn="ctr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3200" b="0" i="0" u="none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marL="342900" lvl="0" indent="-32702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Astronomia &amp; Astrofísica</a:t>
            </a:r>
            <a:r>
              <a:rPr lang="en-US" altLang="x-none" sz="40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3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&amp; </a:t>
            </a:r>
            <a:r>
              <a:rPr lang="en-US" altLang="x-none" sz="3200" u="sng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Cosmologia</a:t>
            </a:r>
            <a:r>
              <a:rPr lang="en-US" altLang="x-none" sz="32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</a:t>
            </a:r>
            <a:endParaRPr lang="en-US" altLang="x-none" sz="32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  <a:p>
            <a:pPr marL="342900" lvl="0" indent="-327025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 </a:t>
            </a: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5362" name="Text Box 15361"/>
          <p:cNvSpPr txBox="1"/>
          <p:nvPr/>
        </p:nvSpPr>
        <p:spPr>
          <a:xfrm>
            <a:off x="6035675" y="2193925"/>
            <a:ext cx="3759200" cy="43894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74650" indent="-264795" algn="just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374650" algn="l"/>
                <a:tab pos="822325" algn="l"/>
                <a:tab pos="1271905" algn="l"/>
                <a:tab pos="1720850" algn="l"/>
                <a:tab pos="2170430" algn="l"/>
                <a:tab pos="2619375" algn="l"/>
                <a:tab pos="3068955" algn="l"/>
                <a:tab pos="3517900" algn="l"/>
                <a:tab pos="3967480" algn="l"/>
                <a:tab pos="4416425" algn="l"/>
                <a:tab pos="4866005" algn="l"/>
                <a:tab pos="5314950" algn="l"/>
                <a:tab pos="5764530" algn="l"/>
                <a:tab pos="6213475" algn="l"/>
                <a:tab pos="6663055" algn="l"/>
                <a:tab pos="7112000" algn="l"/>
                <a:tab pos="7561580" algn="l"/>
                <a:tab pos="8010525" algn="l"/>
                <a:tab pos="8460105" algn="l"/>
                <a:tab pos="8909050" algn="l"/>
                <a:tab pos="935863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Surge no século 20 como ciência após o reconhecimento da existência de outras galáxias além da Via-Láctea e de que o Universo está se expandindo. </a:t>
            </a:r>
            <a:endParaRPr lang="en-US" altLang="x-none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74650" indent="-264795" algn="just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374650" algn="l"/>
                <a:tab pos="822325" algn="l"/>
                <a:tab pos="1271905" algn="l"/>
                <a:tab pos="1720850" algn="l"/>
                <a:tab pos="2170430" algn="l"/>
                <a:tab pos="2619375" algn="l"/>
                <a:tab pos="3068955" algn="l"/>
                <a:tab pos="3517900" algn="l"/>
                <a:tab pos="3967480" algn="l"/>
                <a:tab pos="4416425" algn="l"/>
                <a:tab pos="4866005" algn="l"/>
                <a:tab pos="5314950" algn="l"/>
                <a:tab pos="5764530" algn="l"/>
                <a:tab pos="6213475" algn="l"/>
                <a:tab pos="6663055" algn="l"/>
                <a:tab pos="7112000" algn="l"/>
                <a:tab pos="7561580" algn="l"/>
                <a:tab pos="8010525" algn="l"/>
                <a:tab pos="8460105" algn="l"/>
                <a:tab pos="8909050" algn="l"/>
                <a:tab pos="9358630" algn="l"/>
              </a:tabLst>
            </a:pPr>
            <a:endParaRPr lang="en-US" altLang="x-none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74650" indent="-264795" algn="just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374650" algn="l"/>
                <a:tab pos="822325" algn="l"/>
                <a:tab pos="1271905" algn="l"/>
                <a:tab pos="1720850" algn="l"/>
                <a:tab pos="2170430" algn="l"/>
                <a:tab pos="2619375" algn="l"/>
                <a:tab pos="3068955" algn="l"/>
                <a:tab pos="3517900" algn="l"/>
                <a:tab pos="3967480" algn="l"/>
                <a:tab pos="4416425" algn="l"/>
                <a:tab pos="4866005" algn="l"/>
                <a:tab pos="5314950" algn="l"/>
                <a:tab pos="5764530" algn="l"/>
                <a:tab pos="6213475" algn="l"/>
                <a:tab pos="6663055" algn="l"/>
                <a:tab pos="7112000" algn="l"/>
                <a:tab pos="7561580" algn="l"/>
                <a:tab pos="8010525" algn="l"/>
                <a:tab pos="8460105" algn="l"/>
                <a:tab pos="8909050" algn="l"/>
                <a:tab pos="935863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Trata-se então de </a:t>
            </a:r>
            <a:r>
              <a:rPr lang="en-US" altLang="x-none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estudar e </a:t>
            </a:r>
            <a:r>
              <a:rPr lang="en-US" altLang="x-none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compreender a origem e a evolução do Universo, a totalidade do espaço-tempo, da matéria-energia </a:t>
            </a:r>
            <a:endParaRPr lang="en-US" altLang="x-none" b="1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5363" name="Freeform 15362"/>
          <p:cNvSpPr/>
          <p:nvPr/>
        </p:nvSpPr>
        <p:spPr>
          <a:xfrm>
            <a:off x="7315200" y="925513"/>
            <a:ext cx="387350" cy="993775"/>
          </a:xfrm>
          <a:custGeom>
            <a:avLst/>
            <a:gdLst/>
            <a:ahLst/>
            <a:cxnLst/>
            <a:pathLst>
              <a:path w="737" h="2289">
                <a:moveTo>
                  <a:pt x="0" y="0"/>
                </a:moveTo>
                <a:lnTo>
                  <a:pt x="736" y="2288"/>
                </a:lnTo>
              </a:path>
            </a:pathLst>
          </a:custGeom>
          <a:noFill/>
          <a:ln w="3672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pic>
        <p:nvPicPr>
          <p:cNvPr id="15364" name="Picture 15363"/>
          <p:cNvPicPr>
            <a:picLocks noChangeAspect="1"/>
          </p:cNvPicPr>
          <p:nvPr/>
        </p:nvPicPr>
        <p:blipFill>
          <a:blip r:embed="rId2"/>
          <a:srcRect l="7265" t="13339" r="1648" b="10976"/>
          <a:stretch>
            <a:fillRect/>
          </a:stretch>
        </p:blipFill>
        <p:spPr>
          <a:xfrm>
            <a:off x="457200" y="952500"/>
            <a:ext cx="4389438" cy="2468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15364"/>
          <p:cNvPicPr>
            <a:picLocks noChangeAspect="1"/>
          </p:cNvPicPr>
          <p:nvPr/>
        </p:nvPicPr>
        <p:blipFill>
          <a:blip r:embed="rId3"/>
          <a:srcRect l="1917" t="694" r="3058" b="53726"/>
          <a:stretch>
            <a:fillRect/>
          </a:stretch>
        </p:blipFill>
        <p:spPr>
          <a:xfrm>
            <a:off x="457200" y="3367088"/>
            <a:ext cx="4389438" cy="108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153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0"/>
            <a:ext cx="4591050" cy="2925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15361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5361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charRg st="3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15361">
                                            <p:txEl>
                                              <p:charRg st="3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15361">
                                            <p:txEl>
                                              <p:charRg st="39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125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charRg st="0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" dur="2000"/>
                                        <p:tgtEl>
                                          <p:spTgt spid="15362">
                                            <p:txEl>
                                              <p:charRg st="0" end="1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charRg st="149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2000"/>
                                        <p:tgtEl>
                                          <p:spTgt spid="15362">
                                            <p:txEl>
                                              <p:charRg st="149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5" name="Text Box 16384"/>
          <p:cNvSpPr txBox="1"/>
          <p:nvPr/>
        </p:nvSpPr>
        <p:spPr>
          <a:xfrm>
            <a:off x="1371600" y="2468563"/>
            <a:ext cx="7680325" cy="25606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  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6386" name="Text Box 16385"/>
          <p:cNvSpPr txBox="1"/>
          <p:nvPr/>
        </p:nvSpPr>
        <p:spPr>
          <a:xfrm>
            <a:off x="1371600" y="439738"/>
            <a:ext cx="7670800" cy="5667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Avanços Tecnológicos </a:t>
            </a:r>
            <a:endParaRPr lang="en-US" altLang="x-none" sz="32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6387" name="Text Box 16386"/>
          <p:cNvSpPr txBox="1"/>
          <p:nvPr/>
        </p:nvSpPr>
        <p:spPr>
          <a:xfrm>
            <a:off x="598488" y="1303338"/>
            <a:ext cx="9093200" cy="10239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Telescópios de solo maiores e melhores equipados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permitem melhor resolução, viabilizando estudos de regiões centrais de galáxias, por ex.!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6388" name="Picture 163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86013"/>
            <a:ext cx="3313113" cy="182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163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3" y="4295775"/>
            <a:ext cx="3336925" cy="168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163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363" y="2422525"/>
            <a:ext cx="5054600" cy="352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Text Box 16390"/>
          <p:cNvSpPr txBox="1"/>
          <p:nvPr/>
        </p:nvSpPr>
        <p:spPr>
          <a:xfrm>
            <a:off x="134938" y="6011863"/>
            <a:ext cx="9855200" cy="13065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Observatório Astronômico Keck é equipado com dois telescópios operando no espectro visível e infravermelho próximo. Situa-se no cume do monte Mauna Kea, no Havai.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Cada telescópio tem um espelho de dez metros de diâmetro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09" name="Text Box 17408"/>
          <p:cNvSpPr txBox="1"/>
          <p:nvPr/>
        </p:nvSpPr>
        <p:spPr>
          <a:xfrm>
            <a:off x="688975" y="381000"/>
            <a:ext cx="8718550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4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Telescópio Keck</a:t>
            </a:r>
            <a:endParaRPr lang="en-US" altLang="x-none" sz="24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...algumas descobertas</a:t>
            </a:r>
            <a:endParaRPr lang="en-US" altLang="x-none" sz="24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7410" name="Picture 174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2341563"/>
            <a:ext cx="3170238" cy="288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17410"/>
          <p:cNvSpPr txBox="1"/>
          <p:nvPr/>
        </p:nvSpPr>
        <p:spPr>
          <a:xfrm>
            <a:off x="61913" y="5775325"/>
            <a:ext cx="3189287" cy="542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</a:rPr>
              <a:t>Imagens diretas de planetas fora do nosso Sistema Solar</a:t>
            </a:r>
            <a:endParaRPr lang="en-US" altLang="x-none" sz="1600" dirty="0" err="1">
              <a:solidFill>
                <a:srgbClr val="000000"/>
              </a:solidFill>
            </a:endParaRPr>
          </a:p>
        </p:txBody>
      </p:sp>
      <p:pic>
        <p:nvPicPr>
          <p:cNvPr id="17412" name="Picture 174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525" y="2347913"/>
            <a:ext cx="3032125" cy="2867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Text Box 17412"/>
          <p:cNvSpPr txBox="1"/>
          <p:nvPr/>
        </p:nvSpPr>
        <p:spPr>
          <a:xfrm>
            <a:off x="3567113" y="5772150"/>
            <a:ext cx="2319337" cy="3556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</a:rPr>
              <a:t>Quarteto de Quasares</a:t>
            </a:r>
            <a:endParaRPr lang="en-US" altLang="x-none" sz="1600" dirty="0" err="1">
              <a:solidFill>
                <a:srgbClr val="000000"/>
              </a:solidFill>
            </a:endParaRPr>
          </a:p>
        </p:txBody>
      </p:sp>
      <p:pic>
        <p:nvPicPr>
          <p:cNvPr id="17414" name="Picture 17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2355850"/>
            <a:ext cx="3835400" cy="285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5" name="Text Box 17414"/>
          <p:cNvSpPr txBox="1"/>
          <p:nvPr/>
        </p:nvSpPr>
        <p:spPr>
          <a:xfrm>
            <a:off x="6230938" y="5775325"/>
            <a:ext cx="3787775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</a:rPr>
              <a:t>Imagem de uma galáxia próxima, extremamente pobre em metais por ter a mais baixa taxa de abundância de oxigenio. Credit: NAOJ/Kojima et al.</a:t>
            </a:r>
            <a:endParaRPr lang="en-US" altLang="x-none" sz="1600" dirty="0" err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9334</Words>
  <Application>WPS Presentation</Application>
  <PresentationFormat/>
  <Paragraphs>241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29</vt:i4>
      </vt:variant>
    </vt:vector>
  </HeadingPairs>
  <TitlesOfParts>
    <vt:vector size="52" baseType="lpstr">
      <vt:lpstr>Arial</vt:lpstr>
      <vt:lpstr>SimSun</vt:lpstr>
      <vt:lpstr>Wingdings</vt:lpstr>
      <vt:lpstr>Times New Roman</vt:lpstr>
      <vt:lpstr>Arial Unicode MS</vt:lpstr>
      <vt:lpstr>New York</vt:lpstr>
      <vt:lpstr>Quicksand Light</vt:lpstr>
      <vt:lpstr>ヒラギノ角ゴ Pro W3</vt:lpstr>
      <vt:lpstr>Times Neromanw Roman</vt:lpstr>
      <vt:lpstr>Microsoft YaHei</vt:lpstr>
      <vt:lpstr>Droid Sans Fallback</vt:lpstr>
      <vt:lpstr>PT Sans</vt:lpstr>
      <vt:lpstr>Noteworthy</vt:lpstr>
      <vt:lpstr>Courier New</vt:lpstr>
      <vt:lpstr>OpenSymbol</vt:lpstr>
      <vt:lpstr>Times News roman</vt:lpstr>
      <vt:lpstr/>
      <vt:lpstr/>
      <vt:lpstr/>
      <vt:lpstr/>
      <vt:lpstr/>
      <vt:lpstr/>
      <vt:lpstr/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Óptica Ativa ...uma técnica que mantem o alinhamento e a forma da imagem modificando a forma do espelho flexivel primário para compensar a variação causada pela instabilidade do sistema mecânico </vt:lpstr>
      <vt:lpstr>Radiotelescópios</vt:lpstr>
      <vt:lpstr>Radiotelescópios   Sistemas em rede -&gt; interferometria: diversas configurações</vt:lpstr>
      <vt:lpstr>VLBA</vt:lpstr>
      <vt:lpstr>BINGO - Radiotelescópio  Baryon Acoustic Oscillations from Integrated Neutron Gas Observations</vt:lpstr>
      <vt:lpstr>Telescópios Espaciais ESA – Agência Espacial Européia  Observatórios Orbitais em diferentes comprimentos de onda permitem estudar enorme diversidade de fenômenos   </vt:lpstr>
      <vt:lpstr>Telescópios Espaciais - “Projeto Grandes Observatórios Espaciais"  4 Observatórios Orbitais, cada um dedicado a observar em um determinado  comprimento de onda  </vt:lpstr>
      <vt:lpstr>Telescópio Espacial Hubble – 1990 ...luz visível e infravermelho</vt:lpstr>
      <vt:lpstr>PowerPoint 演示文稿</vt:lpstr>
      <vt:lpstr>Telescópio Espacial James Webb (JWST) – Infra Vermelho ...o maior até então, e que subsituirá o Spitzer</vt:lpstr>
      <vt:lpstr>PowerPoint 演示文稿</vt:lpstr>
      <vt:lpstr>PowerPoint 演示文稿</vt:lpstr>
      <vt:lpstr>PowerPoint 演示文稿</vt:lpstr>
      <vt:lpstr>PowerPoint 演示文稿</vt:lpstr>
      <vt:lpstr>Sonda New Horizon (2006)   Missão: Plutão-Caronte e Cinturão de Kuiper ...a mais complexa viajando no S.S e atualmente em curso...  Custo U$ 700 milhões</vt:lpstr>
      <vt:lpstr>A sonda sobrevoou Plutão em 14 de julho de 2015  após nove anos e meio de viagem interplanetária, alcançando o seu ponto mais próximo da superfície do planeta, cerca de 12 500 km de distância a uma velocidade de  45.000 km/h.</vt:lpstr>
      <vt:lpstr>PowerPoint 演示文稿</vt:lpstr>
      <vt:lpstr>Estrutura Contemporânea do Sistema Solar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Sandra</cp:lastModifiedBy>
  <cp:revision>303</cp:revision>
  <cp:lastPrinted>2025-08-29T14:14:18Z</cp:lastPrinted>
  <dcterms:created xsi:type="dcterms:W3CDTF">2025-08-29T14:14:18Z</dcterms:created>
  <dcterms:modified xsi:type="dcterms:W3CDTF">2025-08-29T14:14:18Z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1033-11.1.0.11723</vt:lpwstr>
  </property>
</Properties>
</file>