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p:scale>
          <a:sx n="80" d="100"/>
          <a:sy n="80" d="100"/>
        </p:scale>
        <p:origin x="-1464" y="-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en-U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a:p>
        </p:txBody>
      </p:sp>
      <p:sp>
        <p:nvSpPr>
          <p:cNvPr id="4" name="Espaço Reservado para Data 3"/>
          <p:cNvSpPr>
            <a:spLocks noGrp="1"/>
          </p:cNvSpPr>
          <p:nvPr>
            <p:ph type="dt" sz="half" idx="10"/>
          </p:nvPr>
        </p:nvSpPr>
        <p:spPr/>
        <p:txBody>
          <a:bodyPr/>
          <a:lstStyle/>
          <a:p>
            <a:fld id="{A4480616-1A10-401B-B062-062646D23B63}" type="datetimeFigureOut">
              <a:rPr lang="pt-BR" smtClean="0"/>
              <a:pPr/>
              <a:t>02/03/2010</a:t>
            </a:fld>
            <a:endParaRPr lang="en-US"/>
          </a:p>
        </p:txBody>
      </p:sp>
      <p:sp>
        <p:nvSpPr>
          <p:cNvPr id="5" name="Espaço Reservado para Rodapé 4"/>
          <p:cNvSpPr>
            <a:spLocks noGrp="1"/>
          </p:cNvSpPr>
          <p:nvPr>
            <p:ph type="ftr" sz="quarter" idx="11"/>
          </p:nvPr>
        </p:nvSpPr>
        <p:spPr/>
        <p:txBody>
          <a:bodyPr/>
          <a:lstStyle/>
          <a:p>
            <a:endParaRPr lang="en-US"/>
          </a:p>
        </p:txBody>
      </p:sp>
      <p:sp>
        <p:nvSpPr>
          <p:cNvPr id="6" name="Espaço Reservado para Número de Slide 5"/>
          <p:cNvSpPr>
            <a:spLocks noGrp="1"/>
          </p:cNvSpPr>
          <p:nvPr>
            <p:ph type="sldNum" sz="quarter" idx="12"/>
          </p:nvPr>
        </p:nvSpPr>
        <p:spPr/>
        <p:txBody>
          <a:bodyPr/>
          <a:lstStyle/>
          <a:p>
            <a:fld id="{495411AA-D018-415D-A21F-4647EE584115}"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Data 3"/>
          <p:cNvSpPr>
            <a:spLocks noGrp="1"/>
          </p:cNvSpPr>
          <p:nvPr>
            <p:ph type="dt" sz="half" idx="10"/>
          </p:nvPr>
        </p:nvSpPr>
        <p:spPr/>
        <p:txBody>
          <a:bodyPr/>
          <a:lstStyle/>
          <a:p>
            <a:fld id="{A4480616-1A10-401B-B062-062646D23B63}" type="datetimeFigureOut">
              <a:rPr lang="pt-BR" smtClean="0"/>
              <a:pPr/>
              <a:t>02/03/2010</a:t>
            </a:fld>
            <a:endParaRPr lang="en-US"/>
          </a:p>
        </p:txBody>
      </p:sp>
      <p:sp>
        <p:nvSpPr>
          <p:cNvPr id="5" name="Espaço Reservado para Rodapé 4"/>
          <p:cNvSpPr>
            <a:spLocks noGrp="1"/>
          </p:cNvSpPr>
          <p:nvPr>
            <p:ph type="ftr" sz="quarter" idx="11"/>
          </p:nvPr>
        </p:nvSpPr>
        <p:spPr/>
        <p:txBody>
          <a:bodyPr/>
          <a:lstStyle/>
          <a:p>
            <a:endParaRPr lang="en-US"/>
          </a:p>
        </p:txBody>
      </p:sp>
      <p:sp>
        <p:nvSpPr>
          <p:cNvPr id="6" name="Espaço Reservado para Número de Slide 5"/>
          <p:cNvSpPr>
            <a:spLocks noGrp="1"/>
          </p:cNvSpPr>
          <p:nvPr>
            <p:ph type="sldNum" sz="quarter" idx="12"/>
          </p:nvPr>
        </p:nvSpPr>
        <p:spPr/>
        <p:txBody>
          <a:bodyPr/>
          <a:lstStyle/>
          <a:p>
            <a:fld id="{495411AA-D018-415D-A21F-4647EE584115}"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Data 3"/>
          <p:cNvSpPr>
            <a:spLocks noGrp="1"/>
          </p:cNvSpPr>
          <p:nvPr>
            <p:ph type="dt" sz="half" idx="10"/>
          </p:nvPr>
        </p:nvSpPr>
        <p:spPr/>
        <p:txBody>
          <a:bodyPr/>
          <a:lstStyle/>
          <a:p>
            <a:fld id="{A4480616-1A10-401B-B062-062646D23B63}" type="datetimeFigureOut">
              <a:rPr lang="pt-BR" smtClean="0"/>
              <a:pPr/>
              <a:t>02/03/2010</a:t>
            </a:fld>
            <a:endParaRPr lang="en-US"/>
          </a:p>
        </p:txBody>
      </p:sp>
      <p:sp>
        <p:nvSpPr>
          <p:cNvPr id="5" name="Espaço Reservado para Rodapé 4"/>
          <p:cNvSpPr>
            <a:spLocks noGrp="1"/>
          </p:cNvSpPr>
          <p:nvPr>
            <p:ph type="ftr" sz="quarter" idx="11"/>
          </p:nvPr>
        </p:nvSpPr>
        <p:spPr/>
        <p:txBody>
          <a:bodyPr/>
          <a:lstStyle/>
          <a:p>
            <a:endParaRPr lang="en-US"/>
          </a:p>
        </p:txBody>
      </p:sp>
      <p:sp>
        <p:nvSpPr>
          <p:cNvPr id="6" name="Espaço Reservado para Número de Slide 5"/>
          <p:cNvSpPr>
            <a:spLocks noGrp="1"/>
          </p:cNvSpPr>
          <p:nvPr>
            <p:ph type="sldNum" sz="quarter" idx="12"/>
          </p:nvPr>
        </p:nvSpPr>
        <p:spPr/>
        <p:txBody>
          <a:bodyPr/>
          <a:lstStyle/>
          <a:p>
            <a:fld id="{495411AA-D018-415D-A21F-4647EE584115}"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Data 3"/>
          <p:cNvSpPr>
            <a:spLocks noGrp="1"/>
          </p:cNvSpPr>
          <p:nvPr>
            <p:ph type="dt" sz="half" idx="10"/>
          </p:nvPr>
        </p:nvSpPr>
        <p:spPr/>
        <p:txBody>
          <a:bodyPr/>
          <a:lstStyle/>
          <a:p>
            <a:fld id="{A4480616-1A10-401B-B062-062646D23B63}" type="datetimeFigureOut">
              <a:rPr lang="pt-BR" smtClean="0"/>
              <a:pPr/>
              <a:t>02/03/2010</a:t>
            </a:fld>
            <a:endParaRPr lang="en-US"/>
          </a:p>
        </p:txBody>
      </p:sp>
      <p:sp>
        <p:nvSpPr>
          <p:cNvPr id="5" name="Espaço Reservado para Rodapé 4"/>
          <p:cNvSpPr>
            <a:spLocks noGrp="1"/>
          </p:cNvSpPr>
          <p:nvPr>
            <p:ph type="ftr" sz="quarter" idx="11"/>
          </p:nvPr>
        </p:nvSpPr>
        <p:spPr/>
        <p:txBody>
          <a:bodyPr/>
          <a:lstStyle/>
          <a:p>
            <a:endParaRPr lang="en-US"/>
          </a:p>
        </p:txBody>
      </p:sp>
      <p:sp>
        <p:nvSpPr>
          <p:cNvPr id="6" name="Espaço Reservado para Número de Slide 5"/>
          <p:cNvSpPr>
            <a:spLocks noGrp="1"/>
          </p:cNvSpPr>
          <p:nvPr>
            <p:ph type="sldNum" sz="quarter" idx="12"/>
          </p:nvPr>
        </p:nvSpPr>
        <p:spPr/>
        <p:txBody>
          <a:bodyPr/>
          <a:lstStyle/>
          <a:p>
            <a:fld id="{495411AA-D018-415D-A21F-4647EE584115}"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en-US"/>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A4480616-1A10-401B-B062-062646D23B63}" type="datetimeFigureOut">
              <a:rPr lang="pt-BR" smtClean="0"/>
              <a:pPr/>
              <a:t>02/03/2010</a:t>
            </a:fld>
            <a:endParaRPr lang="en-US"/>
          </a:p>
        </p:txBody>
      </p:sp>
      <p:sp>
        <p:nvSpPr>
          <p:cNvPr id="5" name="Espaço Reservado para Rodapé 4"/>
          <p:cNvSpPr>
            <a:spLocks noGrp="1"/>
          </p:cNvSpPr>
          <p:nvPr>
            <p:ph type="ftr" sz="quarter" idx="11"/>
          </p:nvPr>
        </p:nvSpPr>
        <p:spPr/>
        <p:txBody>
          <a:bodyPr/>
          <a:lstStyle/>
          <a:p>
            <a:endParaRPr lang="en-US"/>
          </a:p>
        </p:txBody>
      </p:sp>
      <p:sp>
        <p:nvSpPr>
          <p:cNvPr id="6" name="Espaço Reservado para Número de Slide 5"/>
          <p:cNvSpPr>
            <a:spLocks noGrp="1"/>
          </p:cNvSpPr>
          <p:nvPr>
            <p:ph type="sldNum" sz="quarter" idx="12"/>
          </p:nvPr>
        </p:nvSpPr>
        <p:spPr/>
        <p:txBody>
          <a:bodyPr/>
          <a:lstStyle/>
          <a:p>
            <a:fld id="{495411AA-D018-415D-A21F-4647EE584115}"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Espaço Reservado para Data 4"/>
          <p:cNvSpPr>
            <a:spLocks noGrp="1"/>
          </p:cNvSpPr>
          <p:nvPr>
            <p:ph type="dt" sz="half" idx="10"/>
          </p:nvPr>
        </p:nvSpPr>
        <p:spPr/>
        <p:txBody>
          <a:bodyPr/>
          <a:lstStyle/>
          <a:p>
            <a:fld id="{A4480616-1A10-401B-B062-062646D23B63}" type="datetimeFigureOut">
              <a:rPr lang="pt-BR" smtClean="0"/>
              <a:pPr/>
              <a:t>02/03/2010</a:t>
            </a:fld>
            <a:endParaRPr lang="en-US"/>
          </a:p>
        </p:txBody>
      </p:sp>
      <p:sp>
        <p:nvSpPr>
          <p:cNvPr id="6" name="Espaço Reservado para Rodapé 5"/>
          <p:cNvSpPr>
            <a:spLocks noGrp="1"/>
          </p:cNvSpPr>
          <p:nvPr>
            <p:ph type="ftr" sz="quarter" idx="11"/>
          </p:nvPr>
        </p:nvSpPr>
        <p:spPr/>
        <p:txBody>
          <a:bodyPr/>
          <a:lstStyle/>
          <a:p>
            <a:endParaRPr lang="en-US"/>
          </a:p>
        </p:txBody>
      </p:sp>
      <p:sp>
        <p:nvSpPr>
          <p:cNvPr id="7" name="Espaço Reservado para Número de Slide 6"/>
          <p:cNvSpPr>
            <a:spLocks noGrp="1"/>
          </p:cNvSpPr>
          <p:nvPr>
            <p:ph type="sldNum" sz="quarter" idx="12"/>
          </p:nvPr>
        </p:nvSpPr>
        <p:spPr/>
        <p:txBody>
          <a:bodyPr/>
          <a:lstStyle/>
          <a:p>
            <a:fld id="{495411AA-D018-415D-A21F-4647EE584115}"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en-US"/>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7" name="Espaço Reservado para Data 6"/>
          <p:cNvSpPr>
            <a:spLocks noGrp="1"/>
          </p:cNvSpPr>
          <p:nvPr>
            <p:ph type="dt" sz="half" idx="10"/>
          </p:nvPr>
        </p:nvSpPr>
        <p:spPr/>
        <p:txBody>
          <a:bodyPr/>
          <a:lstStyle/>
          <a:p>
            <a:fld id="{A4480616-1A10-401B-B062-062646D23B63}" type="datetimeFigureOut">
              <a:rPr lang="pt-BR" smtClean="0"/>
              <a:pPr/>
              <a:t>02/03/2010</a:t>
            </a:fld>
            <a:endParaRPr lang="en-US"/>
          </a:p>
        </p:txBody>
      </p:sp>
      <p:sp>
        <p:nvSpPr>
          <p:cNvPr id="8" name="Espaço Reservado para Rodapé 7"/>
          <p:cNvSpPr>
            <a:spLocks noGrp="1"/>
          </p:cNvSpPr>
          <p:nvPr>
            <p:ph type="ftr" sz="quarter" idx="11"/>
          </p:nvPr>
        </p:nvSpPr>
        <p:spPr/>
        <p:txBody>
          <a:bodyPr/>
          <a:lstStyle/>
          <a:p>
            <a:endParaRPr lang="en-US"/>
          </a:p>
        </p:txBody>
      </p:sp>
      <p:sp>
        <p:nvSpPr>
          <p:cNvPr id="9" name="Espaço Reservado para Número de Slide 8"/>
          <p:cNvSpPr>
            <a:spLocks noGrp="1"/>
          </p:cNvSpPr>
          <p:nvPr>
            <p:ph type="sldNum" sz="quarter" idx="12"/>
          </p:nvPr>
        </p:nvSpPr>
        <p:spPr/>
        <p:txBody>
          <a:bodyPr/>
          <a:lstStyle/>
          <a:p>
            <a:fld id="{495411AA-D018-415D-A21F-4647EE584115}"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Data 2"/>
          <p:cNvSpPr>
            <a:spLocks noGrp="1"/>
          </p:cNvSpPr>
          <p:nvPr>
            <p:ph type="dt" sz="half" idx="10"/>
          </p:nvPr>
        </p:nvSpPr>
        <p:spPr/>
        <p:txBody>
          <a:bodyPr/>
          <a:lstStyle/>
          <a:p>
            <a:fld id="{A4480616-1A10-401B-B062-062646D23B63}" type="datetimeFigureOut">
              <a:rPr lang="pt-BR" smtClean="0"/>
              <a:pPr/>
              <a:t>02/03/2010</a:t>
            </a:fld>
            <a:endParaRPr lang="en-US"/>
          </a:p>
        </p:txBody>
      </p:sp>
      <p:sp>
        <p:nvSpPr>
          <p:cNvPr id="4" name="Espaço Reservado para Rodapé 3"/>
          <p:cNvSpPr>
            <a:spLocks noGrp="1"/>
          </p:cNvSpPr>
          <p:nvPr>
            <p:ph type="ftr" sz="quarter" idx="11"/>
          </p:nvPr>
        </p:nvSpPr>
        <p:spPr/>
        <p:txBody>
          <a:bodyPr/>
          <a:lstStyle/>
          <a:p>
            <a:endParaRPr lang="en-US"/>
          </a:p>
        </p:txBody>
      </p:sp>
      <p:sp>
        <p:nvSpPr>
          <p:cNvPr id="5" name="Espaço Reservado para Número de Slide 4"/>
          <p:cNvSpPr>
            <a:spLocks noGrp="1"/>
          </p:cNvSpPr>
          <p:nvPr>
            <p:ph type="sldNum" sz="quarter" idx="12"/>
          </p:nvPr>
        </p:nvSpPr>
        <p:spPr/>
        <p:txBody>
          <a:bodyPr/>
          <a:lstStyle/>
          <a:p>
            <a:fld id="{495411AA-D018-415D-A21F-4647EE584115}"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A4480616-1A10-401B-B062-062646D23B63}" type="datetimeFigureOut">
              <a:rPr lang="pt-BR" smtClean="0"/>
              <a:pPr/>
              <a:t>02/03/2010</a:t>
            </a:fld>
            <a:endParaRPr lang="en-US"/>
          </a:p>
        </p:txBody>
      </p:sp>
      <p:sp>
        <p:nvSpPr>
          <p:cNvPr id="3" name="Espaço Reservado para Rodapé 2"/>
          <p:cNvSpPr>
            <a:spLocks noGrp="1"/>
          </p:cNvSpPr>
          <p:nvPr>
            <p:ph type="ftr" sz="quarter" idx="11"/>
          </p:nvPr>
        </p:nvSpPr>
        <p:spPr/>
        <p:txBody>
          <a:bodyPr/>
          <a:lstStyle/>
          <a:p>
            <a:endParaRPr lang="en-US"/>
          </a:p>
        </p:txBody>
      </p:sp>
      <p:sp>
        <p:nvSpPr>
          <p:cNvPr id="4" name="Espaço Reservado para Número de Slide 3"/>
          <p:cNvSpPr>
            <a:spLocks noGrp="1"/>
          </p:cNvSpPr>
          <p:nvPr>
            <p:ph type="sldNum" sz="quarter" idx="12"/>
          </p:nvPr>
        </p:nvSpPr>
        <p:spPr/>
        <p:txBody>
          <a:bodyPr/>
          <a:lstStyle/>
          <a:p>
            <a:fld id="{495411AA-D018-415D-A21F-4647EE584115}"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en-US"/>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A4480616-1A10-401B-B062-062646D23B63}" type="datetimeFigureOut">
              <a:rPr lang="pt-BR" smtClean="0"/>
              <a:pPr/>
              <a:t>02/03/2010</a:t>
            </a:fld>
            <a:endParaRPr lang="en-US"/>
          </a:p>
        </p:txBody>
      </p:sp>
      <p:sp>
        <p:nvSpPr>
          <p:cNvPr id="6" name="Espaço Reservado para Rodapé 5"/>
          <p:cNvSpPr>
            <a:spLocks noGrp="1"/>
          </p:cNvSpPr>
          <p:nvPr>
            <p:ph type="ftr" sz="quarter" idx="11"/>
          </p:nvPr>
        </p:nvSpPr>
        <p:spPr/>
        <p:txBody>
          <a:bodyPr/>
          <a:lstStyle/>
          <a:p>
            <a:endParaRPr lang="en-US"/>
          </a:p>
        </p:txBody>
      </p:sp>
      <p:sp>
        <p:nvSpPr>
          <p:cNvPr id="7" name="Espaço Reservado para Número de Slide 6"/>
          <p:cNvSpPr>
            <a:spLocks noGrp="1"/>
          </p:cNvSpPr>
          <p:nvPr>
            <p:ph type="sldNum" sz="quarter" idx="12"/>
          </p:nvPr>
        </p:nvSpPr>
        <p:spPr/>
        <p:txBody>
          <a:bodyPr/>
          <a:lstStyle/>
          <a:p>
            <a:fld id="{495411AA-D018-415D-A21F-4647EE584115}"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en-US"/>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A4480616-1A10-401B-B062-062646D23B63}" type="datetimeFigureOut">
              <a:rPr lang="pt-BR" smtClean="0"/>
              <a:pPr/>
              <a:t>02/03/2010</a:t>
            </a:fld>
            <a:endParaRPr lang="en-US"/>
          </a:p>
        </p:txBody>
      </p:sp>
      <p:sp>
        <p:nvSpPr>
          <p:cNvPr id="6" name="Espaço Reservado para Rodapé 5"/>
          <p:cNvSpPr>
            <a:spLocks noGrp="1"/>
          </p:cNvSpPr>
          <p:nvPr>
            <p:ph type="ftr" sz="quarter" idx="11"/>
          </p:nvPr>
        </p:nvSpPr>
        <p:spPr/>
        <p:txBody>
          <a:bodyPr/>
          <a:lstStyle/>
          <a:p>
            <a:endParaRPr lang="en-US"/>
          </a:p>
        </p:txBody>
      </p:sp>
      <p:sp>
        <p:nvSpPr>
          <p:cNvPr id="7" name="Espaço Reservado para Número de Slide 6"/>
          <p:cNvSpPr>
            <a:spLocks noGrp="1"/>
          </p:cNvSpPr>
          <p:nvPr>
            <p:ph type="sldNum" sz="quarter" idx="12"/>
          </p:nvPr>
        </p:nvSpPr>
        <p:spPr/>
        <p:txBody>
          <a:bodyPr/>
          <a:lstStyle/>
          <a:p>
            <a:fld id="{495411AA-D018-415D-A21F-4647EE584115}"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en-US"/>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480616-1A10-401B-B062-062646D23B63}" type="datetimeFigureOut">
              <a:rPr lang="pt-BR" smtClean="0"/>
              <a:pPr/>
              <a:t>02/03/2010</a:t>
            </a:fld>
            <a:endParaRPr lang="en-US"/>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5411AA-D018-415D-A21F-4647EE584115}"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71406" y="285728"/>
            <a:ext cx="9001156" cy="939784"/>
          </a:xfrm>
          <a:solidFill>
            <a:schemeClr val="bg1">
              <a:lumMod val="95000"/>
            </a:schemeClr>
          </a:solidFill>
        </p:spPr>
        <p:txBody>
          <a:bodyPr>
            <a:normAutofit/>
          </a:bodyPr>
          <a:lstStyle/>
          <a:p>
            <a:r>
              <a:rPr lang="pt-BR" sz="2800" dirty="0" err="1" smtClean="0"/>
              <a:t>Magnetic</a:t>
            </a:r>
            <a:r>
              <a:rPr lang="pt-BR" sz="2800" dirty="0" smtClean="0"/>
              <a:t> </a:t>
            </a:r>
            <a:r>
              <a:rPr lang="pt-BR" sz="2800" dirty="0" err="1" smtClean="0"/>
              <a:t>field</a:t>
            </a:r>
            <a:r>
              <a:rPr lang="pt-BR" sz="2800" dirty="0" smtClean="0"/>
              <a:t> </a:t>
            </a:r>
            <a:r>
              <a:rPr lang="pt-BR" sz="2800" dirty="0" err="1" smtClean="0"/>
              <a:t>diffusion</a:t>
            </a:r>
            <a:r>
              <a:rPr lang="pt-BR" sz="2800" dirty="0" smtClean="0"/>
              <a:t> in Molecular </a:t>
            </a:r>
            <a:r>
              <a:rPr lang="pt-BR" sz="2800" dirty="0" err="1" smtClean="0"/>
              <a:t>Clouds</a:t>
            </a:r>
            <a:endParaRPr lang="en-US" sz="2800" dirty="0"/>
          </a:p>
        </p:txBody>
      </p:sp>
      <p:sp>
        <p:nvSpPr>
          <p:cNvPr id="5" name="Espaço Reservado para Conteúdo 4"/>
          <p:cNvSpPr>
            <a:spLocks noGrp="1"/>
          </p:cNvSpPr>
          <p:nvPr>
            <p:ph idx="1"/>
          </p:nvPr>
        </p:nvSpPr>
        <p:spPr>
          <a:xfrm>
            <a:off x="457200" y="2428868"/>
            <a:ext cx="8229600" cy="3357586"/>
          </a:xfrm>
          <a:solidFill>
            <a:schemeClr val="bg1">
              <a:lumMod val="9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dk1"/>
          </a:lnRef>
          <a:fillRef idx="1">
            <a:schemeClr val="lt1"/>
          </a:fillRef>
          <a:effectRef idx="0">
            <a:schemeClr val="dk1"/>
          </a:effectRef>
          <a:fontRef idx="minor">
            <a:schemeClr val="dk1"/>
          </a:fontRef>
        </p:style>
        <p:txBody>
          <a:bodyPr lIns="180000" tIns="252000" rIns="180000" bIns="180000">
            <a:noAutofit/>
          </a:bodyPr>
          <a:lstStyle/>
          <a:p>
            <a:pPr marL="0" algn="just">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pPr>
            <a:r>
              <a:rPr lang="en-US" sz="1800" b="1" dirty="0" smtClean="0"/>
              <a:t>Understanding </a:t>
            </a:r>
            <a:r>
              <a:rPr lang="en-US" sz="1800" b="1" dirty="0" smtClean="0"/>
              <a:t>star formation is a central problem of modern astrophysics. </a:t>
            </a:r>
            <a:r>
              <a:rPr lang="en-US" sz="1800" b="1" dirty="0" smtClean="0"/>
              <a:t>In </a:t>
            </a:r>
            <a:r>
              <a:rPr lang="en-US" sz="1800" b="1" dirty="0" smtClean="0"/>
              <a:t>this work we are performing a numerical study of the collapse of a cloud of gas in the presence of magnetic field and turbulence in order to establish the relative importance between </a:t>
            </a:r>
            <a:r>
              <a:rPr lang="en-US" sz="1800" b="1" dirty="0" err="1" smtClean="0"/>
              <a:t>ambipolar</a:t>
            </a:r>
            <a:r>
              <a:rPr lang="en-US" sz="1800" b="1" dirty="0" smtClean="0"/>
              <a:t> diffusion and turbulent reconnection in the diffusion of the magnetic field. This research continues  the recent study carried out by Santos-Lima et al. (2010) about the importance of magnetic reconnection in turbulent diffusive transport of the magnetic field out of a gravitational potential, allowing the inflow of mass. For this aim, we use a modified version of the numerical MHD-Godunov based code originally developed </a:t>
            </a:r>
            <a:r>
              <a:rPr lang="en-US" sz="1800" b="1" dirty="0" smtClean="0"/>
              <a:t>by </a:t>
            </a:r>
            <a:r>
              <a:rPr lang="en-US" sz="1800" b="1" dirty="0" err="1" smtClean="0"/>
              <a:t>Kowal</a:t>
            </a:r>
            <a:r>
              <a:rPr lang="en-US" sz="1800" b="1" dirty="0" smtClean="0"/>
              <a:t> &amp; </a:t>
            </a:r>
            <a:r>
              <a:rPr lang="en-US" sz="1800" b="1" dirty="0" err="1" smtClean="0"/>
              <a:t>Lazarian</a:t>
            </a:r>
            <a:r>
              <a:rPr lang="en-US" sz="1800" b="1" dirty="0" smtClean="0"/>
              <a:t> (2007) and tested by </a:t>
            </a:r>
            <a:r>
              <a:rPr lang="en-US" sz="1800" b="1" dirty="0" err="1" smtClean="0"/>
              <a:t>Falceta-Gonçalves</a:t>
            </a:r>
            <a:r>
              <a:rPr lang="en-US" sz="1800" b="1" dirty="0" smtClean="0"/>
              <a:t> et al. (2008, 2010) and </a:t>
            </a:r>
            <a:r>
              <a:rPr lang="en-US" sz="1800" b="1" dirty="0" err="1" smtClean="0"/>
              <a:t>Leão</a:t>
            </a:r>
            <a:r>
              <a:rPr lang="en-US" sz="1800" b="1" dirty="0" smtClean="0"/>
              <a:t> et al. (2009).</a:t>
            </a:r>
          </a:p>
        </p:txBody>
      </p:sp>
      <p:sp>
        <p:nvSpPr>
          <p:cNvPr id="6" name="Retângulo 5"/>
          <p:cNvSpPr/>
          <p:nvPr/>
        </p:nvSpPr>
        <p:spPr>
          <a:xfrm>
            <a:off x="714348" y="1500174"/>
            <a:ext cx="7715304" cy="646331"/>
          </a:xfrm>
          <a:prstGeom prst="rect">
            <a:avLst/>
          </a:prstGeom>
        </p:spPr>
        <p:txBody>
          <a:bodyPr wrap="square">
            <a:spAutoFit/>
          </a:bodyPr>
          <a:lstStyle/>
          <a:p>
            <a:pPr algn="ctr"/>
            <a:r>
              <a:rPr lang="pt-BR" dirty="0" smtClean="0"/>
              <a:t>M. R. M. Leão (IAG-USP), E. M. de Gouveia </a:t>
            </a:r>
            <a:r>
              <a:rPr lang="pt-BR" dirty="0" err="1" smtClean="0"/>
              <a:t>Dal</a:t>
            </a:r>
            <a:r>
              <a:rPr lang="pt-BR" dirty="0" smtClean="0"/>
              <a:t> Pino (IAG-USP),</a:t>
            </a:r>
            <a:br>
              <a:rPr lang="pt-BR" dirty="0" smtClean="0"/>
            </a:br>
            <a:r>
              <a:rPr lang="pt-BR" dirty="0" smtClean="0"/>
              <a:t>A. </a:t>
            </a:r>
            <a:r>
              <a:rPr lang="pt-BR" dirty="0" err="1" smtClean="0"/>
              <a:t>Lazarian</a:t>
            </a:r>
            <a:r>
              <a:rPr lang="pt-BR" dirty="0" smtClean="0"/>
              <a:t> (Univ. </a:t>
            </a:r>
            <a:r>
              <a:rPr lang="pt-BR" dirty="0" err="1" smtClean="0"/>
              <a:t>of</a:t>
            </a:r>
            <a:r>
              <a:rPr lang="pt-BR" dirty="0" smtClean="0"/>
              <a:t> </a:t>
            </a:r>
            <a:r>
              <a:rPr lang="pt-BR" dirty="0" err="1" smtClean="0"/>
              <a:t>Wisconsin</a:t>
            </a:r>
            <a:r>
              <a:rPr lang="pt-BR" dirty="0" smtClean="0"/>
              <a:t>), R. Santos-Lima (IAG-USP), G. </a:t>
            </a:r>
            <a:r>
              <a:rPr lang="pt-BR" dirty="0" err="1" smtClean="0"/>
              <a:t>Kowal</a:t>
            </a:r>
            <a:r>
              <a:rPr lang="pt-BR" dirty="0" smtClean="0"/>
              <a:t> (IAG-USP)</a:t>
            </a:r>
            <a:r>
              <a:rPr lang="ar-SA" dirty="0" smtClean="0"/>
              <a:t>‏</a:t>
            </a:r>
            <a:endParaRPr lang="en-US" dirty="0"/>
          </a:p>
        </p:txBody>
      </p:sp>
      <p:pic>
        <p:nvPicPr>
          <p:cNvPr id="7" name="Picture 16"/>
          <p:cNvPicPr>
            <a:picLocks noChangeAspect="1" noChangeArrowheads="1"/>
          </p:cNvPicPr>
          <p:nvPr/>
        </p:nvPicPr>
        <p:blipFill>
          <a:blip r:embed="rId2" cstate="print"/>
          <a:srcRect/>
          <a:stretch>
            <a:fillRect/>
          </a:stretch>
        </p:blipFill>
        <p:spPr bwMode="auto">
          <a:xfrm>
            <a:off x="-32" y="165720"/>
            <a:ext cx="1127760" cy="1120140"/>
          </a:xfrm>
          <a:prstGeom prst="rect">
            <a:avLst/>
          </a:prstGeom>
          <a:solidFill>
            <a:srgbClr val="FFFFFF">
              <a:alpha val="43137"/>
            </a:srgbClr>
          </a:solidFill>
          <a:ln w="9525">
            <a:noFill/>
            <a:round/>
            <a:headEnd/>
            <a:tailEnd/>
          </a:ln>
        </p:spPr>
      </p:pic>
      <p:pic>
        <p:nvPicPr>
          <p:cNvPr id="9" name="Picture 17"/>
          <p:cNvPicPr>
            <a:picLocks noChangeAspect="1" noChangeArrowheads="1"/>
          </p:cNvPicPr>
          <p:nvPr/>
        </p:nvPicPr>
        <p:blipFill>
          <a:blip r:embed="rId3" cstate="print"/>
          <a:srcRect/>
          <a:stretch>
            <a:fillRect/>
          </a:stretch>
        </p:blipFill>
        <p:spPr bwMode="auto">
          <a:xfrm>
            <a:off x="785786" y="6239124"/>
            <a:ext cx="1428761" cy="476024"/>
          </a:xfrm>
          <a:prstGeom prst="rect">
            <a:avLst/>
          </a:prstGeom>
          <a:noFill/>
          <a:ln w="9525">
            <a:noFill/>
            <a:round/>
            <a:headEnd/>
            <a:tailEnd/>
          </a:ln>
        </p:spPr>
      </p:pic>
      <p:pic>
        <p:nvPicPr>
          <p:cNvPr id="10" name="Picture 18"/>
          <p:cNvPicPr>
            <a:picLocks noChangeAspect="1" noChangeArrowheads="1"/>
          </p:cNvPicPr>
          <p:nvPr/>
        </p:nvPicPr>
        <p:blipFill>
          <a:blip r:embed="rId4" cstate="print"/>
          <a:srcRect/>
          <a:stretch>
            <a:fillRect/>
          </a:stretch>
        </p:blipFill>
        <p:spPr bwMode="auto">
          <a:xfrm>
            <a:off x="6572264" y="6320371"/>
            <a:ext cx="1500198" cy="323339"/>
          </a:xfrm>
          <a:prstGeom prst="rect">
            <a:avLst/>
          </a:prstGeom>
          <a:noFill/>
          <a:ln w="9525">
            <a:noFill/>
            <a:round/>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85720" y="754591"/>
            <a:ext cx="8429684" cy="3154710"/>
          </a:xfrm>
          <a:prstGeom prst="rect">
            <a:avLst/>
          </a:prstGeom>
        </p:spPr>
        <p:txBody>
          <a:bodyPr wrap="square">
            <a:spAutoFit/>
          </a:bodyPr>
          <a:lstStyle/>
          <a:p>
            <a:pPr indent="250825" algn="just">
              <a:buClr>
                <a:srgbClr val="FFFF99"/>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pPr>
            <a:r>
              <a:rPr lang="pt-BR" sz="3200" b="1" dirty="0" err="1" smtClean="0">
                <a:ln w="18000">
                  <a:solidFill>
                    <a:sysClr val="windowText" lastClr="000000"/>
                  </a:solidFill>
                  <a:prstDash val="solid"/>
                  <a:miter lim="800000"/>
                </a:ln>
                <a:noFill/>
                <a:effectLst>
                  <a:outerShdw blurRad="25500" dist="23000" dir="7020000" algn="tl">
                    <a:srgbClr val="000000">
                      <a:alpha val="50000"/>
                    </a:srgbClr>
                  </a:outerShdw>
                </a:effectLst>
              </a:rPr>
              <a:t>References</a:t>
            </a:r>
            <a:endParaRPr lang="pt-BR" sz="3200" b="1" dirty="0" smtClean="0">
              <a:ln w="18000">
                <a:solidFill>
                  <a:sysClr val="windowText" lastClr="000000"/>
                </a:solidFill>
                <a:prstDash val="solid"/>
                <a:miter lim="800000"/>
              </a:ln>
              <a:noFill/>
              <a:effectLst>
                <a:outerShdw blurRad="25500" dist="23000" dir="7020000" algn="tl">
                  <a:srgbClr val="000000">
                    <a:alpha val="50000"/>
                  </a:srgbClr>
                </a:outerShdw>
              </a:effectLst>
            </a:endParaRPr>
          </a:p>
          <a:p>
            <a:pPr indent="250825" algn="just">
              <a:buClr>
                <a:schemeClr val="tx1"/>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pPr>
            <a:endParaRPr lang="pt-BR" sz="800" b="1" dirty="0" smtClean="0"/>
          </a:p>
          <a:p>
            <a:pPr indent="250825" algn="just">
              <a:spcBef>
                <a:spcPts val="550"/>
              </a:spcBef>
              <a:buClr>
                <a:schemeClr val="tx1"/>
              </a:buClr>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pPr>
            <a:r>
              <a:rPr lang="pt-BR" dirty="0" err="1" smtClean="0"/>
              <a:t>Falceta-Goncalves</a:t>
            </a:r>
            <a:r>
              <a:rPr lang="pt-BR" dirty="0" smtClean="0"/>
              <a:t>  D., </a:t>
            </a:r>
            <a:r>
              <a:rPr lang="pt-BR" dirty="0" err="1" smtClean="0"/>
              <a:t>Lazarian</a:t>
            </a:r>
            <a:r>
              <a:rPr lang="pt-BR" dirty="0" smtClean="0"/>
              <a:t> A., </a:t>
            </a:r>
            <a:r>
              <a:rPr lang="pt-BR" dirty="0" err="1" smtClean="0"/>
              <a:t>Kowal</a:t>
            </a:r>
            <a:r>
              <a:rPr lang="pt-BR" dirty="0" smtClean="0"/>
              <a:t> G., 2008, </a:t>
            </a:r>
            <a:r>
              <a:rPr lang="pt-BR" dirty="0" err="1" smtClean="0"/>
              <a:t>ApJ</a:t>
            </a:r>
            <a:r>
              <a:rPr lang="pt-BR" dirty="0" smtClean="0"/>
              <a:t>, 679,</a:t>
            </a:r>
          </a:p>
          <a:p>
            <a:pPr indent="250825" algn="just">
              <a:spcBef>
                <a:spcPts val="550"/>
              </a:spcBef>
              <a:buClr>
                <a:schemeClr val="tx1"/>
              </a:buClr>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pPr>
            <a:r>
              <a:rPr lang="pt-BR" dirty="0" smtClean="0"/>
              <a:t> </a:t>
            </a:r>
            <a:r>
              <a:rPr lang="pt-BR" dirty="0" err="1" smtClean="0"/>
              <a:t>Falceta-Goncalves</a:t>
            </a:r>
            <a:r>
              <a:rPr lang="pt-BR" dirty="0" smtClean="0"/>
              <a:t> D.,  de Gouveia </a:t>
            </a:r>
            <a:r>
              <a:rPr lang="pt-BR" dirty="0" err="1" smtClean="0"/>
              <a:t>Dal</a:t>
            </a:r>
            <a:r>
              <a:rPr lang="pt-BR" dirty="0" smtClean="0"/>
              <a:t> Pino </a:t>
            </a:r>
            <a:r>
              <a:rPr lang="pt-BR" dirty="0" err="1" smtClean="0"/>
              <a:t>E.M.</a:t>
            </a:r>
            <a:r>
              <a:rPr lang="pt-BR" dirty="0" smtClean="0"/>
              <a:t>, </a:t>
            </a:r>
            <a:r>
              <a:rPr lang="pt-BR" dirty="0" err="1" smtClean="0"/>
              <a:t>Gallagher</a:t>
            </a:r>
            <a:r>
              <a:rPr lang="pt-BR" dirty="0" smtClean="0"/>
              <a:t>, </a:t>
            </a:r>
            <a:r>
              <a:rPr lang="pt-BR" dirty="0" err="1" smtClean="0"/>
              <a:t>J.S.</a:t>
            </a:r>
            <a:r>
              <a:rPr lang="pt-BR" dirty="0" smtClean="0"/>
              <a:t>, </a:t>
            </a:r>
            <a:r>
              <a:rPr lang="pt-BR" dirty="0" err="1" smtClean="0"/>
              <a:t>Lazarian</a:t>
            </a:r>
            <a:r>
              <a:rPr lang="pt-BR" dirty="0" smtClean="0"/>
              <a:t> A., </a:t>
            </a:r>
            <a:r>
              <a:rPr lang="pt-BR" dirty="0" err="1" smtClean="0"/>
              <a:t>ApJ</a:t>
            </a:r>
            <a:r>
              <a:rPr lang="pt-BR" dirty="0" smtClean="0"/>
              <a:t> </a:t>
            </a:r>
            <a:r>
              <a:rPr lang="pt-BR" dirty="0" err="1" smtClean="0"/>
              <a:t>Lett</a:t>
            </a:r>
            <a:r>
              <a:rPr lang="pt-BR" dirty="0" smtClean="0"/>
              <a:t>. , 2010</a:t>
            </a:r>
          </a:p>
          <a:p>
            <a:pPr indent="250825" algn="just">
              <a:spcBef>
                <a:spcPts val="550"/>
              </a:spcBef>
              <a:buClr>
                <a:schemeClr val="tx1"/>
              </a:buClr>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pPr>
            <a:r>
              <a:rPr lang="pt-BR" dirty="0" err="1" smtClean="0"/>
              <a:t>Kowal</a:t>
            </a:r>
            <a:r>
              <a:rPr lang="pt-BR" dirty="0" smtClean="0"/>
              <a:t> G., </a:t>
            </a:r>
            <a:r>
              <a:rPr lang="pt-BR" dirty="0" err="1" smtClean="0"/>
              <a:t>Lazarian</a:t>
            </a:r>
            <a:r>
              <a:rPr lang="pt-BR" dirty="0" smtClean="0"/>
              <a:t> A., 2007, </a:t>
            </a:r>
            <a:r>
              <a:rPr lang="pt-BR" dirty="0" err="1" smtClean="0"/>
              <a:t>ApJ</a:t>
            </a:r>
            <a:r>
              <a:rPr lang="pt-BR" dirty="0" smtClean="0"/>
              <a:t>, 666, L69</a:t>
            </a:r>
          </a:p>
          <a:p>
            <a:pPr indent="250825" algn="just">
              <a:buClr>
                <a:schemeClr val="tx1"/>
              </a:buClr>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pPr>
            <a:r>
              <a:rPr lang="pt-BR" dirty="0" smtClean="0"/>
              <a:t>Leão, M. R. M., de Gouveia </a:t>
            </a:r>
            <a:r>
              <a:rPr lang="pt-BR" dirty="0" err="1" smtClean="0"/>
              <a:t>Dal</a:t>
            </a:r>
            <a:r>
              <a:rPr lang="pt-BR" dirty="0" smtClean="0"/>
              <a:t> Pino, E. M., </a:t>
            </a:r>
            <a:r>
              <a:rPr lang="pt-BR" dirty="0" err="1" smtClean="0"/>
              <a:t>Falceta-Gonçalves</a:t>
            </a:r>
            <a:r>
              <a:rPr lang="pt-BR" dirty="0" smtClean="0"/>
              <a:t>, D., </a:t>
            </a:r>
            <a:r>
              <a:rPr lang="pt-BR" dirty="0" err="1" smtClean="0"/>
              <a:t>Melioli</a:t>
            </a:r>
            <a:r>
              <a:rPr lang="pt-BR" dirty="0" smtClean="0"/>
              <a:t>, C., </a:t>
            </a:r>
            <a:r>
              <a:rPr lang="pt-BR" dirty="0" err="1" smtClean="0"/>
              <a:t>Geraissate</a:t>
            </a:r>
            <a:r>
              <a:rPr lang="pt-BR" dirty="0" smtClean="0"/>
              <a:t>, F. G., 2009, MNRAS, 394, 157</a:t>
            </a:r>
          </a:p>
          <a:p>
            <a:pPr indent="250825" algn="just">
              <a:buClr>
                <a:schemeClr val="tx1"/>
              </a:buClr>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pPr>
            <a:r>
              <a:rPr lang="pt-BR" dirty="0" smtClean="0"/>
              <a:t>Santos-Lima R., </a:t>
            </a:r>
            <a:r>
              <a:rPr lang="pt-BR" dirty="0" err="1" smtClean="0"/>
              <a:t>Lazarian</a:t>
            </a:r>
            <a:r>
              <a:rPr lang="pt-BR" dirty="0" smtClean="0"/>
              <a:t> A., de Gouveia </a:t>
            </a:r>
            <a:r>
              <a:rPr lang="pt-BR" dirty="0" err="1" smtClean="0"/>
              <a:t>Dal</a:t>
            </a:r>
            <a:r>
              <a:rPr lang="pt-BR" dirty="0" smtClean="0"/>
              <a:t> Pino </a:t>
            </a:r>
            <a:r>
              <a:rPr lang="pt-BR" dirty="0" err="1" smtClean="0"/>
              <a:t>E.M.</a:t>
            </a:r>
            <a:r>
              <a:rPr lang="pt-BR" dirty="0" smtClean="0"/>
              <a:t>, Cho  J. 2010, </a:t>
            </a:r>
            <a:r>
              <a:rPr lang="pt-BR" dirty="0" err="1" smtClean="0"/>
              <a:t>ApJ</a:t>
            </a:r>
            <a:r>
              <a:rPr lang="pt-BR" dirty="0" smtClean="0"/>
              <a:t>, in </a:t>
            </a:r>
            <a:r>
              <a:rPr lang="pt-BR" dirty="0" err="1" smtClean="0"/>
              <a:t>press</a:t>
            </a:r>
            <a:endParaRPr lang="pt-BR" dirty="0" smtClean="0"/>
          </a:p>
          <a:p>
            <a:pPr indent="250825" algn="just">
              <a:buClr>
                <a:schemeClr val="tx1"/>
              </a:buClr>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pPr>
            <a:r>
              <a:rPr lang="pt-BR" dirty="0" err="1" smtClean="0"/>
              <a:t>Tomisaka</a:t>
            </a:r>
            <a:r>
              <a:rPr lang="pt-BR" dirty="0" smtClean="0"/>
              <a:t>, K., </a:t>
            </a:r>
            <a:r>
              <a:rPr lang="pt-BR" dirty="0" err="1" smtClean="0"/>
              <a:t>Ikeuchi</a:t>
            </a:r>
            <a:r>
              <a:rPr lang="pt-BR" dirty="0" smtClean="0"/>
              <a:t>, S., Nakamura, T., 1988, </a:t>
            </a:r>
            <a:r>
              <a:rPr lang="pt-BR" dirty="0" err="1" smtClean="0"/>
              <a:t>ApJ</a:t>
            </a:r>
            <a:r>
              <a:rPr lang="pt-BR" dirty="0" smtClean="0"/>
              <a:t>, 326, 208.</a:t>
            </a:r>
            <a:endParaRPr lang="pt-B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4"/>
          <p:cNvSpPr>
            <a:spLocks noGrp="1"/>
          </p:cNvSpPr>
          <p:nvPr>
            <p:ph sz="half" idx="1"/>
          </p:nvPr>
        </p:nvSpPr>
        <p:spPr>
          <a:xfrm>
            <a:off x="528638" y="1285860"/>
            <a:ext cx="8258204" cy="4714908"/>
          </a:xfrm>
        </p:spPr>
        <p:txBody>
          <a:bodyPr>
            <a:noAutofit/>
          </a:bodyPr>
          <a:lstStyle/>
          <a:p>
            <a:pPr marL="0" algn="just">
              <a:buNone/>
            </a:pPr>
            <a:r>
              <a:rPr lang="en-GB" sz="1800" dirty="0" smtClean="0"/>
              <a:t>Astrophysical flows are known to be turbulent and magnetized, but </a:t>
            </a:r>
            <a:r>
              <a:rPr lang="en-US" sz="1800" dirty="0" smtClean="0"/>
              <a:t>the role played by MHD turbulence is still highly debated</a:t>
            </a:r>
            <a:r>
              <a:rPr lang="pt-BR" sz="1800" dirty="0" smtClean="0"/>
              <a:t>.</a:t>
            </a:r>
            <a:r>
              <a:rPr lang="en-GB" sz="1800" dirty="0"/>
              <a:t> </a:t>
            </a:r>
            <a:r>
              <a:rPr lang="en-GB" sz="1800" dirty="0" smtClean="0"/>
              <a:t>We explore here the role of the turbulence in removing diffusively the magnetic field out a collapsing molecular cloud. In Santos-Lima et al. (</a:t>
            </a:r>
            <a:r>
              <a:rPr lang="en-GB" sz="1800" dirty="0" err="1" smtClean="0"/>
              <a:t>ApJ</a:t>
            </a:r>
            <a:r>
              <a:rPr lang="en-GB" sz="1800" dirty="0" smtClean="0"/>
              <a:t>, 2010, in press), we have shown that turbulent magnetic reconnection can be efficient in removing magnetic flux out of gravitational potential wells – allowing in this way the </a:t>
            </a:r>
            <a:r>
              <a:rPr lang="en-GB" sz="1800" dirty="0" err="1" smtClean="0"/>
              <a:t>infall</a:t>
            </a:r>
            <a:r>
              <a:rPr lang="en-GB" sz="1800" dirty="0" smtClean="0"/>
              <a:t> of the gas.</a:t>
            </a:r>
          </a:p>
          <a:p>
            <a:pPr marL="0" algn="just">
              <a:buNone/>
            </a:pPr>
            <a:endParaRPr lang="en-GB" sz="800" dirty="0" smtClean="0"/>
          </a:p>
          <a:p>
            <a:pPr marL="0" algn="just">
              <a:buNone/>
            </a:pPr>
            <a:r>
              <a:rPr lang="en-GB" sz="1800" dirty="0" smtClean="0"/>
              <a:t>We are presently exploring this mechanism more realistically in molecular clouds, considering the effects of the self-gravity with different </a:t>
            </a:r>
            <a:r>
              <a:rPr lang="pt-BR" sz="1800" dirty="0" smtClean="0"/>
              <a:t>setups. </a:t>
            </a:r>
            <a:r>
              <a:rPr lang="en-US" sz="1800" dirty="0" smtClean="0"/>
              <a:t>We are studying the </a:t>
            </a:r>
            <a:r>
              <a:rPr lang="en-US" sz="1800" dirty="0" smtClean="0"/>
              <a:t>diffusion of the magnetic field, taking</a:t>
            </a:r>
            <a:r>
              <a:rPr lang="en-GB" sz="1800" dirty="0" smtClean="0"/>
              <a:t> clouds initially in magneto-hydrostatic equilibrium with </a:t>
            </a:r>
            <a:r>
              <a:rPr lang="el-GR" sz="1800" dirty="0" smtClean="0"/>
              <a:t>β</a:t>
            </a:r>
            <a:r>
              <a:rPr lang="pt-BR" sz="1800" dirty="0" smtClean="0"/>
              <a:t> </a:t>
            </a:r>
            <a:r>
              <a:rPr lang="en-US" sz="1800" dirty="0" smtClean="0"/>
              <a:t>constant  or already collapsing (in free-fall).</a:t>
            </a:r>
          </a:p>
          <a:p>
            <a:pPr marL="0" algn="just">
              <a:buNone/>
            </a:pPr>
            <a:endParaRPr lang="pt-BR" sz="800" dirty="0" smtClean="0"/>
          </a:p>
          <a:p>
            <a:pPr marL="0" algn="just">
              <a:buNone/>
            </a:pPr>
            <a:r>
              <a:rPr lang="en-GB" sz="1800" dirty="0" smtClean="0"/>
              <a:t>The results here presented are still preliminary. We have developed several tools to make diagnostics of </a:t>
            </a:r>
            <a:r>
              <a:rPr lang="en-GB" sz="1800" dirty="0" smtClean="0"/>
              <a:t>the </a:t>
            </a:r>
            <a:r>
              <a:rPr lang="en-GB" sz="1800" dirty="0" smtClean="0"/>
              <a:t>transport of </a:t>
            </a:r>
            <a:r>
              <a:rPr lang="en-GB" sz="1800" dirty="0" smtClean="0"/>
              <a:t>the </a:t>
            </a:r>
            <a:r>
              <a:rPr lang="en-GB" sz="1800" dirty="0" smtClean="0"/>
              <a:t>magnetic field to out of the cloud. Initially we use 6 free parameters: cloud radius, density, and surface density, cloud and ambient sound speeds </a:t>
            </a:r>
            <a:r>
              <a:rPr lang="en-GB" sz="1800" dirty="0" smtClean="0"/>
              <a:t>and </a:t>
            </a:r>
            <a:r>
              <a:rPr lang="en-GB" sz="1800" dirty="0" smtClean="0"/>
              <a:t>the initial value of </a:t>
            </a:r>
            <a:r>
              <a:rPr lang="el-GR" sz="1800" dirty="0" smtClean="0"/>
              <a:t>β</a:t>
            </a:r>
            <a:r>
              <a:rPr lang="en-US" sz="1800" dirty="0" smtClean="0"/>
              <a:t> in the cloud. </a:t>
            </a:r>
          </a:p>
        </p:txBody>
      </p:sp>
      <p:sp>
        <p:nvSpPr>
          <p:cNvPr id="7" name="CaixaDeTexto 6"/>
          <p:cNvSpPr txBox="1"/>
          <p:nvPr/>
        </p:nvSpPr>
        <p:spPr>
          <a:xfrm>
            <a:off x="500034" y="609881"/>
            <a:ext cx="4000528" cy="461665"/>
          </a:xfrm>
          <a:prstGeom prst="rect">
            <a:avLst/>
          </a:prstGeom>
          <a:noFill/>
        </p:spPr>
        <p:txBody>
          <a:bodyPr wrap="square" rtlCol="0">
            <a:spAutoFit/>
          </a:bodyPr>
          <a:lstStyle/>
          <a:p>
            <a:r>
              <a:rPr lang="en-US" sz="2400" b="1" dirty="0" smtClean="0">
                <a:ln w="18000">
                  <a:solidFill>
                    <a:sysClr val="windowText" lastClr="000000"/>
                  </a:solidFill>
                  <a:prstDash val="solid"/>
                  <a:miter lim="800000"/>
                </a:ln>
                <a:noFill/>
                <a:effectLst>
                  <a:outerShdw blurRad="25500" dist="23000" dir="7020000" algn="tl">
                    <a:srgbClr val="000000">
                      <a:alpha val="50000"/>
                    </a:srgbClr>
                  </a:outerShdw>
                </a:effectLst>
              </a:rPr>
              <a:t>INTRODUCTION</a:t>
            </a:r>
            <a:endParaRPr lang="en-US" sz="2400" b="1" dirty="0">
              <a:ln w="18000">
                <a:solidFill>
                  <a:sysClr val="windowText" lastClr="000000"/>
                </a:solidFill>
                <a:prstDash val="solid"/>
                <a:miter lim="800000"/>
              </a:ln>
              <a:noFill/>
              <a:effectLst>
                <a:outerShdw blurRad="25500" dist="23000" dir="7020000" algn="tl">
                  <a:srgbClr val="000000">
                    <a:alpha val="50000"/>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7"/>
          <p:cNvSpPr>
            <a:spLocks noGrp="1"/>
          </p:cNvSpPr>
          <p:nvPr>
            <p:ph type="title"/>
          </p:nvPr>
        </p:nvSpPr>
        <p:spPr>
          <a:xfrm>
            <a:off x="457200" y="417514"/>
            <a:ext cx="4257676" cy="654032"/>
          </a:xfrm>
        </p:spPr>
        <p:txBody>
          <a:bodyPr>
            <a:normAutofit/>
          </a:bodyPr>
          <a:lstStyle/>
          <a:p>
            <a:pPr marL="7938" indent="-7938">
              <a:spcBef>
                <a:spcPts val="825"/>
              </a:spcBef>
              <a:tabLst>
                <a:tab pos="7938" algn="l"/>
                <a:tab pos="455613"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10700" algn="l"/>
                <a:tab pos="10134600" algn="l"/>
              </a:tabLst>
              <a:defRPr/>
            </a:pPr>
            <a:r>
              <a:rPr lang="en-GB" sz="2800" b="1" dirty="0">
                <a:ln w="18000">
                  <a:solidFill>
                    <a:sysClr val="windowText" lastClr="000000"/>
                  </a:solidFill>
                  <a:prstDash val="solid"/>
                  <a:miter lim="800000"/>
                </a:ln>
                <a:noFill/>
                <a:effectLst>
                  <a:outerShdw blurRad="25500" dist="23000" dir="7020000" algn="tl">
                    <a:srgbClr val="000000">
                      <a:alpha val="50000"/>
                    </a:srgbClr>
                  </a:outerShdw>
                </a:effectLst>
              </a:rPr>
              <a:t>MHD Simulations</a:t>
            </a:r>
          </a:p>
        </p:txBody>
      </p:sp>
      <p:sp>
        <p:nvSpPr>
          <p:cNvPr id="9" name="Espaço Reservado para Conteúdo 8"/>
          <p:cNvSpPr>
            <a:spLocks noGrp="1"/>
          </p:cNvSpPr>
          <p:nvPr>
            <p:ph sz="half" idx="1"/>
          </p:nvPr>
        </p:nvSpPr>
        <p:spPr>
          <a:xfrm>
            <a:off x="457200" y="2214554"/>
            <a:ext cx="8115328" cy="2928958"/>
          </a:xfrm>
        </p:spPr>
        <p:txBody>
          <a:bodyPr>
            <a:normAutofit/>
          </a:bodyPr>
          <a:lstStyle/>
          <a:p>
            <a:pPr marL="0" algn="just">
              <a:buClr>
                <a:srgbClr val="FFFFCC"/>
              </a:buClr>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en-GB" sz="2100" dirty="0"/>
              <a:t>In order to check the model above, we performed fully 3-D </a:t>
            </a:r>
            <a:r>
              <a:rPr lang="en-GB" sz="2100" dirty="0" smtClean="0"/>
              <a:t>dynamical </a:t>
            </a:r>
            <a:r>
              <a:rPr lang="en-GB" sz="2100" dirty="0"/>
              <a:t>simulations that </a:t>
            </a:r>
            <a:r>
              <a:rPr lang="en-GB" sz="2100" dirty="0" smtClean="0"/>
              <a:t>take </a:t>
            </a:r>
            <a:r>
              <a:rPr lang="en-GB" sz="2100" dirty="0"/>
              <a:t>into account the effects of the turbulence, the magnetic fields and the self-gravity, in order to follow the late evolution of the material within the magnetized clouds and check whether it allow the transport of the magnetic field</a:t>
            </a:r>
            <a:r>
              <a:rPr lang="en-GB" sz="2100" dirty="0" smtClean="0"/>
              <a:t>.</a:t>
            </a:r>
            <a:endParaRPr lang="en-GB" sz="2100" dirty="0"/>
          </a:p>
          <a:p>
            <a:pPr marL="0" algn="just">
              <a:buClr>
                <a:srgbClr val="FFFFCC"/>
              </a:buClr>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en-GB" sz="2100" dirty="0"/>
              <a:t>We have employed a grid Godunov-MHD code (</a:t>
            </a:r>
            <a:r>
              <a:rPr lang="en-GB" sz="2100" dirty="0" err="1"/>
              <a:t>Kowal</a:t>
            </a:r>
            <a:r>
              <a:rPr lang="en-GB" sz="2100" dirty="0"/>
              <a:t> &amp; </a:t>
            </a:r>
            <a:r>
              <a:rPr lang="en-GB" sz="2100" dirty="0" err="1"/>
              <a:t>Lazarian</a:t>
            </a:r>
            <a:r>
              <a:rPr lang="en-GB" sz="2100" dirty="0"/>
              <a:t> </a:t>
            </a:r>
            <a:r>
              <a:rPr lang="en-GB" sz="2100" dirty="0" err="1"/>
              <a:t>ApJ</a:t>
            </a:r>
            <a:r>
              <a:rPr lang="en-GB" sz="2100" dirty="0"/>
              <a:t>, 2007; </a:t>
            </a:r>
            <a:r>
              <a:rPr lang="en-GB" sz="2100" dirty="0" err="1"/>
              <a:t>Falceta-Gonçalves</a:t>
            </a:r>
            <a:r>
              <a:rPr lang="en-GB" sz="2100" dirty="0"/>
              <a:t> et al. 2008, 2010</a:t>
            </a:r>
            <a:r>
              <a:rPr lang="en-GB" sz="2100" dirty="0" smtClean="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357158" y="5160876"/>
            <a:ext cx="8358246" cy="1261884"/>
          </a:xfrm>
          <a:prstGeom prst="rect">
            <a:avLst/>
          </a:prstGeom>
        </p:spPr>
        <p:txBody>
          <a:bodyPr wrap="square">
            <a:spAutoFit/>
          </a:bodyPr>
          <a:lstStyle/>
          <a:p>
            <a:pPr marL="7938" indent="-7938" algn="just">
              <a:spcBef>
                <a:spcPts val="825"/>
              </a:spcBef>
              <a:buClr>
                <a:srgbClr val="FFFFA3"/>
              </a:buClr>
              <a:tabLst>
                <a:tab pos="7938" algn="l"/>
                <a:tab pos="455613"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10700" algn="l"/>
                <a:tab pos="10134600" algn="l"/>
              </a:tabLst>
              <a:defRPr/>
            </a:pPr>
            <a:r>
              <a:rPr lang="en-US" sz="1900" dirty="0" smtClean="0"/>
              <a:t>Maps of the projected density and magnetic field vectors. </a:t>
            </a:r>
            <a:r>
              <a:rPr lang="en-US" sz="1900" dirty="0"/>
              <a:t>Top panels show the initial configuration of the cloud in magneto-hydrostatic equilibrium and </a:t>
            </a:r>
            <a:r>
              <a:rPr lang="en-US" sz="1900" dirty="0" smtClean="0"/>
              <a:t>bottom </a:t>
            </a:r>
            <a:r>
              <a:rPr lang="en-US" sz="1900" dirty="0"/>
              <a:t>panels in the time t = 5.0 </a:t>
            </a:r>
            <a:r>
              <a:rPr lang="en-US" sz="1900" dirty="0" smtClean="0"/>
              <a:t>in code </a:t>
            </a:r>
            <a:r>
              <a:rPr lang="en-US" sz="1900" dirty="0"/>
              <a:t>units (</a:t>
            </a:r>
            <a:r>
              <a:rPr lang="en-US" sz="1900" dirty="0" err="1" smtClean="0"/>
              <a:t>c.u</a:t>
            </a:r>
            <a:r>
              <a:rPr lang="en-US" sz="1900" dirty="0"/>
              <a:t>.). The initial magnetic field is in z-direction. </a:t>
            </a:r>
            <a:r>
              <a:rPr lang="en-US" sz="1900" i="1" dirty="0"/>
              <a:t>All the clouds used here have r = 3.6, </a:t>
            </a:r>
            <a:r>
              <a:rPr lang="el-GR" sz="1900" i="1" dirty="0"/>
              <a:t>ρ</a:t>
            </a:r>
            <a:r>
              <a:rPr lang="pt-BR" sz="1900" i="1" baseline="-25000" dirty="0"/>
              <a:t>s</a:t>
            </a:r>
            <a:r>
              <a:rPr lang="pt-BR" sz="1900" i="1" dirty="0"/>
              <a:t> = 1.0</a:t>
            </a:r>
            <a:r>
              <a:rPr lang="en-US" sz="1900" i="1" dirty="0"/>
              <a:t>, </a:t>
            </a:r>
            <a:r>
              <a:rPr lang="el-GR" sz="1900" i="1" dirty="0"/>
              <a:t>ρ</a:t>
            </a:r>
            <a:r>
              <a:rPr lang="pt-BR" sz="1900" i="1" baseline="-25000" dirty="0"/>
              <a:t>i</a:t>
            </a:r>
            <a:r>
              <a:rPr lang="en-US" sz="1900" i="1" baseline="-25000" dirty="0"/>
              <a:t> </a:t>
            </a:r>
            <a:r>
              <a:rPr lang="en-US" sz="1900" i="1" dirty="0"/>
              <a:t>= 1.4 and </a:t>
            </a:r>
            <a:r>
              <a:rPr lang="el-GR" sz="1900" i="1" dirty="0"/>
              <a:t>β</a:t>
            </a:r>
            <a:r>
              <a:rPr lang="pt-BR" sz="1900" i="1" dirty="0"/>
              <a:t> = 0.5 in </a:t>
            </a:r>
            <a:r>
              <a:rPr lang="en-US" sz="1900" i="1" dirty="0" err="1"/>
              <a:t>c.u</a:t>
            </a:r>
            <a:r>
              <a:rPr lang="en-US" sz="1900" i="1" dirty="0"/>
              <a:t>.</a:t>
            </a:r>
            <a:endParaRPr lang="en-US" sz="1900" dirty="0"/>
          </a:p>
        </p:txBody>
      </p:sp>
      <p:pic>
        <p:nvPicPr>
          <p:cNvPr id="1026" name="Picture 2"/>
          <p:cNvPicPr>
            <a:picLocks noChangeAspect="1" noChangeArrowheads="1"/>
          </p:cNvPicPr>
          <p:nvPr/>
        </p:nvPicPr>
        <p:blipFill>
          <a:blip r:embed="rId2" cstate="print"/>
          <a:srcRect/>
          <a:stretch>
            <a:fillRect/>
          </a:stretch>
        </p:blipFill>
        <p:spPr bwMode="auto">
          <a:xfrm>
            <a:off x="1000100" y="-24"/>
            <a:ext cx="7049367" cy="5143536"/>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half" idx="1"/>
          </p:nvPr>
        </p:nvSpPr>
        <p:spPr>
          <a:xfrm>
            <a:off x="428596" y="642918"/>
            <a:ext cx="8401080" cy="1257296"/>
          </a:xfrm>
        </p:spPr>
        <p:txBody>
          <a:bodyPr/>
          <a:lstStyle/>
          <a:p>
            <a:pPr marL="0" algn="just">
              <a:buNone/>
            </a:pPr>
            <a:r>
              <a:rPr lang="en-US" sz="2000" dirty="0" smtClean="0"/>
              <a:t>Below, maps of the projected density distribution and magnetic vectors for  a cloud initially out of  equilibrium: a) at t=0, b) collapsing at t = 5.0 , and c)  after the evolution of the turbulence at  t = 5.0 c.</a:t>
            </a:r>
          </a:p>
          <a:p>
            <a:endParaRPr lang="en-US" dirty="0"/>
          </a:p>
        </p:txBody>
      </p:sp>
      <p:sp>
        <p:nvSpPr>
          <p:cNvPr id="7" name="Retângulo 6"/>
          <p:cNvSpPr/>
          <p:nvPr/>
        </p:nvSpPr>
        <p:spPr>
          <a:xfrm>
            <a:off x="214282" y="4500570"/>
            <a:ext cx="8715436" cy="1846659"/>
          </a:xfrm>
          <a:prstGeom prst="rect">
            <a:avLst/>
          </a:prstGeom>
        </p:spPr>
        <p:txBody>
          <a:bodyPr wrap="square">
            <a:spAutoFit/>
          </a:bodyPr>
          <a:lstStyle/>
          <a:p>
            <a:pPr algn="ctr">
              <a:buClr>
                <a:srgbClr val="FFFF99"/>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pPr>
            <a:r>
              <a:rPr lang="en-GB" sz="2400" b="1" dirty="0" smtClean="0">
                <a:ln w="18000">
                  <a:solidFill>
                    <a:sysClr val="windowText" lastClr="000000"/>
                  </a:solidFill>
                  <a:prstDash val="solid"/>
                  <a:miter lim="800000"/>
                </a:ln>
                <a:noFill/>
                <a:effectLst>
                  <a:outerShdw blurRad="25500" dist="23000" dir="7020000" algn="tl">
                    <a:srgbClr val="000000">
                      <a:alpha val="50000"/>
                    </a:srgbClr>
                  </a:outerShdw>
                </a:effectLst>
              </a:rPr>
              <a:t>Diagnostics Tools</a:t>
            </a:r>
          </a:p>
          <a:p>
            <a:pPr algn="ctr">
              <a:buClr>
                <a:srgbClr val="FFFF99"/>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pPr>
            <a:endParaRPr lang="en-GB" b="1" dirty="0" smtClean="0"/>
          </a:p>
          <a:p>
            <a:pPr algn="just">
              <a:buClr>
                <a:srgbClr val="FFFF99"/>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pPr>
            <a:r>
              <a:rPr lang="en-GB" dirty="0" smtClean="0"/>
              <a:t>To try to determine if turbulent reconnection is efficient or not to remove the magnetic flux from a collapsing clump we have chosen some useful tools. First, we have built a bi-histogram of the magnetic energy compared with the gravitational energy aiming at detecting its potential decrease within the cloud and increase outside of it.</a:t>
            </a:r>
            <a:endParaRPr lang="en-GB" dirty="0"/>
          </a:p>
        </p:txBody>
      </p:sp>
      <p:pic>
        <p:nvPicPr>
          <p:cNvPr id="2050" name="Picture 2"/>
          <p:cNvPicPr>
            <a:picLocks noChangeAspect="1" noChangeArrowheads="1"/>
          </p:cNvPicPr>
          <p:nvPr/>
        </p:nvPicPr>
        <p:blipFill>
          <a:blip r:embed="rId2" cstate="print"/>
          <a:srcRect/>
          <a:stretch>
            <a:fillRect/>
          </a:stretch>
        </p:blipFill>
        <p:spPr bwMode="auto">
          <a:xfrm>
            <a:off x="-11509" y="1928802"/>
            <a:ext cx="9155509" cy="2262189"/>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half" idx="1"/>
          </p:nvPr>
        </p:nvSpPr>
        <p:spPr>
          <a:xfrm>
            <a:off x="285720" y="285728"/>
            <a:ext cx="8572560" cy="1428760"/>
          </a:xfrm>
        </p:spPr>
        <p:txBody>
          <a:bodyPr>
            <a:normAutofit lnSpcReduction="10000"/>
          </a:bodyPr>
          <a:lstStyle/>
          <a:p>
            <a:pPr marL="0" algn="just">
              <a:buNone/>
            </a:pPr>
            <a:r>
              <a:rPr lang="en-GB" sz="2200" dirty="0" smtClean="0"/>
              <a:t>Below: the bi-histograms for the setup initially in magneto-hydrostatic equilibrium (left-top panel) and in free-fall (left-bottom panel), at t=0;  at t = 5.0 without turbulence (</a:t>
            </a:r>
            <a:r>
              <a:rPr lang="en-GB" sz="2200" dirty="0" err="1" smtClean="0"/>
              <a:t>center</a:t>
            </a:r>
            <a:r>
              <a:rPr lang="en-GB" sz="2200" dirty="0" smtClean="0"/>
              <a:t> panels);  and at t = 5.0 with turbulence (right panels).  </a:t>
            </a:r>
          </a:p>
          <a:p>
            <a:pPr>
              <a:buNone/>
            </a:pPr>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142844" y="1857364"/>
            <a:ext cx="8893946" cy="421200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3"/>
          <p:cNvSpPr txBox="1">
            <a:spLocks/>
          </p:cNvSpPr>
          <p:nvPr/>
        </p:nvSpPr>
        <p:spPr>
          <a:xfrm>
            <a:off x="357158" y="357166"/>
            <a:ext cx="8429684" cy="1428760"/>
          </a:xfrm>
          <a:prstGeom prst="rect">
            <a:avLst/>
          </a:prstGeom>
        </p:spPr>
        <p:txBody>
          <a:bodyPr vert="horz" lIns="91440" tIns="45720" rIns="91440" bIns="45720" rtlCol="0">
            <a:normAutofit/>
          </a:bodyPr>
          <a:lstStyle/>
          <a:p>
            <a:pPr marL="0" marR="0" lvl="0" indent="-342900" algn="just" defTabSz="914400" rtl="0" eaLnBrk="1" fontAlgn="auto" latinLnBrk="0" hangingPunct="1">
              <a:lnSpc>
                <a:spcPct val="100000"/>
              </a:lnSpc>
              <a:spcBef>
                <a:spcPct val="20000"/>
              </a:spcBef>
              <a:spcAft>
                <a:spcPts val="0"/>
              </a:spcAft>
              <a:buClr>
                <a:srgbClr val="FFFF99"/>
              </a:buClr>
              <a:buSzTx/>
              <a:buFont typeface="Arial"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kumimoji="0" lang="en-GB" sz="2000" b="0" i="0" u="none" strike="noStrike" kern="1200" cap="none" spc="0" normalizeH="0" baseline="0" noProof="0" dirty="0" smtClean="0">
                <a:ln>
                  <a:noFill/>
                </a:ln>
                <a:solidFill>
                  <a:schemeClr val="tx1"/>
                </a:solidFill>
                <a:effectLst/>
                <a:uLnTx/>
                <a:uFillTx/>
                <a:latin typeface="+mn-lt"/>
                <a:ea typeface="+mn-ea"/>
                <a:cs typeface="+mn-cs"/>
              </a:rPr>
              <a:t>Below, graphics of the time evolution of the gravitational energy  for the cloud starting in equilibrium (left) and out of equilibrium (right), with and without turbulence.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6" name="Picture 18"/>
          <p:cNvPicPr>
            <a:picLocks noChangeAspect="1" noChangeArrowheads="1"/>
          </p:cNvPicPr>
          <p:nvPr/>
        </p:nvPicPr>
        <p:blipFill>
          <a:blip r:embed="rId2" cstate="print"/>
          <a:srcRect/>
          <a:stretch>
            <a:fillRect/>
          </a:stretch>
        </p:blipFill>
        <p:spPr bwMode="auto">
          <a:xfrm>
            <a:off x="214282" y="1345698"/>
            <a:ext cx="8715403" cy="3011996"/>
          </a:xfrm>
          <a:prstGeom prst="rect">
            <a:avLst/>
          </a:prstGeom>
          <a:noFill/>
          <a:ln w="9525">
            <a:noFill/>
            <a:miter lim="800000"/>
            <a:headEnd/>
            <a:tailEnd/>
          </a:ln>
        </p:spPr>
      </p:pic>
      <p:sp>
        <p:nvSpPr>
          <p:cNvPr id="7" name="Retângulo 6"/>
          <p:cNvSpPr/>
          <p:nvPr/>
        </p:nvSpPr>
        <p:spPr>
          <a:xfrm>
            <a:off x="500034" y="4568619"/>
            <a:ext cx="8215370" cy="646331"/>
          </a:xfrm>
          <a:prstGeom prst="rect">
            <a:avLst/>
          </a:prstGeom>
        </p:spPr>
        <p:txBody>
          <a:bodyPr wrap="square">
            <a:spAutoFit/>
          </a:bodyPr>
          <a:lstStyle/>
          <a:p>
            <a:pPr algn="just">
              <a:buClr>
                <a:srgbClr val="FFFF99"/>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pPr>
            <a:r>
              <a:rPr lang="en-GB" dirty="0" smtClean="0"/>
              <a:t>Finally, we have plotted histograms of the  differential mass-to-flux ratio, dm/d</a:t>
            </a:r>
            <a:r>
              <a:rPr lang="el-GR" dirty="0" smtClean="0"/>
              <a:t>Φ</a:t>
            </a:r>
            <a:r>
              <a:rPr lang="pt-BR" dirty="0" smtClean="0"/>
              <a:t>. </a:t>
            </a:r>
            <a:r>
              <a:rPr lang="en-US" dirty="0" smtClean="0"/>
              <a:t>We  have taken</a:t>
            </a:r>
            <a:endParaRPr lang="en-US" dirty="0"/>
          </a:p>
        </p:txBody>
      </p:sp>
      <p:pic>
        <p:nvPicPr>
          <p:cNvPr id="8" name="Picture 23"/>
          <p:cNvPicPr>
            <a:picLocks noChangeAspect="1" noChangeArrowheads="1"/>
          </p:cNvPicPr>
          <p:nvPr/>
        </p:nvPicPr>
        <p:blipFill>
          <a:blip r:embed="rId3" cstate="print"/>
          <a:srcRect/>
          <a:stretch>
            <a:fillRect/>
          </a:stretch>
        </p:blipFill>
        <p:spPr bwMode="auto">
          <a:xfrm>
            <a:off x="3286116" y="5000636"/>
            <a:ext cx="1714512" cy="724835"/>
          </a:xfrm>
          <a:prstGeom prst="rect">
            <a:avLst/>
          </a:prstGeom>
          <a:noFill/>
          <a:ln w="9525">
            <a:noFill/>
            <a:miter lim="800000"/>
            <a:headEnd/>
            <a:tailEnd/>
          </a:ln>
        </p:spPr>
      </p:pic>
      <p:sp>
        <p:nvSpPr>
          <p:cNvPr id="9" name="Retângulo 8"/>
          <p:cNvSpPr/>
          <p:nvPr/>
        </p:nvSpPr>
        <p:spPr>
          <a:xfrm>
            <a:off x="428596" y="5925941"/>
            <a:ext cx="8429684" cy="646331"/>
          </a:xfrm>
          <a:prstGeom prst="rect">
            <a:avLst/>
          </a:prstGeom>
        </p:spPr>
        <p:txBody>
          <a:bodyPr wrap="square">
            <a:spAutoFit/>
          </a:bodyPr>
          <a:lstStyle/>
          <a:p>
            <a:pPr algn="just">
              <a:buClr>
                <a:srgbClr val="FFFF99"/>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pPr>
            <a:r>
              <a:rPr lang="en-US" dirty="0" smtClean="0"/>
              <a:t>Integrated along  magnetic field  flux tubes, and chosen a minimal density  as a threshold to identify the cloud  material within the computational domain.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428596" y="428604"/>
            <a:ext cx="8143932" cy="2185214"/>
          </a:xfrm>
          <a:prstGeom prst="rect">
            <a:avLst/>
          </a:prstGeom>
        </p:spPr>
        <p:txBody>
          <a:bodyPr wrap="square">
            <a:spAutoFit/>
          </a:bodyPr>
          <a:lstStyle/>
          <a:p>
            <a:pPr algn="just">
              <a:buClr>
                <a:srgbClr val="FFFF99"/>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pPr>
            <a:r>
              <a:rPr lang="en-US" dirty="0" smtClean="0"/>
              <a:t>If the magnetic field is frozen into the cloud material, </a:t>
            </a:r>
            <a:r>
              <a:rPr lang="en-GB" dirty="0" smtClean="0"/>
              <a:t>dm/d</a:t>
            </a:r>
            <a:r>
              <a:rPr lang="el-GR" dirty="0" smtClean="0"/>
              <a:t>Φ</a:t>
            </a:r>
            <a:r>
              <a:rPr lang="pt-BR" dirty="0" smtClean="0"/>
              <a:t> </a:t>
            </a:r>
            <a:r>
              <a:rPr lang="en-US" dirty="0" smtClean="0"/>
              <a:t>should</a:t>
            </a:r>
            <a:r>
              <a:rPr lang="pt-BR" dirty="0" smtClean="0"/>
              <a:t> </a:t>
            </a:r>
            <a:r>
              <a:rPr lang="en-US" dirty="0" smtClean="0"/>
              <a:t>be constant for each differential flux tube. </a:t>
            </a:r>
          </a:p>
          <a:p>
            <a:pPr algn="just">
              <a:buClr>
                <a:srgbClr val="FFFF99"/>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pPr>
            <a:endParaRPr lang="en-US" sz="1000" dirty="0" smtClean="0"/>
          </a:p>
          <a:p>
            <a:pPr algn="just">
              <a:buClr>
                <a:srgbClr val="FFFF99"/>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pPr>
            <a:r>
              <a:rPr lang="en-US" dirty="0" smtClean="0"/>
              <a:t>On the other hand, if there is turbulent reconnection of the field lines then we expect to detect diffusive transport of the magnetic flux and therefore, flux-freezing violation. This should be evidenced by a broadening in the distribution of mass-to-flux ratio in the ‘differential’ flux tubes, with some accumulating more or less mass than  initially.</a:t>
            </a:r>
            <a:endParaRPr lang="en-US" dirty="0"/>
          </a:p>
        </p:txBody>
      </p:sp>
      <p:grpSp>
        <p:nvGrpSpPr>
          <p:cNvPr id="6" name="Grupo 22"/>
          <p:cNvGrpSpPr>
            <a:grpSpLocks/>
          </p:cNvGrpSpPr>
          <p:nvPr/>
        </p:nvGrpSpPr>
        <p:grpSpPr bwMode="auto">
          <a:xfrm>
            <a:off x="357159" y="2643182"/>
            <a:ext cx="8215369" cy="4071942"/>
            <a:chOff x="12487249" y="26503371"/>
            <a:chExt cx="7460039" cy="3709036"/>
          </a:xfrm>
        </p:grpSpPr>
        <p:pic>
          <p:nvPicPr>
            <p:cNvPr id="7" name="Picture 21"/>
            <p:cNvPicPr>
              <a:picLocks noChangeAspect="1" noChangeArrowheads="1"/>
            </p:cNvPicPr>
            <p:nvPr/>
          </p:nvPicPr>
          <p:blipFill>
            <a:blip r:embed="rId2" cstate="print"/>
            <a:srcRect/>
            <a:stretch>
              <a:fillRect/>
            </a:stretch>
          </p:blipFill>
          <p:spPr bwMode="auto">
            <a:xfrm>
              <a:off x="12487249" y="26503372"/>
              <a:ext cx="3840480" cy="3709035"/>
            </a:xfrm>
            <a:prstGeom prst="rect">
              <a:avLst/>
            </a:prstGeom>
            <a:noFill/>
            <a:ln w="9525">
              <a:noFill/>
              <a:miter lim="800000"/>
              <a:headEnd/>
              <a:tailEnd/>
            </a:ln>
          </p:spPr>
        </p:pic>
        <p:pic>
          <p:nvPicPr>
            <p:cNvPr id="8" name="Picture 22"/>
            <p:cNvPicPr>
              <a:picLocks noChangeAspect="1" noChangeArrowheads="1"/>
            </p:cNvPicPr>
            <p:nvPr/>
          </p:nvPicPr>
          <p:blipFill>
            <a:blip r:embed="rId3" cstate="print"/>
            <a:srcRect/>
            <a:stretch>
              <a:fillRect/>
            </a:stretch>
          </p:blipFill>
          <p:spPr bwMode="auto">
            <a:xfrm>
              <a:off x="16273463" y="26503371"/>
              <a:ext cx="3673825" cy="3708000"/>
            </a:xfrm>
            <a:prstGeom prst="rect">
              <a:avLst/>
            </a:prstGeom>
            <a:noFill/>
            <a:ln w="9525">
              <a:noFill/>
              <a:miter lim="800000"/>
              <a:headEnd/>
              <a:tailEnd/>
            </a:ln>
          </p:spPr>
        </p:pic>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428596" y="642918"/>
            <a:ext cx="8215370" cy="4555093"/>
          </a:xfrm>
          <a:prstGeom prst="rect">
            <a:avLst/>
          </a:prstGeom>
        </p:spPr>
        <p:txBody>
          <a:bodyPr wrap="square">
            <a:spAutoFit/>
          </a:bodyPr>
          <a:lstStyle/>
          <a:p>
            <a:pPr indent="250825" algn="just">
              <a:buFont typeface="Wingdings"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pPr>
            <a:r>
              <a:rPr lang="en-US" dirty="0" smtClean="0"/>
              <a:t>The panels above indicate a distinct evolution of the mass-to-flux  ratio both for a cloud starting in equilibrium and one starting out of the equilibrium. For the initial parameters studied so far, we don’t see significant changes in this ratio within the cloud. This apparent lack of significant diffusion of the magnetic field is contradictory to the former results of Santos-Lima et al. (2010) and may be due to the  poor numerical resolution employed in the present preliminary tests. This can lead to an ambiguous determination of the real quantity of mass within differential flux tubes. We still have to make further tests  at higher resolution and  sweeping a larger parameter space in  order to give a definitive answer in this regard.</a:t>
            </a:r>
          </a:p>
          <a:p>
            <a:pPr indent="250825" algn="just">
              <a:buFont typeface="Wingdings"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pPr>
            <a:endParaRPr lang="en-US" sz="1000" dirty="0" smtClean="0"/>
          </a:p>
          <a:p>
            <a:pPr indent="250825" algn="just">
              <a:buFont typeface="Wingdings"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pPr>
            <a:r>
              <a:rPr lang="en-US" dirty="0" smtClean="0"/>
              <a:t>As a matter of fact, we see an enhancement of the gravitational energy within the cloud in the presence of turbulence which is higher in the equilibrium case than in the free-fall case.</a:t>
            </a:r>
          </a:p>
          <a:p>
            <a:pPr indent="250825" algn="just">
              <a:buFont typeface="Wingdings"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pPr>
            <a:endParaRPr lang="en-US" sz="1000" dirty="0" smtClean="0"/>
          </a:p>
          <a:p>
            <a:pPr indent="250825" algn="just">
              <a:buFont typeface="Wingdings"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pPr>
            <a:r>
              <a:rPr lang="en-US" dirty="0" smtClean="0"/>
              <a:t>We can observe further in </a:t>
            </a:r>
            <a:r>
              <a:rPr lang="en-GB" dirty="0" smtClean="0"/>
              <a:t>the diagrams of mass-to-flux ratio for a cloud starting in equilibrium a small difference in distribution when turbulence is included.</a:t>
            </a:r>
            <a:endParaRPr lang="en-US" dirty="0" smtClean="0"/>
          </a:p>
          <a:p>
            <a:pPr indent="250825" algn="just">
              <a:buClr>
                <a:srgbClr val="FFFF99"/>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pPr>
            <a:endParaRPr lang="en-US" dirty="0">
              <a:solidFill>
                <a:srgbClr val="FFFFCC"/>
              </a:solidFill>
            </a:endParaRPr>
          </a:p>
        </p:txBody>
      </p:sp>
    </p:spTree>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TotalTime>
  <Words>1151</Words>
  <Application>Microsoft Office PowerPoint</Application>
  <PresentationFormat>Apresentação na tela (4:3)</PresentationFormat>
  <Paragraphs>37</Paragraphs>
  <Slides>10</Slides>
  <Notes>0</Notes>
  <HiddenSlides>0</HiddenSlides>
  <MMClips>0</MMClips>
  <ScaleCrop>false</ScaleCrop>
  <HeadingPairs>
    <vt:vector size="4" baseType="variant">
      <vt:variant>
        <vt:lpstr>Tema</vt:lpstr>
      </vt:variant>
      <vt:variant>
        <vt:i4>1</vt:i4>
      </vt:variant>
      <vt:variant>
        <vt:lpstr>Títulos de slides</vt:lpstr>
      </vt:variant>
      <vt:variant>
        <vt:i4>10</vt:i4>
      </vt:variant>
    </vt:vector>
  </HeadingPairs>
  <TitlesOfParts>
    <vt:vector size="11" baseType="lpstr">
      <vt:lpstr>Tema do Office</vt:lpstr>
      <vt:lpstr>Magnetic field diffusion in Molecular Clouds</vt:lpstr>
      <vt:lpstr>Slide 2</vt:lpstr>
      <vt:lpstr>MHD Simulations</vt:lpstr>
      <vt:lpstr>Slide 4</vt:lpstr>
      <vt:lpstr>Slide 5</vt:lpstr>
      <vt:lpstr>Slide 6</vt:lpstr>
      <vt:lpstr>Slide 7</vt:lpstr>
      <vt:lpstr>Slide 8</vt:lpstr>
      <vt:lpstr>Slide 9</vt:lpstr>
      <vt:lpstr>Slide 10</vt:lpstr>
    </vt:vector>
  </TitlesOfParts>
  <Company>tabajara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Magnetic field diffusion in Molecular Clouds</dc:title>
  <dc:creator>mrmleao</dc:creator>
  <cp:lastModifiedBy>mrmleao</cp:lastModifiedBy>
  <cp:revision>24</cp:revision>
  <dcterms:created xsi:type="dcterms:W3CDTF">2010-03-02T00:46:26Z</dcterms:created>
  <dcterms:modified xsi:type="dcterms:W3CDTF">2010-03-02T13:24:07Z</dcterms:modified>
</cp:coreProperties>
</file>